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9"/>
  </p:notesMasterIdLst>
  <p:handoutMasterIdLst>
    <p:handoutMasterId r:id="rId10"/>
  </p:handoutMasterIdLst>
  <p:sldIdLst>
    <p:sldId id="262" r:id="rId3"/>
    <p:sldId id="300" r:id="rId4"/>
    <p:sldId id="312" r:id="rId5"/>
    <p:sldId id="313" r:id="rId6"/>
    <p:sldId id="320" r:id="rId7"/>
    <p:sldId id="314" r:id="rId8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EC7"/>
    <a:srgbClr val="4D8AD2"/>
    <a:srgbClr val="80A5DC"/>
    <a:srgbClr val="338BD2"/>
    <a:srgbClr val="66A8DD"/>
    <a:srgbClr val="367BB8"/>
    <a:srgbClr val="689CCA"/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51" autoAdjust="0"/>
    <p:restoredTop sz="96733" autoAdjust="0"/>
  </p:normalViewPr>
  <p:slideViewPr>
    <p:cSldViewPr snapToGrid="0" snapToObjects="1">
      <p:cViewPr varScale="1">
        <p:scale>
          <a:sx n="166" d="100"/>
          <a:sy n="166" d="100"/>
        </p:scale>
        <p:origin x="605" y="9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19.02.2021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19.02.2021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9301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‹#›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186435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175057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0648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/>
            </a:ext>
            <a:ext uri="{C572A759-6A51-4108-AA02-DFA0A04FC94B}">
              <ma14:wrappingTextBoxFlag xmlns="" xmlns:ma14="http://schemas.microsoft.com/office/mac/drawingml/2011/main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3882920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059582"/>
            <a:ext cx="3860721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‹#›</a:t>
            </a:fld>
            <a:endParaRPr lang="de-DE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srgbClr val="006EC7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‹#›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 dirty="0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21764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PT_Background_16zu9_RGB_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8656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6" name="Rechteck 15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03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288524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"/><Relationship Id="rId3" Type="http://schemas.openxmlformats.org/officeDocument/2006/relationships/slideLayout" Target="../slideLayouts/slideLayout9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51D832-4F39-4D1F-8967-546EC44E389B}"/>
              </a:ext>
            </a:extLst>
          </p:cNvPr>
          <p:cNvSpPr txBox="1"/>
          <p:nvPr userDrawn="1"/>
        </p:nvSpPr>
        <p:spPr>
          <a:xfrm rot="18623797">
            <a:off x="1323139" y="1982574"/>
            <a:ext cx="5648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aseline="0" dirty="0">
                <a:solidFill>
                  <a:schemeClr val="bg1">
                    <a:lumMod val="85000"/>
                  </a:schemeClr>
                </a:solidFill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</p:sldLayoutIdLst>
  <p:hf hd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5821" y="234028"/>
            <a:ext cx="1584176" cy="459505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983646" cy="37511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917533"/>
            <a:ext cx="1860421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917533"/>
            <a:ext cx="2895600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917533"/>
            <a:ext cx="496872" cy="194697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19" name="Gruppierung 18"/>
          <p:cNvGrpSpPr/>
          <p:nvPr userDrawn="1"/>
        </p:nvGrpSpPr>
        <p:grpSpPr>
          <a:xfrm>
            <a:off x="457201" y="4948013"/>
            <a:ext cx="7996881" cy="214219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>
              <a:solidFill>
                <a:srgbClr val="006EC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feld 6"/>
          <p:cNvSpPr txBox="1"/>
          <p:nvPr userDrawn="1"/>
        </p:nvSpPr>
        <p:spPr>
          <a:xfrm>
            <a:off x="-313267" y="364913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prstClr val="black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6015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hdr="0"/>
  <p:txStyles>
    <p:titleStyle>
      <a:lvl1pPr algn="l" defTabSz="457200" rtl="0" eaLnBrk="1" latinLnBrk="0" hangingPunct="1">
        <a:lnSpc>
          <a:spcPts val="2150"/>
        </a:lnSpc>
        <a:spcBef>
          <a:spcPct val="0"/>
        </a:spcBef>
        <a:buNone/>
        <a:defRPr sz="20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3934890" y="1717030"/>
            <a:ext cx="4504844" cy="1265345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dirty="0"/>
              <a:t>Classification schemes of COVID-19 high-risk areas and resulting policies</a:t>
            </a:r>
            <a:b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1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Charbel El Bcheraoui</a:t>
            </a:r>
            <a:br>
              <a:rPr lang="en-US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1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Evidence-Based Public Health (ZIG2)</a:t>
            </a:r>
            <a:endParaRPr lang="en-GB" sz="11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1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19.02.2021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F5B45C07-63D4-4966-89DD-D76404583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9207"/>
            <a:ext cx="7983646" cy="281060"/>
          </a:xfrm>
        </p:spPr>
        <p:txBody>
          <a:bodyPr/>
          <a:lstStyle/>
          <a:p>
            <a:r>
              <a:rPr lang="en-US" dirty="0"/>
              <a:t>Search results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11ECC4C-3ABE-4B17-BE91-32584F9368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r>
              <a:rPr lang="en-US" dirty="0"/>
              <a:t>Peer reviewed: 1784 citations.</a:t>
            </a:r>
          </a:p>
          <a:p>
            <a:r>
              <a:rPr lang="en-US" dirty="0"/>
              <a:t>189 full-text articles.</a:t>
            </a:r>
          </a:p>
          <a:p>
            <a:pPr marL="715963" indent="0"/>
            <a:r>
              <a:rPr lang="en-US" dirty="0"/>
              <a:t> Only one study in Mongolia met the inclusion criteria.</a:t>
            </a:r>
          </a:p>
          <a:p>
            <a:pPr marL="715963" indent="0"/>
            <a:r>
              <a:rPr lang="en-US" dirty="0"/>
              <a:t> 188 did not report classification schemes</a:t>
            </a:r>
          </a:p>
          <a:p>
            <a:r>
              <a:rPr lang="en-US" dirty="0"/>
              <a:t>Web search yielded 43 policy documents:</a:t>
            </a:r>
          </a:p>
          <a:p>
            <a:pPr marL="808038" indent="-92075"/>
            <a:r>
              <a:rPr lang="en-US" dirty="0"/>
              <a:t> Countries : EU 29, Americas  7, Asia 5, Oceania 2, Africa 1</a:t>
            </a:r>
          </a:p>
        </p:txBody>
      </p:sp>
    </p:spTree>
    <p:extLst>
      <p:ext uri="{BB962C8B-B14F-4D97-AF65-F5344CB8AC3E}">
        <p14:creationId xmlns:p14="http://schemas.microsoft.com/office/powerpoint/2010/main" val="2124606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8E2C4A-AEA6-48F3-A6F6-E78E947B3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18.02.2021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2ABC657-89FE-4891-9BFC-B6CD5B5B3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11" name="Content Placeholder 20">
            <a:extLst>
              <a:ext uri="{FF2B5EF4-FFF2-40B4-BE49-F238E27FC236}">
                <a16:creationId xmlns:a16="http://schemas.microsoft.com/office/drawing/2014/main" id="{279CAE86-2DC9-4684-8FD8-FACB633CD20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5112229"/>
          </a:xfrm>
        </p:spPr>
      </p:pic>
    </p:spTree>
    <p:extLst>
      <p:ext uri="{BB962C8B-B14F-4D97-AF65-F5344CB8AC3E}">
        <p14:creationId xmlns:p14="http://schemas.microsoft.com/office/powerpoint/2010/main" val="34152473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65B5A3-53C9-4DB1-A985-EC1BF2635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19.02.2021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2DEB74-2EB3-4DB9-A99D-F95797DE9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DF7270-1245-4E7C-A092-A726BC237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International classification schemes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9635D5C-6602-4E42-9298-263DBE31DC5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r>
              <a:rPr lang="en-US" dirty="0"/>
              <a:t>38 countries:</a:t>
            </a:r>
          </a:p>
          <a:p>
            <a:pPr marL="715963"/>
            <a:r>
              <a:rPr lang="en-GB" dirty="0"/>
              <a:t>Most used cost count per 100,000 inhabitants.</a:t>
            </a:r>
          </a:p>
          <a:p>
            <a:pPr marL="715963"/>
            <a:r>
              <a:rPr lang="en-US" dirty="0"/>
              <a:t>The case count cut-off varied across the countries, ranging from 20 to 50 cases per 100,000 inhabitants. </a:t>
            </a:r>
            <a:r>
              <a:rPr lang="en-US" i="1" dirty="0"/>
              <a:t> </a:t>
            </a:r>
            <a:endParaRPr lang="en-GB" i="1" dirty="0"/>
          </a:p>
          <a:p>
            <a:pPr marL="715963"/>
            <a:r>
              <a:rPr lang="en-US" dirty="0"/>
              <a:t>Primary &amp; secondary criteria.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0717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0CAC32-7E1A-4798-828C-7C618845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19.02.2021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2EAF3D-9476-44D7-90C2-62674E943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7754F27-5906-4058-8F9C-FEADFB40E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Resulting policies 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924B2924-1D08-4C3C-8A45-C322488C5A0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7200" y="1059582"/>
            <a:ext cx="7983646" cy="3766417"/>
          </a:xfrm>
        </p:spPr>
        <p:txBody>
          <a:bodyPr/>
          <a:lstStyle/>
          <a:p>
            <a:r>
              <a:rPr lang="en-GB" b="1" dirty="0"/>
              <a:t>Restriction on internal movement policies:</a:t>
            </a:r>
          </a:p>
          <a:p>
            <a:pPr marL="715963" indent="-266700"/>
            <a:r>
              <a:rPr lang="en-GB" dirty="0"/>
              <a:t> </a:t>
            </a:r>
            <a:r>
              <a:rPr lang="en-GB" sz="1800" dirty="0"/>
              <a:t>First country: Bolivia in January 1</a:t>
            </a:r>
            <a:r>
              <a:rPr lang="en-GB" sz="1800" baseline="30000" dirty="0"/>
              <a:t>st</a:t>
            </a:r>
            <a:r>
              <a:rPr lang="en-GB" sz="1800" dirty="0"/>
              <a:t>, 2020.</a:t>
            </a:r>
          </a:p>
          <a:p>
            <a:pPr marL="715963" indent="-266700"/>
            <a:r>
              <a:rPr lang="en-GB" sz="1800" dirty="0"/>
              <a:t>Jan-Feb 2020, no restrictions instituted in African countries.</a:t>
            </a:r>
          </a:p>
          <a:p>
            <a:pPr marL="715963" indent="-266700"/>
            <a:r>
              <a:rPr lang="en-GB" sz="1800" dirty="0"/>
              <a:t>March-August, 2020, 50% of countries applied restrictions.</a:t>
            </a:r>
          </a:p>
          <a:p>
            <a:r>
              <a:rPr lang="en-GB" b="1" dirty="0"/>
              <a:t>International travel controls policies:</a:t>
            </a:r>
          </a:p>
          <a:p>
            <a:pPr marL="625475" indent="-176213">
              <a:tabLst>
                <a:tab pos="715963" algn="l"/>
              </a:tabLst>
            </a:pPr>
            <a:r>
              <a:rPr lang="en-GB" dirty="0"/>
              <a:t> Reported first in Bolivia, Hong Kong &amp; Taiwan on Jan 1</a:t>
            </a:r>
            <a:r>
              <a:rPr lang="en-GB" baseline="30000" dirty="0"/>
              <a:t>st</a:t>
            </a:r>
            <a:r>
              <a:rPr lang="en-GB" dirty="0"/>
              <a:t> , 2020.</a:t>
            </a:r>
          </a:p>
          <a:p>
            <a:pPr marL="625475" indent="-176213">
              <a:tabLst>
                <a:tab pos="715963" algn="l"/>
              </a:tabLst>
            </a:pPr>
            <a:r>
              <a:rPr lang="en-GB" dirty="0"/>
              <a:t>50% of European countries instituted total border closure March-May 2020.</a:t>
            </a:r>
          </a:p>
          <a:p>
            <a:pPr marL="625475" indent="-176213">
              <a:tabLst>
                <a:tab pos="715963" algn="l"/>
              </a:tabLst>
            </a:pPr>
            <a:r>
              <a:rPr lang="en-GB" dirty="0"/>
              <a:t>Oceanian countries continued border closure until December 2020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29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420B4E-93A5-4398-90DE-3E934E63A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19.02.2021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377DAF-D8D1-4801-B8B0-F00EAFDBA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10" name="Picture 9" descr="Scatter chart&#10;&#10;Description automatically generated">
            <a:extLst>
              <a:ext uri="{FF2B5EF4-FFF2-40B4-BE49-F238E27FC236}">
                <a16:creationId xmlns:a16="http://schemas.microsoft.com/office/drawing/2014/main" id="{6DCC5215-E059-4E65-AA47-A76A131FCE3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0"/>
            <a:ext cx="8277847" cy="47790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17130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On-screen Show (16:9)</PresentationFormat>
  <Paragraphs>33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ＭＳ 明朝</vt:lpstr>
      <vt:lpstr>Times New Roman</vt:lpstr>
      <vt:lpstr>Wingdings</vt:lpstr>
      <vt:lpstr>Office-Design</vt:lpstr>
      <vt:lpstr>1_Office-Design</vt:lpstr>
      <vt:lpstr> Classification schemes of COVID-19 high-risk areas and resulting policies   Charbel El Bcheraoui Evidence-Based Public Health (ZIG2)</vt:lpstr>
      <vt:lpstr>Search results</vt:lpstr>
      <vt:lpstr>PowerPoint Presentation</vt:lpstr>
      <vt:lpstr>International classification schemes </vt:lpstr>
      <vt:lpstr>Resulting policies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El Bcheraoui, Charbel</cp:lastModifiedBy>
  <cp:revision>266</cp:revision>
  <dcterms:created xsi:type="dcterms:W3CDTF">2015-11-02T12:29:13Z</dcterms:created>
  <dcterms:modified xsi:type="dcterms:W3CDTF">2021-02-19T08:36:27Z</dcterms:modified>
</cp:coreProperties>
</file>