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9"/>
  </p:notesMasterIdLst>
  <p:handoutMasterIdLst>
    <p:handoutMasterId r:id="rId10"/>
  </p:handoutMasterIdLst>
  <p:sldIdLst>
    <p:sldId id="262" r:id="rId3"/>
    <p:sldId id="300" r:id="rId4"/>
    <p:sldId id="313" r:id="rId5"/>
    <p:sldId id="320" r:id="rId6"/>
    <p:sldId id="346" r:id="rId7"/>
    <p:sldId id="347" r:id="rId8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C7"/>
    <a:srgbClr val="4D8AD2"/>
    <a:srgbClr val="80A5DC"/>
    <a:srgbClr val="338BD2"/>
    <a:srgbClr val="66A8DD"/>
    <a:srgbClr val="367BB8"/>
    <a:srgbClr val="689CCA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51" autoAdjust="0"/>
    <p:restoredTop sz="96733" autoAdjust="0"/>
  </p:normalViewPr>
  <p:slideViewPr>
    <p:cSldViewPr snapToGrid="0" snapToObjects="1">
      <p:cViewPr varScale="1">
        <p:scale>
          <a:sx n="166" d="100"/>
          <a:sy n="166" d="100"/>
        </p:scale>
        <p:origin x="605" y="9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979556466771158E-2"/>
          <c:y val="4.3748436157816296E-2"/>
          <c:w val="0.6750167230067291"/>
          <c:h val="0.8759204160516991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'general data'!$C$1</c:f>
              <c:strCache>
                <c:ptCount val="1"/>
                <c:pt idx="0">
                  <c:v>No restrictions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'general data'!$B$2:$B$13</c:f>
              <c:numCache>
                <c:formatCode>mmm\-yy</c:formatCode>
                <c:ptCount val="12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</c:numCache>
            </c:numRef>
          </c:cat>
          <c:val>
            <c:numRef>
              <c:f>'general data'!$C$2:$C$13</c:f>
              <c:numCache>
                <c:formatCode>General</c:formatCode>
                <c:ptCount val="12"/>
                <c:pt idx="0">
                  <c:v>3607</c:v>
                </c:pt>
                <c:pt idx="1">
                  <c:v>1621</c:v>
                </c:pt>
                <c:pt idx="2">
                  <c:v>734</c:v>
                </c:pt>
                <c:pt idx="3">
                  <c:v>150</c:v>
                </c:pt>
                <c:pt idx="4">
                  <c:v>155</c:v>
                </c:pt>
                <c:pt idx="5">
                  <c:v>43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72-4F34-B026-53690EEA6F39}"/>
            </c:ext>
          </c:extLst>
        </c:ser>
        <c:ser>
          <c:idx val="1"/>
          <c:order val="1"/>
          <c:tx>
            <c:strRef>
              <c:f>'general data'!$D$1</c:f>
              <c:strCache>
                <c:ptCount val="1"/>
                <c:pt idx="0">
                  <c:v>Screening arrivals</c:v>
                </c:pt>
              </c:strCache>
            </c:strRef>
          </c:tx>
          <c:spPr>
            <a:solidFill>
              <a:srgbClr val="F0EA00"/>
            </a:solidFill>
            <a:ln>
              <a:noFill/>
            </a:ln>
            <a:effectLst/>
          </c:spPr>
          <c:invertIfNegative val="0"/>
          <c:cat>
            <c:numRef>
              <c:f>'general data'!$B$2:$B$13</c:f>
              <c:numCache>
                <c:formatCode>mmm\-yy</c:formatCode>
                <c:ptCount val="12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</c:numCache>
            </c:numRef>
          </c:cat>
          <c:val>
            <c:numRef>
              <c:f>'general data'!$D$2:$D$13</c:f>
              <c:numCache>
                <c:formatCode>General</c:formatCode>
                <c:ptCount val="12"/>
                <c:pt idx="0">
                  <c:v>231</c:v>
                </c:pt>
                <c:pt idx="1">
                  <c:v>176</c:v>
                </c:pt>
                <c:pt idx="2">
                  <c:v>115</c:v>
                </c:pt>
                <c:pt idx="3">
                  <c:v>0</c:v>
                </c:pt>
                <c:pt idx="4">
                  <c:v>0</c:v>
                </c:pt>
                <c:pt idx="5">
                  <c:v>16</c:v>
                </c:pt>
                <c:pt idx="6">
                  <c:v>71</c:v>
                </c:pt>
                <c:pt idx="7">
                  <c:v>651</c:v>
                </c:pt>
                <c:pt idx="8">
                  <c:v>650</c:v>
                </c:pt>
                <c:pt idx="9">
                  <c:v>732</c:v>
                </c:pt>
                <c:pt idx="10">
                  <c:v>723</c:v>
                </c:pt>
                <c:pt idx="11">
                  <c:v>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72-4F34-B026-53690EEA6F39}"/>
            </c:ext>
          </c:extLst>
        </c:ser>
        <c:ser>
          <c:idx val="2"/>
          <c:order val="2"/>
          <c:tx>
            <c:strRef>
              <c:f>'general data'!$E$1</c:f>
              <c:strCache>
                <c:ptCount val="1"/>
                <c:pt idx="0">
                  <c:v>Quarantine arrivals from some or all regions</c:v>
                </c:pt>
              </c:strCache>
            </c:strRef>
          </c:tx>
          <c:spPr>
            <a:solidFill>
              <a:srgbClr val="FFCC66"/>
            </a:solidFill>
            <a:ln>
              <a:noFill/>
            </a:ln>
            <a:effectLst/>
          </c:spPr>
          <c:invertIfNegative val="0"/>
          <c:cat>
            <c:numRef>
              <c:f>'general data'!$B$2:$B$13</c:f>
              <c:numCache>
                <c:formatCode>mmm\-yy</c:formatCode>
                <c:ptCount val="12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</c:numCache>
            </c:numRef>
          </c:cat>
          <c:val>
            <c:numRef>
              <c:f>'general data'!$E$2:$E$13</c:f>
              <c:numCache>
                <c:formatCode>General</c:formatCode>
                <c:ptCount val="12"/>
                <c:pt idx="0">
                  <c:v>36</c:v>
                </c:pt>
                <c:pt idx="1">
                  <c:v>1538</c:v>
                </c:pt>
                <c:pt idx="2">
                  <c:v>298</c:v>
                </c:pt>
                <c:pt idx="3">
                  <c:v>23</c:v>
                </c:pt>
                <c:pt idx="4">
                  <c:v>45</c:v>
                </c:pt>
                <c:pt idx="5">
                  <c:v>165</c:v>
                </c:pt>
                <c:pt idx="6">
                  <c:v>294</c:v>
                </c:pt>
                <c:pt idx="7">
                  <c:v>459</c:v>
                </c:pt>
                <c:pt idx="8">
                  <c:v>443</c:v>
                </c:pt>
                <c:pt idx="9">
                  <c:v>429</c:v>
                </c:pt>
                <c:pt idx="10">
                  <c:v>352</c:v>
                </c:pt>
                <c:pt idx="11">
                  <c:v>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72-4F34-B026-53690EEA6F39}"/>
            </c:ext>
          </c:extLst>
        </c:ser>
        <c:ser>
          <c:idx val="3"/>
          <c:order val="3"/>
          <c:tx>
            <c:strRef>
              <c:f>'general data'!$F$1</c:f>
              <c:strCache>
                <c:ptCount val="1"/>
                <c:pt idx="0">
                  <c:v>Ban arrivals from some regions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cat>
            <c:numRef>
              <c:f>'general data'!$B$2:$B$13</c:f>
              <c:numCache>
                <c:formatCode>mmm\-yy</c:formatCode>
                <c:ptCount val="12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</c:numCache>
            </c:numRef>
          </c:cat>
          <c:val>
            <c:numRef>
              <c:f>'general data'!$F$2:$F$13</c:f>
              <c:numCache>
                <c:formatCode>General</c:formatCode>
                <c:ptCount val="12"/>
                <c:pt idx="0">
                  <c:v>224</c:v>
                </c:pt>
                <c:pt idx="1">
                  <c:v>261</c:v>
                </c:pt>
                <c:pt idx="2">
                  <c:v>2194</c:v>
                </c:pt>
                <c:pt idx="3">
                  <c:v>1902</c:v>
                </c:pt>
                <c:pt idx="4">
                  <c:v>1973</c:v>
                </c:pt>
                <c:pt idx="5">
                  <c:v>1955</c:v>
                </c:pt>
                <c:pt idx="6">
                  <c:v>2095</c:v>
                </c:pt>
                <c:pt idx="7">
                  <c:v>2183</c:v>
                </c:pt>
                <c:pt idx="8">
                  <c:v>2132</c:v>
                </c:pt>
                <c:pt idx="9">
                  <c:v>2223</c:v>
                </c:pt>
                <c:pt idx="10">
                  <c:v>2170</c:v>
                </c:pt>
                <c:pt idx="11">
                  <c:v>2090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72-4F34-B026-53690EEA6F39}"/>
            </c:ext>
          </c:extLst>
        </c:ser>
        <c:ser>
          <c:idx val="4"/>
          <c:order val="4"/>
          <c:tx>
            <c:strRef>
              <c:f>'general data'!$G$1</c:f>
              <c:strCache>
                <c:ptCount val="1"/>
                <c:pt idx="0">
                  <c:v>Ban on all regions or total border closure</c:v>
                </c:pt>
              </c:strCache>
            </c:strRef>
          </c:tx>
          <c:spPr>
            <a:solidFill>
              <a:srgbClr val="CC3300"/>
            </a:solidFill>
            <a:ln>
              <a:noFill/>
            </a:ln>
            <a:effectLst/>
          </c:spPr>
          <c:invertIfNegative val="0"/>
          <c:cat>
            <c:numRef>
              <c:f>'general data'!$B$2:$B$13</c:f>
              <c:numCache>
                <c:formatCode>mmm\-yy</c:formatCode>
                <c:ptCount val="12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</c:numCache>
            </c:numRef>
          </c:cat>
          <c:val>
            <c:numRef>
              <c:f>'general data'!$G$2:$G$13</c:f>
              <c:numCache>
                <c:formatCode>General</c:formatCode>
                <c:ptCount val="12"/>
                <c:pt idx="0">
                  <c:v>13</c:v>
                </c:pt>
                <c:pt idx="1">
                  <c:v>0</c:v>
                </c:pt>
                <c:pt idx="2">
                  <c:v>503</c:v>
                </c:pt>
                <c:pt idx="3">
                  <c:v>1645</c:v>
                </c:pt>
                <c:pt idx="4">
                  <c:v>1671</c:v>
                </c:pt>
                <c:pt idx="5">
                  <c:v>1541</c:v>
                </c:pt>
                <c:pt idx="6">
                  <c:v>1383</c:v>
                </c:pt>
                <c:pt idx="7">
                  <c:v>551</c:v>
                </c:pt>
                <c:pt idx="8">
                  <c:v>494</c:v>
                </c:pt>
                <c:pt idx="9">
                  <c:v>449</c:v>
                </c:pt>
                <c:pt idx="10">
                  <c:v>391</c:v>
                </c:pt>
                <c:pt idx="11">
                  <c:v>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72-4F34-B026-53690EEA6F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461492016"/>
        <c:axId val="461483816"/>
      </c:barChart>
      <c:dateAx>
        <c:axId val="461492016"/>
        <c:scaling>
          <c:orientation val="minMax"/>
        </c:scaling>
        <c:delete val="0"/>
        <c:axPos val="l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483816"/>
        <c:crosses val="autoZero"/>
        <c:auto val="1"/>
        <c:lblOffset val="100"/>
        <c:baseTimeUnit val="months"/>
      </c:dateAx>
      <c:valAx>
        <c:axId val="4614838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492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156705989631184"/>
          <c:y val="4.224034021063823E-2"/>
          <c:w val="0.17219399637665145"/>
          <c:h val="0.712887205555001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19.02.2021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19.02.2021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930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srgbClr val="006EC7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‹#›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3882920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059582"/>
            <a:ext cx="3860721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8643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75057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64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PPT_Background_16zu9_RGB_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8656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Rechteck 15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3882920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059582"/>
            <a:ext cx="3860721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‹#›</a:t>
            </a:fld>
            <a:endParaRPr lang="de-DE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srgbClr val="006EC7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‹#›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2176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PPT_Background_16zu9_RGB_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8656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Rechteck 15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40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8852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21" y="234028"/>
            <a:ext cx="1584176" cy="459505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7983646" cy="37511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917533"/>
            <a:ext cx="1860421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917533"/>
            <a:ext cx="2895600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917533"/>
            <a:ext cx="496872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19" name="Gruppierung 18"/>
          <p:cNvGrpSpPr/>
          <p:nvPr userDrawn="1"/>
        </p:nvGrpSpPr>
        <p:grpSpPr>
          <a:xfrm>
            <a:off x="457201" y="4948013"/>
            <a:ext cx="7996881" cy="214219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 userDrawn="1"/>
        </p:nvSpPr>
        <p:spPr>
          <a:xfrm>
            <a:off x="-313267" y="3649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51D832-4F39-4D1F-8967-546EC44E389B}"/>
              </a:ext>
            </a:extLst>
          </p:cNvPr>
          <p:cNvSpPr txBox="1"/>
          <p:nvPr userDrawn="1"/>
        </p:nvSpPr>
        <p:spPr>
          <a:xfrm rot="18623797">
            <a:off x="1323139" y="1982574"/>
            <a:ext cx="56489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aseline="0" dirty="0">
                <a:solidFill>
                  <a:schemeClr val="bg1">
                    <a:lumMod val="85000"/>
                  </a:schemeClr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</p:sldLayoutIdLst>
  <p:hf hdr="0"/>
  <p:txStyles>
    <p:titleStyle>
      <a:lvl1pPr algn="l" defTabSz="457200" rtl="0" eaLnBrk="1" latinLnBrk="0" hangingPunct="1">
        <a:lnSpc>
          <a:spcPts val="2150"/>
        </a:lnSpc>
        <a:spcBef>
          <a:spcPct val="0"/>
        </a:spcBef>
        <a:buNone/>
        <a:defRPr sz="20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21" y="234028"/>
            <a:ext cx="1584176" cy="459505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7983646" cy="37511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917533"/>
            <a:ext cx="1860421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917533"/>
            <a:ext cx="2895600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917533"/>
            <a:ext cx="496872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19" name="Gruppierung 18"/>
          <p:cNvGrpSpPr/>
          <p:nvPr userDrawn="1"/>
        </p:nvGrpSpPr>
        <p:grpSpPr>
          <a:xfrm>
            <a:off x="457201" y="4948013"/>
            <a:ext cx="7996881" cy="214219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 userDrawn="1"/>
        </p:nvSpPr>
        <p:spPr>
          <a:xfrm>
            <a:off x="-313267" y="3649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60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hf hdr="0"/>
  <p:txStyles>
    <p:titleStyle>
      <a:lvl1pPr algn="l" defTabSz="457200" rtl="0" eaLnBrk="1" latinLnBrk="0" hangingPunct="1">
        <a:lnSpc>
          <a:spcPts val="2150"/>
        </a:lnSpc>
        <a:spcBef>
          <a:spcPct val="0"/>
        </a:spcBef>
        <a:buNone/>
        <a:defRPr sz="20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3934890" y="1717030"/>
            <a:ext cx="4504844" cy="126534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 effects of travel policies on the COVID-19 pandemic: rapid mixed-methods systematic review and policy mapping</a:t>
            </a:r>
            <a:b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Charbel El Bcheraoui</a:t>
            </a:r>
            <a:b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Evidence-Based Public Health (ZIG2)</a:t>
            </a:r>
            <a:endParaRPr lang="en-GB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19.02.2021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F5B45C07-63D4-4966-89DD-D76404583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</p:spPr>
        <p:txBody>
          <a:bodyPr/>
          <a:lstStyle/>
          <a:p>
            <a:r>
              <a:rPr lang="en-US" dirty="0"/>
              <a:t>Search results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E63881-1F73-4721-A663-94675A0F7B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8033" y="408953"/>
            <a:ext cx="5120945" cy="450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60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65B5A3-53C9-4DB1-A985-EC1BF263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19.02.2021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2DEB74-2EB3-4DB9-A99D-F95797DE9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DDF7270-1245-4E7C-A092-A726BC237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Border closure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A9635D5C-6602-4E42-9298-263DBE31DC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r>
              <a:rPr lang="en-CA" dirty="0"/>
              <a:t>May reduce COVID-19, spread across countries:</a:t>
            </a:r>
          </a:p>
          <a:p>
            <a:pPr marL="715963" indent="-266700"/>
            <a:r>
              <a:rPr lang="en-CA" dirty="0"/>
              <a:t>If implemented early</a:t>
            </a:r>
          </a:p>
          <a:p>
            <a:pPr marL="715963" indent="-266700"/>
            <a:r>
              <a:rPr lang="en-CA" dirty="0"/>
              <a:t>When close to the “tipping point”.*</a:t>
            </a:r>
          </a:p>
          <a:p>
            <a:pPr marL="715963" indent="-266700"/>
            <a:r>
              <a:rPr lang="en-CA" dirty="0"/>
              <a:t>When imported cases compared to local incidence is high (e.g.&gt;1%)</a:t>
            </a:r>
          </a:p>
          <a:p>
            <a:pPr marL="715963" indent="-266700"/>
            <a:r>
              <a:rPr lang="en-CA" dirty="0"/>
              <a:t>When coupled with community measures.</a:t>
            </a:r>
          </a:p>
          <a:p>
            <a:pPr marL="92075" indent="357188"/>
            <a:r>
              <a:rPr lang="en-CA" dirty="0"/>
              <a:t>But:</a:t>
            </a:r>
          </a:p>
          <a:p>
            <a:pPr marL="541338" indent="-92075"/>
            <a:r>
              <a:rPr lang="en-CA" dirty="0"/>
              <a:t> It may adversely affect epidemic size</a:t>
            </a:r>
          </a:p>
          <a:p>
            <a:pPr marL="541338" indent="-92075"/>
            <a:r>
              <a:rPr lang="en-CA" dirty="0"/>
              <a:t> Less effective than community measures.</a:t>
            </a:r>
          </a:p>
          <a:p>
            <a:pPr marL="92075" indent="-92075"/>
            <a:r>
              <a:rPr lang="en-CA" dirty="0"/>
              <a:t>  Inclusive evidence on the effect of lifting border closure.</a:t>
            </a:r>
          </a:p>
        </p:txBody>
      </p:sp>
    </p:spTree>
    <p:extLst>
      <p:ext uri="{BB962C8B-B14F-4D97-AF65-F5344CB8AC3E}">
        <p14:creationId xmlns:p14="http://schemas.microsoft.com/office/powerpoint/2010/main" val="3910717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0CAC32-7E1A-4798-828C-7C6188457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19.02.2021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2EAF3D-9476-44D7-90C2-62674E943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7754F27-5906-4058-8F9C-FEADFB40E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Quarantine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24B2924-1D08-4C3C-8A45-C322488C5A0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pPr marL="266700" indent="-266700"/>
            <a:r>
              <a:rPr lang="en-CA" dirty="0"/>
              <a:t>May reduce # COVID-19 cases:</a:t>
            </a:r>
          </a:p>
          <a:p>
            <a:pPr marL="715963" indent="-266700"/>
            <a:r>
              <a:rPr lang="en-CA" dirty="0"/>
              <a:t>If mandatory</a:t>
            </a:r>
          </a:p>
          <a:p>
            <a:pPr marL="715963" indent="-266700"/>
            <a:r>
              <a:rPr lang="en-CA" dirty="0"/>
              <a:t>If travellers comply</a:t>
            </a:r>
          </a:p>
          <a:p>
            <a:pPr marL="715963" indent="-266700"/>
            <a:r>
              <a:rPr lang="en-CA" dirty="0"/>
              <a:t>Followed by testing</a:t>
            </a:r>
          </a:p>
          <a:p>
            <a:pPr marL="92075" indent="357188"/>
            <a:r>
              <a:rPr lang="en-CA" dirty="0"/>
              <a:t>But:</a:t>
            </a:r>
          </a:p>
          <a:p>
            <a:pPr marL="541338" indent="-92075"/>
            <a:r>
              <a:rPr lang="en-CA" dirty="0"/>
              <a:t> Less effective than lockdown in controlling the epidemic</a:t>
            </a:r>
          </a:p>
          <a:p>
            <a:pPr marL="541338" indent="-92075"/>
            <a:r>
              <a:rPr lang="en-CA" dirty="0"/>
              <a:t> Less effective if not followed by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29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959A63-9DD1-4B95-8CF7-FA96EBB0D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19.02.2021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A4DE59-A8EE-46D8-AFCD-395E89152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B20606-07A8-4EA6-B286-F9B089D5667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92075" indent="357188"/>
            <a:r>
              <a:rPr lang="en-CA" dirty="0"/>
              <a:t>Unlikely to detect large # COVID-19 cases or to delay an outbreak.</a:t>
            </a:r>
          </a:p>
          <a:p>
            <a:pPr marL="92075" indent="357188"/>
            <a:r>
              <a:rPr lang="en-CA" dirty="0"/>
              <a:t>Its effectiveness can be ↑ with:</a:t>
            </a:r>
          </a:p>
          <a:p>
            <a:pPr marL="541338" indent="-92075"/>
            <a:r>
              <a:rPr lang="en-CA" dirty="0"/>
              <a:t> ↑test sensitivity</a:t>
            </a:r>
          </a:p>
          <a:p>
            <a:pPr marL="541338" indent="-92075"/>
            <a:r>
              <a:rPr lang="en-CA" dirty="0"/>
              <a:t> Screening many asymptomatic travellers</a:t>
            </a:r>
          </a:p>
          <a:p>
            <a:pPr marL="541338" indent="-92075"/>
            <a:r>
              <a:rPr lang="en-CA" dirty="0"/>
              <a:t> Exit screening at country source</a:t>
            </a:r>
          </a:p>
          <a:p>
            <a:pPr marL="541338" indent="-92075"/>
            <a:r>
              <a:rPr lang="en-CA" dirty="0"/>
              <a:t> Travellers’ awareness</a:t>
            </a:r>
          </a:p>
          <a:p>
            <a:pPr marL="92075" indent="357188"/>
            <a:r>
              <a:rPr lang="en-CA" dirty="0"/>
              <a:t>However, it is less effective than border closure in decreasing spread across countries.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52F8435-8AA6-44EB-99FB-2A4ECA87A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Travelers screening</a:t>
            </a:r>
          </a:p>
        </p:txBody>
      </p:sp>
    </p:spTree>
    <p:extLst>
      <p:ext uri="{BB962C8B-B14F-4D97-AF65-F5344CB8AC3E}">
        <p14:creationId xmlns:p14="http://schemas.microsoft.com/office/powerpoint/2010/main" val="1562520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65B5A3-53C9-4DB1-A985-EC1BF263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100" dirty="0"/>
              <a:t>18.02.2021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2DEB74-2EB3-4DB9-A99D-F95797DE9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23FAD-F98A-4419-A193-0DAFFAA2B7E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2933363" cy="3766417"/>
          </a:xfrm>
        </p:spPr>
        <p:txBody>
          <a:bodyPr>
            <a:noAutofit/>
          </a:bodyPr>
          <a:lstStyle/>
          <a:p>
            <a:r>
              <a:rPr lang="en-US" sz="1800" b="1" dirty="0"/>
              <a:t>EU</a:t>
            </a:r>
            <a:r>
              <a:rPr lang="en-US" sz="1800" dirty="0"/>
              <a:t>: UK, France, Germany, Sweden, Finland, Greece, Spain, Italy, The Netherland </a:t>
            </a:r>
          </a:p>
          <a:p>
            <a:r>
              <a:rPr lang="en-US" sz="1800" b="1" dirty="0"/>
              <a:t>Asia:</a:t>
            </a:r>
            <a:r>
              <a:rPr lang="en-US" sz="1800" dirty="0"/>
              <a:t> China, Taiwan, Hong Kong, Japan, Singapore.</a:t>
            </a:r>
          </a:p>
          <a:p>
            <a:r>
              <a:rPr lang="en-US" sz="1800" b="1" dirty="0"/>
              <a:t>MENA:</a:t>
            </a:r>
            <a:r>
              <a:rPr lang="en-US" sz="1800" dirty="0"/>
              <a:t> KSA, UAE, Qatar, Lebanon.</a:t>
            </a:r>
          </a:p>
          <a:p>
            <a:r>
              <a:rPr lang="en-US" sz="1800" b="1" dirty="0"/>
              <a:t>Americas</a:t>
            </a:r>
            <a:r>
              <a:rPr lang="en-US" sz="1800" dirty="0"/>
              <a:t>: USA, Canada, Brazil, Chile, Mexico.</a:t>
            </a:r>
          </a:p>
          <a:p>
            <a:r>
              <a:rPr lang="en-US" sz="1800" b="1" dirty="0"/>
              <a:t>Africa</a:t>
            </a:r>
            <a:r>
              <a:rPr lang="en-US" sz="1800" dirty="0"/>
              <a:t>: Nigeria, Liberia, Sierra Leon, Guinea, South Africa, Kenya.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DDF7270-1245-4E7C-A092-A726BC237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92837"/>
          </a:xfrm>
        </p:spPr>
        <p:txBody>
          <a:bodyPr/>
          <a:lstStyle/>
          <a:p>
            <a:r>
              <a:rPr lang="en-US" sz="2400" dirty="0"/>
              <a:t>Travel policies adopted by 31 countries in 2020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F300695D-2076-4F80-8312-577FF03AFF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5390706"/>
              </p:ext>
            </p:extLst>
          </p:nvPr>
        </p:nvGraphicFramePr>
        <p:xfrm>
          <a:off x="3524334" y="995391"/>
          <a:ext cx="5457825" cy="3762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3645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Office PowerPoint</Application>
  <PresentationFormat>On-screen Show (16:9)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ＭＳ 明朝</vt:lpstr>
      <vt:lpstr>Times New Roman</vt:lpstr>
      <vt:lpstr>Wingdings</vt:lpstr>
      <vt:lpstr>Office-Design</vt:lpstr>
      <vt:lpstr>1_Office-Design</vt:lpstr>
      <vt:lpstr> Health effects of travel policies on the COVID-19 pandemic: rapid mixed-methods systematic review and policy mapping  Charbel El Bcheraoui Evidence-Based Public Health (ZIG2)</vt:lpstr>
      <vt:lpstr>Search results</vt:lpstr>
      <vt:lpstr>Border closure</vt:lpstr>
      <vt:lpstr>Quarantine </vt:lpstr>
      <vt:lpstr>Travelers screening</vt:lpstr>
      <vt:lpstr>Travel policies adopted by 31 countries in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El Bcheraoui, Charbel</cp:lastModifiedBy>
  <cp:revision>267</cp:revision>
  <dcterms:created xsi:type="dcterms:W3CDTF">2015-11-02T12:29:13Z</dcterms:created>
  <dcterms:modified xsi:type="dcterms:W3CDTF">2021-02-19T08:35:51Z</dcterms:modified>
</cp:coreProperties>
</file>