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727" r:id="rId3"/>
    <p:sldId id="263" r:id="rId4"/>
    <p:sldId id="264" r:id="rId5"/>
    <p:sldId id="267" r:id="rId6"/>
    <p:sldId id="265" r:id="rId7"/>
    <p:sldId id="731" r:id="rId8"/>
    <p:sldId id="728" r:id="rId9"/>
    <p:sldId id="729" r:id="rId10"/>
    <p:sldId id="730" r:id="rId11"/>
    <p:sldId id="726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468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19.02.2021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19.02.2021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12.02.2021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19. Februar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6035F4-6B0A-4C79-A334-1D0EC21F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DDB285-DF44-4BD8-B674-4C092AFF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FA246B-C81D-42F2-9B17-C3FCD1C9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2898C8B-77DB-4E6A-83CC-9F90135E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Sterbefallzahlen nach BL, Stand 15.02.2021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346E67-47A2-4AD2-A6B2-E8B7FE7A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924"/>
            <a:ext cx="9144000" cy="28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3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77194"/>
            <a:ext cx="7983646" cy="714291"/>
          </a:xfrm>
        </p:spPr>
        <p:txBody>
          <a:bodyPr/>
          <a:lstStyle/>
          <a:p>
            <a:r>
              <a:rPr lang="de-DE" dirty="0"/>
              <a:t>Testzahlen, Stand 16.02.2021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7D95A5-879A-469C-90C2-A540DDDE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71" y="974332"/>
            <a:ext cx="5361657" cy="37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3190EC-8829-4F8B-A27D-B8122113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491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8F6353-1FDC-41F9-B777-94793DE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F96B812-827A-4B26-94A2-261537292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72346"/>
              </p:ext>
            </p:extLst>
          </p:nvPr>
        </p:nvGraphicFramePr>
        <p:xfrm>
          <a:off x="1537485" y="1253115"/>
          <a:ext cx="6074733" cy="3394878"/>
        </p:xfrm>
        <a:graphic>
          <a:graphicData uri="http://schemas.openxmlformats.org/drawingml/2006/table">
            <a:tbl>
              <a:tblPr firstRow="1" firstCol="1" bandRow="1"/>
              <a:tblGrid>
                <a:gridCol w="806218">
                  <a:extLst>
                    <a:ext uri="{9D8B030D-6E8A-4147-A177-3AD203B41FA5}">
                      <a16:colId xmlns:a16="http://schemas.microsoft.com/office/drawing/2014/main" val="1191374875"/>
                    </a:ext>
                  </a:extLst>
                </a:gridCol>
                <a:gridCol w="795664">
                  <a:extLst>
                    <a:ext uri="{9D8B030D-6E8A-4147-A177-3AD203B41FA5}">
                      <a16:colId xmlns:a16="http://schemas.microsoft.com/office/drawing/2014/main" val="624519936"/>
                    </a:ext>
                  </a:extLst>
                </a:gridCol>
                <a:gridCol w="139549">
                  <a:extLst>
                    <a:ext uri="{9D8B030D-6E8A-4147-A177-3AD203B41FA5}">
                      <a16:colId xmlns:a16="http://schemas.microsoft.com/office/drawing/2014/main" val="873963548"/>
                    </a:ext>
                  </a:extLst>
                </a:gridCol>
                <a:gridCol w="469659">
                  <a:extLst>
                    <a:ext uri="{9D8B030D-6E8A-4147-A177-3AD203B41FA5}">
                      <a16:colId xmlns:a16="http://schemas.microsoft.com/office/drawing/2014/main" val="2413105463"/>
                    </a:ext>
                  </a:extLst>
                </a:gridCol>
                <a:gridCol w="421580">
                  <a:extLst>
                    <a:ext uri="{9D8B030D-6E8A-4147-A177-3AD203B41FA5}">
                      <a16:colId xmlns:a16="http://schemas.microsoft.com/office/drawing/2014/main" val="2376668219"/>
                    </a:ext>
                  </a:extLst>
                </a:gridCol>
                <a:gridCol w="1047791">
                  <a:extLst>
                    <a:ext uri="{9D8B030D-6E8A-4147-A177-3AD203B41FA5}">
                      <a16:colId xmlns:a16="http://schemas.microsoft.com/office/drawing/2014/main" val="2382461509"/>
                    </a:ext>
                  </a:extLst>
                </a:gridCol>
                <a:gridCol w="139549">
                  <a:extLst>
                    <a:ext uri="{9D8B030D-6E8A-4147-A177-3AD203B41FA5}">
                      <a16:colId xmlns:a16="http://schemas.microsoft.com/office/drawing/2014/main" val="1841686827"/>
                    </a:ext>
                  </a:extLst>
                </a:gridCol>
                <a:gridCol w="1000885">
                  <a:extLst>
                    <a:ext uri="{9D8B030D-6E8A-4147-A177-3AD203B41FA5}">
                      <a16:colId xmlns:a16="http://schemas.microsoft.com/office/drawing/2014/main" val="134147423"/>
                    </a:ext>
                  </a:extLst>
                </a:gridCol>
                <a:gridCol w="72948">
                  <a:extLst>
                    <a:ext uri="{9D8B030D-6E8A-4147-A177-3AD203B41FA5}">
                      <a16:colId xmlns:a16="http://schemas.microsoft.com/office/drawing/2014/main" val="70917289"/>
                    </a:ext>
                  </a:extLst>
                </a:gridCol>
                <a:gridCol w="1180890">
                  <a:extLst>
                    <a:ext uri="{9D8B030D-6E8A-4147-A177-3AD203B41FA5}">
                      <a16:colId xmlns:a16="http://schemas.microsoft.com/office/drawing/2014/main" val="255598122"/>
                    </a:ext>
                  </a:extLst>
                </a:gridCol>
              </a:tblGrid>
              <a:tr h="3264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9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9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(Datenstand 18.02.2021)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16585"/>
                  </a:ext>
                </a:extLst>
              </a:tr>
              <a:tr h="662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aktive Fälle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Kreise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mit 7-TI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&gt; 50/ 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Impfungen seit dem Vortag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Fälle in intensivmedizinischer Behandlung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280070"/>
                  </a:ext>
                </a:extLst>
              </a:tr>
              <a:tr h="394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+9.113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-1.800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57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+0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1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35610" indent="-43561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</a:rPr>
                        <a:t>+88.829 1. Impfung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1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-74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463131"/>
                  </a:ext>
                </a:extLst>
              </a:tr>
              <a:tr h="326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(2.369.719)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[ca. 126.200]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[218/412]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9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ScalaSans"/>
                        </a:rPr>
                        <a:t>+50.299 2. Impfung</a:t>
                      </a:r>
                      <a:endParaRPr lang="de-DE" sz="900" dirty="0">
                        <a:solidFill>
                          <a:srgbClr val="000000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[3.177]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864216"/>
                  </a:ext>
                </a:extLst>
              </a:tr>
              <a:tr h="1050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60-79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80+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Kreise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mit 7-TI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&gt; 100/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8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Aus intensivmedizinischer Behandlung entlassen,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davon % verstorben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18429"/>
                  </a:ext>
                </a:extLst>
              </a:tr>
              <a:tr h="293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+10.400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+508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43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N1: 3.085.114 (3,7%)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+344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360797"/>
                  </a:ext>
                </a:extLst>
              </a:tr>
              <a:tr h="326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(ca. 2.176.300)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(67.206)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[43/412]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N2: 1.634.786 (2,0%)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125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FA14B66-5FCF-44AF-973B-34310154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2" y="996715"/>
            <a:ext cx="8046728" cy="39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31047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Landkreis, N=47.525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F53214-41C9-4CFB-8572-903CC15E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57" y="873552"/>
            <a:ext cx="5429686" cy="38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Wochenvergleich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DBD3D7-83D4-4CA5-8E60-BFB01A1A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61" y="741363"/>
            <a:ext cx="5693077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nach Alter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5CD668-53C8-405D-8ED6-CF6C613D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3" y="690984"/>
            <a:ext cx="8579174" cy="4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der Todesfalle</a:t>
            </a:r>
            <a:br>
              <a:rPr lang="de-DE" dirty="0"/>
            </a:br>
            <a:r>
              <a:rPr lang="de-DE" dirty="0"/>
              <a:t>bei Personen 70+ J. bzw. 80+ J.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DA3657-1960-4BAF-A21B-A0AD5EB1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764"/>
            <a:ext cx="4572000" cy="32331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349037-84C7-4D02-958E-1C5260FA5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5764"/>
            <a:ext cx="4572001" cy="32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6D73D9-48BE-41B1-9942-6F80729D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60DC0F-3288-4F32-972C-59E22815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F3D307-ECA6-45F4-A87D-D65CEBA2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E26AB36-BA05-445B-A2EF-04B644D0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Sterbefallzahlen Deutschland, Stand 15.02.2021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BF27BA-7970-4BF1-BFAC-02ACC894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51" y="1352695"/>
            <a:ext cx="6891711" cy="28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5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6ABCF5-86A1-4783-B7B6-BCEF1440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617910-D89E-4BAF-8E08-2C01C5FF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74B778-2790-4D3A-905D-891431C2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687F23-B5F2-48A5-BEBD-29BADD23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Sterbefallzahlen nach BL, Stand 15.02.2021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4C21B2-8925-4146-A8C1-D7769F85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599"/>
            <a:ext cx="9144000" cy="28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3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Bildschirmpräsentation (16:9)</PresentationFormat>
  <Paragraphs>111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N=47.525</vt:lpstr>
      <vt:lpstr>Geografische Verteilung Wochenvergleich</vt:lpstr>
      <vt:lpstr>Geografische Verteilung nach Alter</vt:lpstr>
      <vt:lpstr>Geografische Verteilung der Todesfalle bei Personen 70+ J. bzw. 80+ J.</vt:lpstr>
      <vt:lpstr>Sterbefallzahlen Deutschland, Stand 15.02.2021</vt:lpstr>
      <vt:lpstr>Sterbefallzahlen nach BL, Stand 15.02.2021</vt:lpstr>
      <vt:lpstr>Sterbefallzahlen nach BL, Stand 15.02.2021</vt:lpstr>
      <vt:lpstr>Testzahlen, Stand 16.02.2021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Banhart, Sebastian</cp:lastModifiedBy>
  <cp:revision>163</cp:revision>
  <dcterms:created xsi:type="dcterms:W3CDTF">2015-11-02T12:29:13Z</dcterms:created>
  <dcterms:modified xsi:type="dcterms:W3CDTF">2021-02-19T09:22:44Z</dcterms:modified>
</cp:coreProperties>
</file>