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2" r:id="rId2"/>
    <p:sldId id="265" r:id="rId3"/>
    <p:sldId id="266" r:id="rId4"/>
    <p:sldId id="269" r:id="rId5"/>
    <p:sldId id="270" r:id="rId6"/>
    <p:sldId id="280" r:id="rId7"/>
    <p:sldId id="281" r:id="rId8"/>
    <p:sldId id="279" r:id="rId9"/>
    <p:sldId id="283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3" autoAdjust="0"/>
    <p:restoredTop sz="85815" autoAdjust="0"/>
  </p:normalViewPr>
  <p:slideViewPr>
    <p:cSldViewPr snapToGrid="0" snapToObjects="1">
      <p:cViewPr varScale="1">
        <p:scale>
          <a:sx n="82" d="100"/>
          <a:sy n="82" d="100"/>
        </p:scale>
        <p:origin x="108" y="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22.02.2021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000" b="1" dirty="0"/>
              <a:t>geschätzte ARE in KW 6:</a:t>
            </a:r>
          </a:p>
          <a:p>
            <a:r>
              <a:rPr lang="de-DE" sz="1000" b="0" dirty="0"/>
              <a:t>0-5 Jahre:	180.000 ARE (3.800/100.000), davon 22%</a:t>
            </a:r>
            <a:r>
              <a:rPr lang="de-DE" sz="1000" b="0" baseline="0" dirty="0"/>
              <a:t> mit Arztbesuch (rund 40.000 Kinder)</a:t>
            </a:r>
            <a:endParaRPr lang="de-DE" sz="1000" b="0" dirty="0"/>
          </a:p>
          <a:p>
            <a:r>
              <a:rPr lang="de-DE" sz="1000" b="0" dirty="0"/>
              <a:t>6-10 Jahre:	81.000</a:t>
            </a:r>
            <a:r>
              <a:rPr lang="de-DE" sz="1000" b="0" baseline="0" dirty="0"/>
              <a:t> ARE (  2200/</a:t>
            </a:r>
            <a:r>
              <a:rPr lang="de-DE" sz="1000" b="0" dirty="0"/>
              <a:t>100.000</a:t>
            </a:r>
            <a:r>
              <a:rPr lang="de-DE" sz="1000" b="0" baseline="0" dirty="0"/>
              <a:t>),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r>
              <a:rPr lang="de-DE" sz="1000" b="0" dirty="0"/>
              <a:t>11-14 Jahre:	12</a:t>
            </a:r>
            <a:r>
              <a:rPr lang="de-DE" sz="1000" b="0" baseline="0" dirty="0"/>
              <a:t>.</a:t>
            </a:r>
            <a:r>
              <a:rPr lang="de-DE" sz="1000" b="0" dirty="0"/>
              <a:t>000 ARE (  400/100.000),</a:t>
            </a:r>
            <a:r>
              <a:rPr lang="de-DE" sz="1000" b="0" baseline="0" dirty="0"/>
              <a:t> </a:t>
            </a:r>
            <a:r>
              <a:rPr lang="de-DE" sz="1000" b="0" dirty="0"/>
              <a:t>davon 0%</a:t>
            </a:r>
            <a:r>
              <a:rPr lang="de-DE" sz="1000" b="0" baseline="0" dirty="0"/>
              <a:t> mit Arztbesuch</a:t>
            </a:r>
            <a:endParaRPr lang="de-DE" sz="1000" b="0" dirty="0"/>
          </a:p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295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AG	 n (gesamt)	n (KW 6)	% KW 6</a:t>
            </a:r>
            <a:r>
              <a:rPr lang="de-DE" baseline="0" dirty="0"/>
              <a:t>    </a:t>
            </a:r>
            <a:r>
              <a:rPr lang="de-DE" dirty="0"/>
              <a:t>Bevölkerungsanteil</a:t>
            </a:r>
          </a:p>
          <a:p>
            <a:r>
              <a:rPr lang="de-DE" dirty="0"/>
              <a:t>0-5:    	  53.679	1.654		3,3%		5,7%</a:t>
            </a:r>
          </a:p>
          <a:p>
            <a:r>
              <a:rPr lang="de-DE" dirty="0"/>
              <a:t>6-10:   	  60.320 	1.460		2,9%		4,4%</a:t>
            </a:r>
          </a:p>
          <a:p>
            <a:r>
              <a:rPr lang="de-DE" dirty="0"/>
              <a:t>11-14:    61.978	1.205		2,4%		3,6%</a:t>
            </a:r>
          </a:p>
          <a:p>
            <a:r>
              <a:rPr lang="de-DE" dirty="0"/>
              <a:t>15-20: 	164.135	3.247		6,4%		5,8%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58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neue Ausbrüche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Mediane Ausbruchsgröße in KW 6: 6,5 Fälle, in den anderen Wochen bei 4 Fällen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864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9924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-22 </a:t>
            </a:r>
            <a:r>
              <a:rPr lang="de-DE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neue Ausbrüche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529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6A958-21DA-4EB5-9A2D-4EDF63556270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69E85-827B-4B3D-8EC8-7EBF4884D6B3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8F578-F389-4C9B-9003-A24C4BDC9A08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D3B87-2DDE-4587-8B8E-472CAAC1F3E7}" type="datetime1">
              <a:rPr lang="de-DE" smtClean="0"/>
              <a:t>22.02.2021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3E0F-D930-4A28-BA41-F6A2462FD65C}" type="datetime1">
              <a:rPr lang="de-DE" smtClean="0"/>
              <a:t>22.02.2021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01119-1B38-4F88-82F1-00C623E26260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42255-D65D-4C62-AA91-470F186BD26A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fld id="{2B6051F1-EBF4-4007-AE7F-3B3BD5A48578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00479"/>
            <a:ext cx="4667504" cy="1265345"/>
          </a:xfrm>
        </p:spPr>
        <p:txBody>
          <a:bodyPr>
            <a:normAutofit fontScale="90000"/>
          </a:bodyPr>
          <a:lstStyle/>
          <a:p>
            <a:r>
              <a:rPr lang="de-DE" dirty="0"/>
              <a:t>Corona-KiTa-Studie</a:t>
            </a:r>
            <a:br>
              <a:rPr lang="de-DE" dirty="0"/>
            </a:br>
            <a:br>
              <a:rPr lang="de-DE" b="0" dirty="0"/>
            </a:br>
            <a:r>
              <a:rPr lang="de-DE" b="0" dirty="0"/>
              <a:t>Erkrankungszahlen bei</a:t>
            </a:r>
            <a:br>
              <a:rPr lang="de-DE" b="0" dirty="0"/>
            </a:br>
            <a:r>
              <a:rPr lang="de-DE" b="0" dirty="0"/>
              <a:t>Kindern unter 10 Jahren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1B8D-0263-44FB-A4C3-55492F149A35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Kooperation DJI (Deutsches Jugendinstitut) und RKI</a:t>
            </a:r>
          </a:p>
          <a:p>
            <a:r>
              <a:rPr lang="de-DE" dirty="0"/>
              <a:t>Längsschnittstudie zur Begleitung der schrittweisen Öffnung von Kindertageseinrichtungen und der Kindertagespflege (Start 1.6.2020)</a:t>
            </a:r>
          </a:p>
          <a:p>
            <a:r>
              <a:rPr lang="de-DE" b="1" dirty="0"/>
              <a:t>Ziel: </a:t>
            </a:r>
            <a:r>
              <a:rPr lang="de-DE" dirty="0"/>
              <a:t>Klärung wie stark das Öffnungsgeschehen mit gehäuften Infektionen von Kindern und Erwachsenen einhergeht</a:t>
            </a:r>
          </a:p>
          <a:p>
            <a:r>
              <a:rPr lang="de-DE" b="1" dirty="0"/>
              <a:t>Forschungsfragen:</a:t>
            </a:r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Bedingungen wird die schrittweise Öffnung aktuell angeboten? 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Welche Herausforderungen sind für die Einrichtungen, das Personal, die Kinder sowie die Eltern (mit und ohne Betreuung) von besonderer Bedeutung?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dirty="0"/>
              <a:t>Unter welchen Voraussetzungen gelingt eine schrittweise, kontrollierte Öffnung?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Wie hoch sind die damit einhergehenden Erkrankungsrisiken für alle Beteiligten?</a:t>
            </a:r>
            <a:endParaRPr lang="en-US" b="1" dirty="0"/>
          </a:p>
          <a:p>
            <a:pPr marL="914400" lvl="1" indent="-457200">
              <a:buFont typeface="+mj-lt"/>
              <a:buAutoNum type="arabicPeriod"/>
            </a:pPr>
            <a:r>
              <a:rPr lang="de-DE" b="1" dirty="0"/>
              <a:t>Welche Rolle spielt die Gestaltung der Kindertagesbetreuung für die weitere Verbreitung von SARS-CoV-2? Welche Rolle kommt dabei Kindern zu?</a:t>
            </a:r>
            <a:endParaRPr lang="en-US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380BB-892F-40D4-95B7-059BBF2FF8DB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Hintergrund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57200" y="4657140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220550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D7896-3075-44AF-9C8C-21A43FFDBEE9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6088" y="0"/>
            <a:ext cx="7983646" cy="714291"/>
          </a:xfrm>
        </p:spPr>
        <p:txBody>
          <a:bodyPr/>
          <a:lstStyle/>
          <a:p>
            <a:r>
              <a:rPr lang="de-DE" dirty="0"/>
              <a:t>Corona-KiTa Studie - Aufbau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57200" y="1349975"/>
            <a:ext cx="4031699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sz="9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432928" y="592227"/>
            <a:ext cx="5717217" cy="1352531"/>
            <a:chOff x="564826" y="912530"/>
            <a:chExt cx="5717217" cy="1352531"/>
          </a:xfrm>
        </p:grpSpPr>
        <p:pic>
          <p:nvPicPr>
            <p:cNvPr id="12" name="Grafik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4893"/>
            <a:stretch/>
          </p:blipFill>
          <p:spPr bwMode="auto">
            <a:xfrm>
              <a:off x="564826" y="933243"/>
              <a:ext cx="5025225" cy="1230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echteck 13"/>
            <p:cNvSpPr/>
            <p:nvPr/>
          </p:nvSpPr>
          <p:spPr>
            <a:xfrm>
              <a:off x="3077439" y="912530"/>
              <a:ext cx="2512613" cy="1352531"/>
            </a:xfrm>
            <a:prstGeom prst="rect">
              <a:avLst/>
            </a:prstGeom>
            <a:noFill/>
            <a:ln w="381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5689190" y="1333281"/>
              <a:ext cx="592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200" b="1" dirty="0">
                  <a:solidFill>
                    <a:srgbClr val="045AA6"/>
                  </a:solidFill>
                </a:rPr>
                <a:t>RKI</a:t>
              </a:r>
              <a:endParaRPr lang="en-US" sz="2200" b="1" dirty="0">
                <a:solidFill>
                  <a:srgbClr val="045AA6"/>
                </a:solidFill>
              </a:endParaRPr>
            </a:p>
          </p:txBody>
        </p:sp>
      </p:grpSp>
      <p:sp>
        <p:nvSpPr>
          <p:cNvPr id="18" name="Inhaltsplatzhalter 4"/>
          <p:cNvSpPr>
            <a:spLocks noGrp="1"/>
          </p:cNvSpPr>
          <p:nvPr>
            <p:ph type="body" sz="quarter" idx="13"/>
          </p:nvPr>
        </p:nvSpPr>
        <p:spPr>
          <a:xfrm>
            <a:off x="161925" y="1954749"/>
            <a:ext cx="8753475" cy="28125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300" dirty="0"/>
          </a:p>
          <a:p>
            <a:r>
              <a:rPr lang="de-DE" sz="1400" dirty="0"/>
              <a:t>Systematisches Monitoring der Literatur</a:t>
            </a:r>
          </a:p>
          <a:p>
            <a:r>
              <a:rPr lang="de-DE" sz="1400" dirty="0"/>
              <a:t>Erstellung einer Plattform für laufende Studien zum Thema</a:t>
            </a:r>
          </a:p>
          <a:p>
            <a:pPr lvl="1"/>
            <a:r>
              <a:rPr lang="de-DE" sz="1400" dirty="0"/>
              <a:t>Universitäten; Bundesländer; andere</a:t>
            </a:r>
          </a:p>
          <a:p>
            <a:r>
              <a:rPr lang="de-DE" sz="1400" dirty="0"/>
              <a:t>Erkrankungs-Monitoring bei Kindern durch bestehende, evtl. angepasste </a:t>
            </a:r>
            <a:r>
              <a:rPr lang="de-DE" sz="1400" dirty="0" err="1"/>
              <a:t>Surveillance</a:t>
            </a:r>
            <a:r>
              <a:rPr lang="de-DE" sz="1400" dirty="0"/>
              <a:t>-Instrumente </a:t>
            </a:r>
          </a:p>
          <a:p>
            <a:pPr lvl="1"/>
            <a:r>
              <a:rPr lang="de-DE" sz="1400" dirty="0"/>
              <a:t>ARE/ILI: GrippeWeb, AGI (incl. SEED-ARE, ICOSARI)</a:t>
            </a:r>
          </a:p>
          <a:p>
            <a:pPr lvl="1"/>
            <a:r>
              <a:rPr lang="de-DE" sz="1400" dirty="0"/>
              <a:t>COVID-19: </a:t>
            </a:r>
            <a:r>
              <a:rPr lang="de-DE" sz="1400" dirty="0" err="1"/>
              <a:t>SurvNet</a:t>
            </a:r>
            <a:r>
              <a:rPr lang="de-DE" sz="1400" dirty="0"/>
              <a:t> (Meldeinzidenz, Verhältnis Kinder : Erwachsene, Ausbrüche, Fälle bei nach §33 betreuten Kindern)</a:t>
            </a:r>
          </a:p>
          <a:p>
            <a:r>
              <a:rPr lang="de-DE" sz="1400" dirty="0"/>
              <a:t>Anlassbezogene vertiefte Untersuchungen bei Auftreten von Fällen in Kitas (Abt.2/Modul 4)</a:t>
            </a:r>
          </a:p>
          <a:p>
            <a:pPr lvl="1"/>
            <a:r>
              <a:rPr lang="de-DE" sz="1400" dirty="0"/>
              <a:t>Symptomerhebung + Probenahmen obere Atemwege (Nase, Speichel) + Serologie (0 / 30 d / evtl. 180 d)</a:t>
            </a:r>
            <a:endParaRPr lang="de-DE" sz="1200" dirty="0"/>
          </a:p>
          <a:p>
            <a:pPr lvl="1"/>
            <a:r>
              <a:rPr lang="de-DE" sz="1400" dirty="0" err="1"/>
              <a:t>Suszeptibilität</a:t>
            </a:r>
            <a:r>
              <a:rPr lang="de-DE" sz="1400" dirty="0"/>
              <a:t>/Erkrankungsraten; </a:t>
            </a:r>
            <a:r>
              <a:rPr lang="de-DE" sz="1400" dirty="0" err="1"/>
              <a:t>Infektiosität</a:t>
            </a:r>
            <a:r>
              <a:rPr lang="de-DE" sz="1400" dirty="0"/>
              <a:t>, einschließlich </a:t>
            </a:r>
            <a:r>
              <a:rPr lang="de-DE" sz="1400" dirty="0" err="1"/>
              <a:t>Clearance</a:t>
            </a:r>
            <a:r>
              <a:rPr lang="de-DE" sz="1400" dirty="0"/>
              <a:t>; Asymptomatischen-Anteil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6752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27051-6A86-40F5-A122-7FD1DF802E08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-106326"/>
            <a:ext cx="7983646" cy="801320"/>
          </a:xfrm>
        </p:spPr>
        <p:txBody>
          <a:bodyPr/>
          <a:lstStyle/>
          <a:p>
            <a:r>
              <a:rPr lang="de-DE" dirty="0" err="1"/>
              <a:t>GrippeWeb</a:t>
            </a:r>
            <a:r>
              <a:rPr lang="de-DE" dirty="0"/>
              <a:t>: Häufigkeit akuter Atemwegserkrankungen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5401531" y="4881890"/>
            <a:ext cx="26075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16.02.2021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232171" y="4715585"/>
            <a:ext cx="61554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Vergleich der für die Bevölkerung in Deutschland geschätzten Inzidenzen akuter respiratorischer Erkrankungen (ARE) nach Altersgruppe im zeitlichen Verlauf nach Kalenderwoche der letzten zwei Jahre. Es wurde jeweils ein gleitender 3-Wochen-Mittelwert verwendet.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4188ECC-168A-4C39-8A4A-B634CE07A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4486" y="472045"/>
            <a:ext cx="6013114" cy="42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01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7653A-9590-4A39-A1BD-F8C8DEFC5165}" type="datetime1">
              <a:rPr lang="de-DE" smtClean="0"/>
              <a:t>22.02.2021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46040" y="145536"/>
            <a:ext cx="6457035" cy="714291"/>
          </a:xfrm>
        </p:spPr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COVID-19: Inzidenz und Anteil nach Altersgruppe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22.02.2021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79676E-14A2-4CB6-BE3D-2CCD8F99D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98" y="1100372"/>
            <a:ext cx="4158731" cy="311656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FB6948F-5E1A-4DBC-92CC-23DF3290A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670" y="1106049"/>
            <a:ext cx="4158732" cy="312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694945"/>
            <a:ext cx="7983646" cy="277977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1.094 Ausbrüche in Kindergärten/Horte (&gt;= 2 Fälle) angelegt</a:t>
            </a:r>
          </a:p>
          <a:p>
            <a:pPr lvl="1"/>
            <a:r>
              <a:rPr lang="de-DE" sz="1200" dirty="0"/>
              <a:t>823 (75%) Ausbrüche inkl. mit Fällen &lt; 15 Jahren, 40% (2.106/5.212) der Fälle sind 0 - 5 Jahre alt</a:t>
            </a:r>
          </a:p>
          <a:p>
            <a:pPr lvl="1"/>
            <a:r>
              <a:rPr lang="de-DE" sz="1200" dirty="0"/>
              <a:t>271 Ausbrüche nur mit Fällen 15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520801" y="234087"/>
            <a:ext cx="7983646" cy="555956"/>
          </a:xfrm>
        </p:spPr>
        <p:txBody>
          <a:bodyPr/>
          <a:lstStyle/>
          <a:p>
            <a:r>
              <a:rPr lang="de-DE" dirty="0"/>
              <a:t>Ausbrüche in </a:t>
            </a:r>
            <a:r>
              <a:rPr lang="de-DE" sz="2400" dirty="0"/>
              <a:t>Kindergärten/Horte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22.02.2021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627B6D7-29CF-4A06-9A02-634FE8540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6907"/>
            <a:ext cx="9144000" cy="290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7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403" y="699021"/>
            <a:ext cx="4114800" cy="528620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636377" y="758138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Kita-Ausbrüchen </a:t>
            </a:r>
          </a:p>
          <a:p>
            <a:r>
              <a:rPr lang="de-DE" sz="1400" dirty="0">
                <a:solidFill>
                  <a:schemeClr val="tx1"/>
                </a:solidFill>
              </a:rPr>
              <a:t>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92823" y="1143163"/>
            <a:ext cx="4114800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4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 7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2-47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22.02.2021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135B3A3-21F7-4AC7-82E7-5B1DEE0A8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901" y="2056808"/>
            <a:ext cx="4597722" cy="2349947"/>
          </a:xfrm>
          <a:prstGeom prst="rect">
            <a:avLst/>
          </a:prstGeom>
        </p:spPr>
      </p:pic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8EE0622F-F137-4304-B2F3-58E6B5E760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9335878"/>
              </p:ext>
            </p:extLst>
          </p:nvPr>
        </p:nvGraphicFramePr>
        <p:xfrm>
          <a:off x="564826" y="1345875"/>
          <a:ext cx="3130874" cy="33416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5035">
                  <a:extLst>
                    <a:ext uri="{9D8B030D-6E8A-4147-A177-3AD203B41FA5}">
                      <a16:colId xmlns:a16="http://schemas.microsoft.com/office/drawing/2014/main" val="1839631380"/>
                    </a:ext>
                  </a:extLst>
                </a:gridCol>
                <a:gridCol w="2031873">
                  <a:extLst>
                    <a:ext uri="{9D8B030D-6E8A-4147-A177-3AD203B41FA5}">
                      <a16:colId xmlns:a16="http://schemas.microsoft.com/office/drawing/2014/main" val="608140969"/>
                    </a:ext>
                  </a:extLst>
                </a:gridCol>
                <a:gridCol w="370593">
                  <a:extLst>
                    <a:ext uri="{9D8B030D-6E8A-4147-A177-3AD203B41FA5}">
                      <a16:colId xmlns:a16="http://schemas.microsoft.com/office/drawing/2014/main" val="2336673211"/>
                    </a:ext>
                  </a:extLst>
                </a:gridCol>
                <a:gridCol w="383373">
                  <a:extLst>
                    <a:ext uri="{9D8B030D-6E8A-4147-A177-3AD203B41FA5}">
                      <a16:colId xmlns:a16="http://schemas.microsoft.com/office/drawing/2014/main" val="130724243"/>
                    </a:ext>
                  </a:extLst>
                </a:gridCol>
              </a:tblGrid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Landkreis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86041380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SK Hamburg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3995733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Region Hannover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NI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5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30211230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Vorpommern-Greifswald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MV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4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5251553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Rems-Murr-Kreis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20434800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Rhein-Lahn-Kreis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4729421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SK Ludwigshafen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2331897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Ennepe-Ruhr-Kreis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3861699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Wunsiedel i.Fichtelgebirge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BY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0133501"/>
                  </a:ext>
                </a:extLst>
              </a:tr>
              <a:tr h="302171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SK Berlin Marzahn-Hellersdorf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6137720"/>
                  </a:ext>
                </a:extLst>
              </a:tr>
              <a:tr h="319946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Main-Kinzig-Kreis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HE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2831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416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56088" y="702259"/>
            <a:ext cx="7983646" cy="672999"/>
          </a:xfrm>
        </p:spPr>
        <p:txBody>
          <a:bodyPr>
            <a:noAutofit/>
          </a:bodyPr>
          <a:lstStyle/>
          <a:p>
            <a:r>
              <a:rPr lang="de-DE" sz="1400" dirty="0"/>
              <a:t>Insgesamt wurden in </a:t>
            </a:r>
            <a:r>
              <a:rPr lang="de-DE" sz="1400" dirty="0" err="1"/>
              <a:t>SurvNet</a:t>
            </a:r>
            <a:r>
              <a:rPr lang="de-DE" sz="1400" dirty="0"/>
              <a:t> 1.359 Ausbrüche in Schulen angelegt (&gt;= 2 Fälle, 0-5 Jahre ausgeschlossen) </a:t>
            </a:r>
          </a:p>
          <a:p>
            <a:pPr lvl="1"/>
            <a:r>
              <a:rPr lang="de-DE" sz="1200" dirty="0"/>
              <a:t>1.258 (93%) Ausbrüche inkl. mit Fällen &lt; 21 Jahren, 22% (6-10J.), 25% (11-14J.), 30% (15-20J.), 23% (21+)</a:t>
            </a:r>
          </a:p>
          <a:p>
            <a:pPr lvl="1"/>
            <a:r>
              <a:rPr lang="de-DE" sz="1200" dirty="0"/>
              <a:t>101 Ausbrüche nur mit Fällen 21 Jahre und älter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C3C80-59F9-4B27-ACDC-4938287A1705}" type="datetime1">
              <a:rPr lang="de-DE" smtClean="0"/>
              <a:t>22.02.2021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34087"/>
            <a:ext cx="7983646" cy="555956"/>
          </a:xfrm>
        </p:spPr>
        <p:txBody>
          <a:bodyPr/>
          <a:lstStyle/>
          <a:p>
            <a:r>
              <a:rPr lang="de-DE" dirty="0"/>
              <a:t>Ausbrüche in Schulen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22.02.2021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1DE61B-A5AA-4398-8BB2-DF17A8452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3" y="1413222"/>
            <a:ext cx="8968154" cy="343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156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5CF610-9019-4210-B18C-CE0126D9C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DF09B-1CCD-4F3A-A4BD-9D9ED2C8E2B4}" type="datetime1">
              <a:rPr lang="de-DE" smtClean="0"/>
              <a:t>22.02.2021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3350D7-484E-4AB9-A366-A3F63809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A8FEE71-19B2-40AF-8D64-771A163D9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087" y="1106905"/>
            <a:ext cx="1538134" cy="231276"/>
          </a:xfrm>
        </p:spPr>
        <p:txBody>
          <a:bodyPr/>
          <a:lstStyle/>
          <a:p>
            <a:r>
              <a:rPr lang="de-DE" sz="1400" dirty="0">
                <a:solidFill>
                  <a:schemeClr val="tx1"/>
                </a:solidFill>
              </a:rPr>
              <a:t>Ausbruchsgröße						</a:t>
            </a:r>
          </a:p>
        </p:txBody>
      </p:sp>
      <p:sp>
        <p:nvSpPr>
          <p:cNvPr id="8" name="Titel 4">
            <a:extLst>
              <a:ext uri="{FF2B5EF4-FFF2-40B4-BE49-F238E27FC236}">
                <a16:creationId xmlns:a16="http://schemas.microsoft.com/office/drawing/2014/main" id="{82A4CC4E-6D34-41BA-B89A-6351E95EE8AF}"/>
              </a:ext>
            </a:extLst>
          </p:cNvPr>
          <p:cNvSpPr txBox="1">
            <a:spLocks/>
          </p:cNvSpPr>
          <p:nvPr/>
        </p:nvSpPr>
        <p:spPr>
          <a:xfrm>
            <a:off x="564826" y="947419"/>
            <a:ext cx="3296814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Top-10-LK mit den meisten Schulausbrüchen in den letzten 3 Wochen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9D3773C2-FD4F-4B7F-A1C0-4B91483D32ED}"/>
              </a:ext>
            </a:extLst>
          </p:cNvPr>
          <p:cNvSpPr txBox="1">
            <a:spLocks/>
          </p:cNvSpPr>
          <p:nvPr/>
        </p:nvSpPr>
        <p:spPr>
          <a:xfrm>
            <a:off x="4324934" y="130665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3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IQR: 2;6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Spannweite: 2-68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5147F71-7E6D-4F96-B689-4909ACFA3F13}"/>
              </a:ext>
            </a:extLst>
          </p:cNvPr>
          <p:cNvSpPr txBox="1"/>
          <p:nvPr/>
        </p:nvSpPr>
        <p:spPr>
          <a:xfrm>
            <a:off x="5343729" y="4889770"/>
            <a:ext cx="2548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050" dirty="0"/>
              <a:t>Datenstand: 22.02.2021</a:t>
            </a:r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0125F99D-C03B-422A-A4A7-E00A3E465979}"/>
              </a:ext>
            </a:extLst>
          </p:cNvPr>
          <p:cNvSpPr txBox="1">
            <a:spLocks/>
          </p:cNvSpPr>
          <p:nvPr/>
        </p:nvSpPr>
        <p:spPr>
          <a:xfrm>
            <a:off x="6783819" y="947419"/>
            <a:ext cx="1538134" cy="3592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400" dirty="0">
                <a:solidFill>
                  <a:schemeClr val="tx1"/>
                </a:solidFill>
              </a:rPr>
              <a:t>Alter						</a:t>
            </a:r>
          </a:p>
        </p:txBody>
      </p:sp>
      <p:sp>
        <p:nvSpPr>
          <p:cNvPr id="13" name="Titel 4">
            <a:extLst>
              <a:ext uri="{FF2B5EF4-FFF2-40B4-BE49-F238E27FC236}">
                <a16:creationId xmlns:a16="http://schemas.microsoft.com/office/drawing/2014/main" id="{9680EA0A-E46A-4E38-8CC8-5D8A5FA2CC4F}"/>
              </a:ext>
            </a:extLst>
          </p:cNvPr>
          <p:cNvSpPr txBox="1">
            <a:spLocks/>
          </p:cNvSpPr>
          <p:nvPr/>
        </p:nvSpPr>
        <p:spPr>
          <a:xfrm>
            <a:off x="6847666" y="1275121"/>
            <a:ext cx="1474287" cy="5286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200" b="0" dirty="0">
                <a:solidFill>
                  <a:schemeClr val="tx1"/>
                </a:solidFill>
              </a:rPr>
              <a:t>Median: 15</a:t>
            </a:r>
          </a:p>
          <a:p>
            <a:r>
              <a:rPr lang="de-DE" sz="1200" b="0" dirty="0">
                <a:solidFill>
                  <a:schemeClr val="tx1"/>
                </a:solidFill>
              </a:rPr>
              <a:t>Durchschnitt: 21</a:t>
            </a:r>
          </a:p>
        </p:txBody>
      </p:sp>
      <p:graphicFrame>
        <p:nvGraphicFramePr>
          <p:cNvPr id="14" name="Tabelle 13">
            <a:extLst>
              <a:ext uri="{FF2B5EF4-FFF2-40B4-BE49-F238E27FC236}">
                <a16:creationId xmlns:a16="http://schemas.microsoft.com/office/drawing/2014/main" id="{1BFB5EA0-E6FF-4A7A-AF43-86ED1EA56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264631"/>
              </p:ext>
            </p:extLst>
          </p:nvPr>
        </p:nvGraphicFramePr>
        <p:xfrm>
          <a:off x="558689" y="1568240"/>
          <a:ext cx="3296815" cy="31348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5468">
                  <a:extLst>
                    <a:ext uri="{9D8B030D-6E8A-4147-A177-3AD203B41FA5}">
                      <a16:colId xmlns:a16="http://schemas.microsoft.com/office/drawing/2014/main" val="299192910"/>
                    </a:ext>
                  </a:extLst>
                </a:gridCol>
                <a:gridCol w="1985013">
                  <a:extLst>
                    <a:ext uri="{9D8B030D-6E8A-4147-A177-3AD203B41FA5}">
                      <a16:colId xmlns:a16="http://schemas.microsoft.com/office/drawing/2014/main" val="3493509420"/>
                    </a:ext>
                  </a:extLst>
                </a:gridCol>
                <a:gridCol w="450091">
                  <a:extLst>
                    <a:ext uri="{9D8B030D-6E8A-4147-A177-3AD203B41FA5}">
                      <a16:colId xmlns:a16="http://schemas.microsoft.com/office/drawing/2014/main" val="3326937931"/>
                    </a:ext>
                  </a:extLst>
                </a:gridCol>
                <a:gridCol w="446243">
                  <a:extLst>
                    <a:ext uri="{9D8B030D-6E8A-4147-A177-3AD203B41FA5}">
                      <a16:colId xmlns:a16="http://schemas.microsoft.com/office/drawing/2014/main" val="3457380728"/>
                    </a:ext>
                  </a:extLst>
                </a:gridCol>
              </a:tblGrid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Nr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Landkreis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1330267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Breisgau-Hochschwarzwald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2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4960964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SK Freiburg i.Breisgau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>
                          <a:effectLst/>
                        </a:rPr>
                        <a:t>2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9757361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3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Mansfeld-Südharz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ST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215581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4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Rhein-Neckar-Kreis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65922762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5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Nordsachsen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SN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1139932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6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Bodenseekreis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5122653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7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SK Düsseldorf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NW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9608575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8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Ravensburg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BW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65616038"/>
                  </a:ext>
                </a:extLst>
              </a:tr>
              <a:tr h="283468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9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SK Hamburg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HH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7391920"/>
                  </a:ext>
                </a:extLst>
              </a:tr>
              <a:tr h="300144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10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LK Ahrweiler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u="none" strike="noStrike">
                          <a:effectLst/>
                        </a:rPr>
                        <a:t>RP</a:t>
                      </a:r>
                      <a:endParaRPr lang="de-DE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u="none" strike="noStrike" dirty="0">
                          <a:effectLst/>
                        </a:rPr>
                        <a:t>1</a:t>
                      </a:r>
                      <a:endParaRPr lang="de-D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29434"/>
                  </a:ext>
                </a:extLst>
              </a:tr>
            </a:tbl>
          </a:graphicData>
        </a:graphic>
      </p:graphicFrame>
      <p:pic>
        <p:nvPicPr>
          <p:cNvPr id="15" name="Grafik 14">
            <a:extLst>
              <a:ext uri="{FF2B5EF4-FFF2-40B4-BE49-F238E27FC236}">
                <a16:creationId xmlns:a16="http://schemas.microsoft.com/office/drawing/2014/main" id="{AB9F7A1F-ED98-40E1-80B6-499CFBFD7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096" y="1901986"/>
            <a:ext cx="4593229" cy="26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9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Bildschirmpräsentation (16:9)</PresentationFormat>
  <Paragraphs>177</Paragraphs>
  <Slides>9</Slides>
  <Notes>5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</vt:lpstr>
      <vt:lpstr>ＭＳ 明朝</vt:lpstr>
      <vt:lpstr>Wingdings</vt:lpstr>
      <vt:lpstr>Office-Design</vt:lpstr>
      <vt:lpstr>Corona-KiTa-Studie  Erkrankungszahlen bei Kindern unter 10 Jahren</vt:lpstr>
      <vt:lpstr>Hintergrund</vt:lpstr>
      <vt:lpstr>Corona-KiTa Studie - Aufbau</vt:lpstr>
      <vt:lpstr>GrippeWeb: Häufigkeit akuter Atemwegserkrankungen</vt:lpstr>
      <vt:lpstr>COVID-19: Inzidenz und Anteil nach Altersgruppe</vt:lpstr>
      <vt:lpstr>Ausbrüche in Kindergärten/Horte</vt:lpstr>
      <vt:lpstr>Ausbruchsgröße</vt:lpstr>
      <vt:lpstr>Ausbrüche in Schulen</vt:lpstr>
      <vt:lpstr>Ausbruchsgröße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Lehfeld, Ann-Sophie</cp:lastModifiedBy>
  <cp:revision>470</cp:revision>
  <dcterms:created xsi:type="dcterms:W3CDTF">2015-11-02T12:29:13Z</dcterms:created>
  <dcterms:modified xsi:type="dcterms:W3CDTF">2021-02-22T11:05:34Z</dcterms:modified>
</cp:coreProperties>
</file>