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32" r:id="rId3"/>
    <p:sldId id="733" r:id="rId4"/>
    <p:sldId id="728" r:id="rId5"/>
    <p:sldId id="729" r:id="rId6"/>
    <p:sldId id="731" r:id="rId7"/>
    <p:sldId id="730" r:id="rId8"/>
    <p:sldId id="280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710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 neue 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Mediane Ausbruchsgröße in KW 6: 6,5 Fälle, in den anderen Wochen bei 4 Fällen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23.02.2021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GMK - Stichpunkte Präs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504844" cy="1265345"/>
          </a:xfrm>
        </p:spPr>
        <p:txBody>
          <a:bodyPr/>
          <a:lstStyle/>
          <a:p>
            <a:r>
              <a:rPr lang="de-DE" dirty="0"/>
              <a:t>Vorschläge für Diskussionspunkte GMK</a:t>
            </a:r>
            <a:br>
              <a:rPr lang="de-DE" dirty="0"/>
            </a:br>
            <a:br>
              <a:rPr lang="de-DE" dirty="0"/>
            </a:br>
            <a:r>
              <a:rPr lang="de-DE" dirty="0"/>
              <a:t>L.H: Wieler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23. Februar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5E593B1-3942-413E-BB9C-89AEE281F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Inzidenzen gehen in Deutschland aktuell nicht mehr weiter zurück</a:t>
            </a:r>
          </a:p>
          <a:p>
            <a:pPr lvl="1"/>
            <a:r>
              <a:rPr lang="de-DE" dirty="0"/>
              <a:t>Plateau, teils wieder Anstieg</a:t>
            </a:r>
          </a:p>
          <a:p>
            <a:r>
              <a:rPr lang="de-DE" dirty="0"/>
              <a:t>Einfluss und Auswirkungen neuer Varianten noch unklar </a:t>
            </a:r>
          </a:p>
          <a:p>
            <a:pPr lvl="1"/>
            <a:r>
              <a:rPr lang="de-DE" dirty="0"/>
              <a:t>Höhere Übertragbarkeit und schwererer Verläufe potenziell hochgefährlich</a:t>
            </a:r>
          </a:p>
          <a:p>
            <a:r>
              <a:rPr lang="de-DE" dirty="0"/>
              <a:t>Nicht alle Bundesländer zeigen gleichen Verlauf</a:t>
            </a:r>
          </a:p>
          <a:p>
            <a:r>
              <a:rPr lang="de-DE" dirty="0"/>
              <a:t>Anstieg aktuell v.a. bei Kindern und jungen Erwachsenen (Altersgruppen 5-34)</a:t>
            </a:r>
          </a:p>
          <a:p>
            <a:r>
              <a:rPr lang="de-DE" dirty="0"/>
              <a:t>Bei Ausbrüchen in </a:t>
            </a:r>
            <a:r>
              <a:rPr lang="de-DE" dirty="0" err="1"/>
              <a:t>KiTas</a:t>
            </a:r>
            <a:r>
              <a:rPr lang="de-DE" dirty="0"/>
              <a:t> tendenziell zunehmende Fallzahl</a:t>
            </a:r>
          </a:p>
          <a:p>
            <a:pPr lvl="1"/>
            <a:r>
              <a:rPr lang="de-DE" dirty="0"/>
              <a:t>Bislang noch wenig bei Schulen zu sehen (Effekte der Öffnung nicht </a:t>
            </a:r>
            <a:r>
              <a:rPr lang="de-DE" dirty="0" err="1"/>
              <a:t>nicht</a:t>
            </a:r>
            <a:r>
              <a:rPr lang="de-DE" dirty="0"/>
              <a:t> sichtbar)</a:t>
            </a:r>
          </a:p>
          <a:p>
            <a:r>
              <a:rPr lang="de-DE" dirty="0"/>
              <a:t>Bei Öffnung der </a:t>
            </a:r>
            <a:r>
              <a:rPr lang="de-DE" dirty="0" err="1"/>
              <a:t>KiTas</a:t>
            </a:r>
            <a:r>
              <a:rPr lang="de-DE" dirty="0"/>
              <a:t> und Schulen große Vorsicht geboten</a:t>
            </a:r>
          </a:p>
          <a:p>
            <a:r>
              <a:rPr lang="de-DE" dirty="0"/>
              <a:t>Wechselunterricht, AHA+L…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E39487-D917-4588-BF85-ACB56C0F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8390B5-B3A8-4E5B-95AA-3C23D2D8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7CDDDD-CC70-4F29-A987-F18F349A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B1B6894-2EF1-45DE-BC30-117AD4F85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 zentrale Anliegen des RKI – Kinder, </a:t>
            </a:r>
            <a:r>
              <a:rPr lang="de-DE" dirty="0" err="1"/>
              <a:t>KiTas</a:t>
            </a:r>
            <a:r>
              <a:rPr lang="de-DE" dirty="0"/>
              <a:t>, Schulen</a:t>
            </a:r>
          </a:p>
        </p:txBody>
      </p:sp>
    </p:spTree>
    <p:extLst>
      <p:ext uri="{BB962C8B-B14F-4D97-AF65-F5344CB8AC3E}">
        <p14:creationId xmlns:p14="http://schemas.microsoft.com/office/powerpoint/2010/main" val="188348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5E593B1-3942-413E-BB9C-89AEE281F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&gt; 80-Jährige nehmen aktuell noch weiter ab</a:t>
            </a:r>
          </a:p>
          <a:p>
            <a:r>
              <a:rPr lang="de-DE" dirty="0"/>
              <a:t>Weiterhin Ausbrüche in Heimen und Krankenhäusern</a:t>
            </a:r>
          </a:p>
          <a:p>
            <a:r>
              <a:rPr lang="de-DE" dirty="0"/>
              <a:t>Auch Geimpfte infizieren sich, aber vereinzelt wird berichtet, dass Infektionen bei Geimpften weniger scher verlaufen </a:t>
            </a:r>
          </a:p>
          <a:p>
            <a:r>
              <a:rPr lang="de-DE" dirty="0"/>
              <a:t>Fraglich, ob fallende Inzidenzen bei 80+ erste Auswirkungen der Impfung bei den Hochaltrigen sein könnten</a:t>
            </a:r>
          </a:p>
          <a:p>
            <a:r>
              <a:rPr lang="de-DE" dirty="0"/>
              <a:t>Bislang muss noch von einer hohen Suszeptibilität ausgegangen werden</a:t>
            </a:r>
          </a:p>
          <a:p>
            <a:r>
              <a:rPr lang="de-DE" dirty="0"/>
              <a:t>Die meisten Intensivpatienten sind jünger als 80 Jahre</a:t>
            </a:r>
          </a:p>
          <a:p>
            <a:r>
              <a:rPr lang="de-DE" dirty="0"/>
              <a:t>Risikogruppen und Gesundheitswesen können nur gut geschützt werden, wenn Inzidenzen insgesamt gering</a:t>
            </a:r>
          </a:p>
          <a:p>
            <a:r>
              <a:rPr lang="de-DE" dirty="0"/>
              <a:t>Anstieg in jüngeren Altersgruppen wird sich leicht versetzt auch wieder bei älteren Gruppen niederschlagen </a:t>
            </a:r>
          </a:p>
          <a:p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E39487-D917-4588-BF85-ACB56C0F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8390B5-B3A8-4E5B-95AA-3C23D2D8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7CDDDD-CC70-4F29-A987-F18F349A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B1B6894-2EF1-45DE-BC30-117AD4F85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 zentrale Anliegen des RKI – Senioren, Heime</a:t>
            </a:r>
          </a:p>
        </p:txBody>
      </p:sp>
    </p:spTree>
    <p:extLst>
      <p:ext uri="{BB962C8B-B14F-4D97-AF65-F5344CB8AC3E}">
        <p14:creationId xmlns:p14="http://schemas.microsoft.com/office/powerpoint/2010/main" val="333463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C090E4-11EC-46F7-9F64-7E770AE97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2DCAE5-B7A3-4A95-847F-4B3C7DFB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705F4B-627C-4148-97F4-A01AED18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5DC222-DC5B-4522-9C08-1FE591E9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00B7BC-F9C1-46C5-BC31-B1CD4E82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und Meldedatum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ED48A1-453B-4497-835D-6E3A3298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41" y="1226820"/>
            <a:ext cx="6663113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7241E39C-E9BE-48EE-BDC9-C5C1FC107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1" y="0"/>
            <a:ext cx="4321703" cy="254036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765B7DD-E990-49F6-BAC1-6DCFCEC6D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0"/>
            <a:ext cx="4375099" cy="257175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C2FD1A4-FA66-4C6C-8AE9-62AEE0402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9" y="2571750"/>
            <a:ext cx="4375099" cy="257175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4520670-942B-4813-80AB-1D1AAF83C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2571750"/>
            <a:ext cx="4375099" cy="257175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0BC563-FC3F-430D-A191-5D29D1C9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312600-988C-4423-86BC-A5F6AA4E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BA994E-4B4D-4A87-9D0E-3C7C2437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6F71B7-65A4-4A88-B5DB-B25AA08EF361}"/>
              </a:ext>
            </a:extLst>
          </p:cNvPr>
          <p:cNvSpPr txBox="1"/>
          <p:nvPr/>
        </p:nvSpPr>
        <p:spPr>
          <a:xfrm>
            <a:off x="3576902" y="2829968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099BDC-053A-4CC9-8ABE-8927A62AFEC3}"/>
              </a:ext>
            </a:extLst>
          </p:cNvPr>
          <p:cNvSpPr txBox="1"/>
          <p:nvPr/>
        </p:nvSpPr>
        <p:spPr>
          <a:xfrm>
            <a:off x="7811312" y="2748763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56FB2-76E3-4C88-BAB3-1F4B1EDAF321}"/>
              </a:ext>
            </a:extLst>
          </p:cNvPr>
          <p:cNvSpPr txBox="1"/>
          <p:nvPr/>
        </p:nvSpPr>
        <p:spPr>
          <a:xfrm>
            <a:off x="7811312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HH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F10A544-CC30-40A9-ADC1-F0537303AAD8}"/>
              </a:ext>
            </a:extLst>
          </p:cNvPr>
          <p:cNvSpPr txBox="1"/>
          <p:nvPr/>
        </p:nvSpPr>
        <p:spPr>
          <a:xfrm>
            <a:off x="3556097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HB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2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AC4FF0A1-5033-4F6F-9FE2-7C2A64033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" y="10480"/>
            <a:ext cx="4262882" cy="250578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1CFCEB0-2345-4C22-A58D-61BF64106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614" y="0"/>
            <a:ext cx="4469484" cy="262723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D552E1A-94A7-4483-818E-04626ED5D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" y="2571749"/>
            <a:ext cx="4375099" cy="25717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284DB57-7FC6-4844-994C-95F8E44D8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614" y="2516268"/>
            <a:ext cx="4469484" cy="2627231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0BC563-FC3F-430D-A191-5D29D1C9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312600-988C-4423-86BC-A5F6AA4E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BA994E-4B4D-4A87-9D0E-3C7C2437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6F71B7-65A4-4A88-B5DB-B25AA08EF361}"/>
              </a:ext>
            </a:extLst>
          </p:cNvPr>
          <p:cNvSpPr txBox="1"/>
          <p:nvPr/>
        </p:nvSpPr>
        <p:spPr>
          <a:xfrm>
            <a:off x="3576902" y="2829968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RP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099BDC-053A-4CC9-8ABE-8927A62AFEC3}"/>
              </a:ext>
            </a:extLst>
          </p:cNvPr>
          <p:cNvSpPr txBox="1"/>
          <p:nvPr/>
        </p:nvSpPr>
        <p:spPr>
          <a:xfrm>
            <a:off x="7811312" y="2748763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456FB2-76E3-4C88-BAB3-1F4B1EDAF321}"/>
              </a:ext>
            </a:extLst>
          </p:cNvPr>
          <p:cNvSpPr txBox="1"/>
          <p:nvPr/>
        </p:nvSpPr>
        <p:spPr>
          <a:xfrm>
            <a:off x="7811312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NW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F10A544-CC30-40A9-ADC1-F0537303AAD8}"/>
              </a:ext>
            </a:extLst>
          </p:cNvPr>
          <p:cNvSpPr txBox="1"/>
          <p:nvPr/>
        </p:nvSpPr>
        <p:spPr>
          <a:xfrm>
            <a:off x="3556097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NI</a:t>
            </a:r>
          </a:p>
        </p:txBody>
      </p:sp>
    </p:spTree>
    <p:extLst>
      <p:ext uri="{BB962C8B-B14F-4D97-AF65-F5344CB8AC3E}">
        <p14:creationId xmlns:p14="http://schemas.microsoft.com/office/powerpoint/2010/main" val="396590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0BC563-FC3F-430D-A191-5D29D1C9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312600-988C-4423-86BC-A5F6AA4E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BA994E-4B4D-4A87-9D0E-3C7C2437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D33E4D-E896-4EC2-A69A-38D65D9C5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6" y="2571751"/>
            <a:ext cx="4375098" cy="25717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D6F71B7-65A4-4A88-B5DB-B25AA08EF361}"/>
              </a:ext>
            </a:extLst>
          </p:cNvPr>
          <p:cNvSpPr txBox="1"/>
          <p:nvPr/>
        </p:nvSpPr>
        <p:spPr>
          <a:xfrm>
            <a:off x="3576902" y="2829968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A106FC1-3BD7-40ED-9F9B-0D7913486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53" y="2462873"/>
            <a:ext cx="4560320" cy="268062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5099BDC-053A-4CC9-8ABE-8927A62AFEC3}"/>
              </a:ext>
            </a:extLst>
          </p:cNvPr>
          <p:cNvSpPr txBox="1"/>
          <p:nvPr/>
        </p:nvSpPr>
        <p:spPr>
          <a:xfrm>
            <a:off x="7811312" y="2748763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8724495-0FE3-46B8-9423-A8760B33F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-1"/>
            <a:ext cx="4553224" cy="26764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6456FB2-76E3-4C88-BAB3-1F4B1EDAF321}"/>
              </a:ext>
            </a:extLst>
          </p:cNvPr>
          <p:cNvSpPr txBox="1"/>
          <p:nvPr/>
        </p:nvSpPr>
        <p:spPr>
          <a:xfrm>
            <a:off x="7811312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EAD2BB8-D3ED-4095-8505-75740BAD9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475" y="52351"/>
            <a:ext cx="4375097" cy="2571749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F10A544-CC30-40A9-ADC1-F0537303AAD8}"/>
              </a:ext>
            </a:extLst>
          </p:cNvPr>
          <p:cNvSpPr txBox="1"/>
          <p:nvPr/>
        </p:nvSpPr>
        <p:spPr>
          <a:xfrm>
            <a:off x="3556097" y="334017"/>
            <a:ext cx="57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SN</a:t>
            </a:r>
          </a:p>
        </p:txBody>
      </p:sp>
    </p:spTree>
    <p:extLst>
      <p:ext uri="{BB962C8B-B14F-4D97-AF65-F5344CB8AC3E}">
        <p14:creationId xmlns:p14="http://schemas.microsoft.com/office/powerpoint/2010/main" val="408325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1.094 Ausbrüche in Kindergärten/Horte (&gt;= 2 Fälle) angelegt</a:t>
            </a:r>
          </a:p>
          <a:p>
            <a:pPr lvl="1"/>
            <a:r>
              <a:rPr lang="de-DE" sz="1200" dirty="0"/>
              <a:t>823 (75%) Ausbrüche inkl. mit Fällen &lt; 15 Jahren, 40% (2.106/5.212) der Fälle sind 0 - 5 Jahre alt</a:t>
            </a:r>
          </a:p>
          <a:p>
            <a:pPr lvl="1"/>
            <a:r>
              <a:rPr lang="de-DE" sz="1200" dirty="0"/>
              <a:t>271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23.02.2021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22.02.2021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27B6D7-29CF-4A06-9A02-634FE8540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907"/>
            <a:ext cx="9144000" cy="2907477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6AA9055-C439-4021-8C8A-18E5569B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GMK - Stichpunkte Präs</a:t>
            </a:r>
          </a:p>
        </p:txBody>
      </p:sp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Bildschirmpräsentation (16:9)</PresentationFormat>
  <Paragraphs>65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Vorschläge für Diskussionspunkte GMK  L.H: Wieler</vt:lpstr>
      <vt:lpstr>Aktuell zentrale Anliegen des RKI – Kinder, KiTas, Schulen</vt:lpstr>
      <vt:lpstr>Aktuell zentrale Anliegen des RKI – Senioren, Heime</vt:lpstr>
      <vt:lpstr>7-Tage-Inzidenz nach Altersgruppe und Meldedatum</vt:lpstr>
      <vt:lpstr>PowerPoint-Präsentation</vt:lpstr>
      <vt:lpstr>PowerPoint-Präsentation</vt:lpstr>
      <vt:lpstr>PowerPoint-Präsentation</vt:lpstr>
      <vt:lpstr>Ausbrüche in Kindergärten/Horte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172</cp:revision>
  <dcterms:created xsi:type="dcterms:W3CDTF">2015-11-02T12:29:13Z</dcterms:created>
  <dcterms:modified xsi:type="dcterms:W3CDTF">2021-02-22T22:56:00Z</dcterms:modified>
</cp:coreProperties>
</file>