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127">
          <p15:clr>
            <a:srgbClr val="A4A3A4"/>
          </p15:clr>
        </p15:guide>
        <p15:guide id="4" pos="14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ännel, Andrea" initials="MA" lastIdx="3" clrIdx="0"/>
  <p:cmAuthor id="1" name="Degen, Marieke" initials="DM" lastIdx="3" clrIdx="1"/>
  <p:cmAuthor id="2" name="Michaela Diercke" initials="MD" lastIdx="2" clrIdx="2"/>
  <p:cmAuthor id="3" name="an der Heiden, Matthias" initials="adHM" lastIdx="4" clrIdx="3"/>
  <p:cmAuthor id="4" name="Herzog, Christian" initials="CH" lastIdx="6" clrIdx="4"/>
  <p:cmAuthor id="5" name="Mirjam Jenny" initials="MJ" lastIdx="5" clrIdx="5"/>
  <p:cmAuthor id="6" name="Mirjam Jenny" initials="MJ [2]" lastIdx="2" clrIdx="6"/>
  <p:cmAuthor id="7" name="Rexroth, Ute" initials="RU" lastIdx="36" clrIdx="7"/>
  <p:cmAuthor id="8" name="Alpers, Katharina" initials="AK" lastIdx="1" clrIdx="8"/>
  <p:cmAuthor id="9" name="Zimmermann, Ruth" initials="ZR" lastIdx="7" clrIdx="9"/>
  <p:cmAuthor id="10" name="Marieke Degen" initials="MD" lastIdx="1" clrIdx="10"/>
  <p:cmAuthor id="11" name="Degen, Marc -StVL BMG" initials="DM-B" lastIdx="7" clrIdx="11"/>
  <p:cmAuthor id="12" name="Kautz, Hanno -L7 BMG" initials="KH-B" lastIdx="1" clrIdx="12"/>
  <p:cmAuthor id="13" name="Wieler, Lothar" initials="LHW" lastIdx="5" clrIdx="13"/>
  <p:cmAuthor id="14" name="Wichmann, Ole" initials="WO" lastIdx="2" clrIdx="14"/>
  <p:cmAuthor id="15" name="Sievers, Claudia" initials="CSI" lastIdx="3" clrIdx="15"/>
  <p:cmAuthor id="16" name="lothar.wieler@t-online.de" initials="l" lastIdx="1" clrIdx="1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8BD2"/>
    <a:srgbClr val="006EC7"/>
    <a:srgbClr val="66A8DD"/>
    <a:srgbClr val="045AA6"/>
    <a:srgbClr val="80A5DC"/>
    <a:srgbClr val="4F81BD"/>
    <a:srgbClr val="4D8AD2"/>
    <a:srgbClr val="689CCA"/>
    <a:srgbClr val="367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332" autoAdjust="0"/>
    <p:restoredTop sz="97075" autoAdjust="0"/>
  </p:normalViewPr>
  <p:slideViewPr>
    <p:cSldViewPr snapToGrid="0" snapToObjects="1">
      <p:cViewPr varScale="1">
        <p:scale>
          <a:sx n="116" d="100"/>
          <a:sy n="116" d="100"/>
        </p:scale>
        <p:origin x="1998" y="84"/>
      </p:cViewPr>
      <p:guideLst>
        <p:guide orient="horz" pos="2160"/>
        <p:guide pos="2880"/>
        <p:guide orient="horz" pos="4127"/>
        <p:guide pos="1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557" tIns="45781" rIns="91557" bIns="45781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6411"/>
          </a:xfrm>
          <a:prstGeom prst="rect">
            <a:avLst/>
          </a:prstGeom>
        </p:spPr>
        <p:txBody>
          <a:bodyPr vert="horz" lIns="91557" tIns="45781" rIns="91557" bIns="45781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24.02.2021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30091"/>
            <a:ext cx="2945659" cy="496411"/>
          </a:xfrm>
          <a:prstGeom prst="rect">
            <a:avLst/>
          </a:prstGeom>
        </p:spPr>
        <p:txBody>
          <a:bodyPr vert="horz" lIns="91557" tIns="45781" rIns="91557" bIns="45781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6" y="9430091"/>
            <a:ext cx="2945659" cy="496411"/>
          </a:xfrm>
          <a:prstGeom prst="rect">
            <a:avLst/>
          </a:prstGeom>
        </p:spPr>
        <p:txBody>
          <a:bodyPr vert="horz" lIns="91557" tIns="45781" rIns="91557" bIns="45781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557" tIns="45781" rIns="91557" bIns="45781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411"/>
          </a:xfrm>
          <a:prstGeom prst="rect">
            <a:avLst/>
          </a:prstGeom>
        </p:spPr>
        <p:txBody>
          <a:bodyPr vert="horz" lIns="91557" tIns="45781" rIns="91557" bIns="45781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24.02.2021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7" tIns="45781" rIns="91557" bIns="45781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57" tIns="45781" rIns="91557" bIns="45781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6411"/>
          </a:xfrm>
          <a:prstGeom prst="rect">
            <a:avLst/>
          </a:prstGeom>
        </p:spPr>
        <p:txBody>
          <a:bodyPr vert="horz" lIns="91557" tIns="45781" rIns="91557" bIns="45781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6" y="9430091"/>
            <a:ext cx="2945659" cy="496411"/>
          </a:xfrm>
          <a:prstGeom prst="rect">
            <a:avLst/>
          </a:prstGeom>
        </p:spPr>
        <p:txBody>
          <a:bodyPr vert="horz" lIns="91557" tIns="45781" rIns="91557" bIns="45781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20" name="Bild 12" descr="RKI-Logo_RGB_P300C.tif">
            <a:extLst>
              <a:ext uri="{FF2B5EF4-FFF2-40B4-BE49-F238E27FC236}">
                <a16:creationId xmlns:a16="http://schemas.microsoft.com/office/drawing/2014/main" id="{F2C2DD98-CE1D-48B2-9766-6F4D218869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419" y="94918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15" name="Bild 12" descr="RKI-Logo_RGB_P300C.tif">
            <a:extLst>
              <a:ext uri="{FF2B5EF4-FFF2-40B4-BE49-F238E27FC236}">
                <a16:creationId xmlns:a16="http://schemas.microsoft.com/office/drawing/2014/main" id="{B783DEE5-7274-489F-965B-E82F2984A5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419" y="94918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24.02.2021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24.02.2021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24.02.2021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24.02.2021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24.02.2021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Bild 12" descr="RKI-Logo_RGB_P300C.tif">
            <a:extLst>
              <a:ext uri="{FF2B5EF4-FFF2-40B4-BE49-F238E27FC236}">
                <a16:creationId xmlns:a16="http://schemas.microsoft.com/office/drawing/2014/main" id="{DBDA181B-D7F9-470D-A7A1-27AC8DCBEC1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419" y="94918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76324B-7B34-4052-ADDB-06395F6876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Variants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Concern</a:t>
            </a:r>
            <a:br>
              <a:rPr lang="de-DE" dirty="0"/>
            </a:b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FDFE124-FBDE-457B-8B8C-D325BCB481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D9C9E29-33E0-4D4D-B4EB-E9A8518B9E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Datenstand 22./23.02.2021</a:t>
            </a:r>
          </a:p>
        </p:txBody>
      </p:sp>
    </p:spTree>
    <p:extLst>
      <p:ext uri="{BB962C8B-B14F-4D97-AF65-F5344CB8AC3E}">
        <p14:creationId xmlns:p14="http://schemas.microsoft.com/office/powerpoint/2010/main" val="3502094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2EA314E-CEE2-4DEE-8587-F35E28AE4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646331"/>
          </a:xfrm>
        </p:spPr>
        <p:txBody>
          <a:bodyPr/>
          <a:lstStyle/>
          <a:p>
            <a:r>
              <a:rPr lang="de-DE" dirty="0"/>
              <a:t>Verteilung VOC Bundesländer </a:t>
            </a:r>
            <a:br>
              <a:rPr lang="de-DE" dirty="0"/>
            </a:br>
            <a:endParaRPr lang="de-DE" sz="2000" b="0" i="1" dirty="0">
              <a:solidFill>
                <a:schemeClr val="tx1"/>
              </a:solidFill>
            </a:endParaRP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A82C15FE-8814-49D8-9425-7FBAC7170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32F1B885-4F0B-4390-8CCE-257B5F122E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910311"/>
              </p:ext>
            </p:extLst>
          </p:nvPr>
        </p:nvGraphicFramePr>
        <p:xfrm>
          <a:off x="459260" y="1938960"/>
          <a:ext cx="8225479" cy="4160828"/>
        </p:xfrm>
        <a:graphic>
          <a:graphicData uri="http://schemas.openxmlformats.org/drawingml/2006/table">
            <a:tbl>
              <a:tblPr firstRow="1" firstCol="1" bandRow="1"/>
              <a:tblGrid>
                <a:gridCol w="1773194">
                  <a:extLst>
                    <a:ext uri="{9D8B030D-6E8A-4147-A177-3AD203B41FA5}">
                      <a16:colId xmlns:a16="http://schemas.microsoft.com/office/drawing/2014/main" val="3789192424"/>
                    </a:ext>
                  </a:extLst>
                </a:gridCol>
                <a:gridCol w="921755">
                  <a:extLst>
                    <a:ext uri="{9D8B030D-6E8A-4147-A177-3AD203B41FA5}">
                      <a16:colId xmlns:a16="http://schemas.microsoft.com/office/drawing/2014/main" val="1628548218"/>
                    </a:ext>
                  </a:extLst>
                </a:gridCol>
                <a:gridCol w="921755">
                  <a:extLst>
                    <a:ext uri="{9D8B030D-6E8A-4147-A177-3AD203B41FA5}">
                      <a16:colId xmlns:a16="http://schemas.microsoft.com/office/drawing/2014/main" val="2223107073"/>
                    </a:ext>
                  </a:extLst>
                </a:gridCol>
                <a:gridCol w="921755">
                  <a:extLst>
                    <a:ext uri="{9D8B030D-6E8A-4147-A177-3AD203B41FA5}">
                      <a16:colId xmlns:a16="http://schemas.microsoft.com/office/drawing/2014/main" val="2694285281"/>
                    </a:ext>
                  </a:extLst>
                </a:gridCol>
                <a:gridCol w="921755">
                  <a:extLst>
                    <a:ext uri="{9D8B030D-6E8A-4147-A177-3AD203B41FA5}">
                      <a16:colId xmlns:a16="http://schemas.microsoft.com/office/drawing/2014/main" val="2443395315"/>
                    </a:ext>
                  </a:extLst>
                </a:gridCol>
                <a:gridCol w="921755">
                  <a:extLst>
                    <a:ext uri="{9D8B030D-6E8A-4147-A177-3AD203B41FA5}">
                      <a16:colId xmlns:a16="http://schemas.microsoft.com/office/drawing/2014/main" val="4005154219"/>
                    </a:ext>
                  </a:extLst>
                </a:gridCol>
                <a:gridCol w="921755">
                  <a:extLst>
                    <a:ext uri="{9D8B030D-6E8A-4147-A177-3AD203B41FA5}">
                      <a16:colId xmlns:a16="http://schemas.microsoft.com/office/drawing/2014/main" val="2387311362"/>
                    </a:ext>
                  </a:extLst>
                </a:gridCol>
                <a:gridCol w="921755">
                  <a:extLst>
                    <a:ext uri="{9D8B030D-6E8A-4147-A177-3AD203B41FA5}">
                      <a16:colId xmlns:a16="http://schemas.microsoft.com/office/drawing/2014/main" val="3969070630"/>
                    </a:ext>
                  </a:extLst>
                </a:gridCol>
              </a:tblGrid>
              <a:tr h="3963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3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Bundesland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Hinweis aus VOC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Nachweis B1.1.7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Verdacht B.1.1.7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Nachweis B.1.351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Verdacht B.1.351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Verdacht P.1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Gesamt </a:t>
                      </a:r>
                      <a:r>
                        <a:rPr lang="de-DE" sz="13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ergebnis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86071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Baden-Württemberg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807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1,161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2,301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5846291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Bayern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1,981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1,974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4,169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329932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Berlin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638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754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4015969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Brandenburg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159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188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9939385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Bremen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183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3582036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Hamburg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241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276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8706586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Hessen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818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1,186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4524737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Mecklenburg-Vorpommern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129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145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3080650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Niedersachsen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486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583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4801065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Nordrhein-Westfalen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2,766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192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3,338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9502367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Rheinland-Pfalz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682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855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3456727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Saarland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158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196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413597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Sachsen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188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9597365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Sachsen-Anhalt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182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6251301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Schleswig-Holstein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595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660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900328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Thüringen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219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7719761"/>
                  </a:ext>
                </a:extLst>
              </a:tr>
              <a:tr h="3963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Gesamtergebnis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3,277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331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10,254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407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15,600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33" marR="5113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570814"/>
                  </a:ext>
                </a:extLst>
              </a:tr>
            </a:tbl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83269107-EFF2-487B-BC56-A72522E2D586}"/>
              </a:ext>
            </a:extLst>
          </p:cNvPr>
          <p:cNvSpPr/>
          <p:nvPr/>
        </p:nvSpPr>
        <p:spPr>
          <a:xfrm>
            <a:off x="457200" y="1386922"/>
            <a:ext cx="3594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i="1" dirty="0"/>
              <a:t>Daten: KW01-07/2021, Meldedaten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9598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635A629-0788-40AC-9449-5D7B0E218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EBAEAE9B-73E9-4A65-A470-84A26FB8CD0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6654"/>
          <a:stretch/>
        </p:blipFill>
        <p:spPr>
          <a:xfrm>
            <a:off x="457200" y="1310282"/>
            <a:ext cx="5417717" cy="2615411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BBF2550F-C7F1-4FB4-96F2-345C21629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B.1.1.7 nach Bundesland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41D3EE9-8E2E-45E2-B139-303C8DF12B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10"/>
          <a:stretch/>
        </p:blipFill>
        <p:spPr>
          <a:xfrm>
            <a:off x="457200" y="3925693"/>
            <a:ext cx="5368945" cy="2597121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4E54E0F-7972-42E8-852B-8E0DF8C9F09E}"/>
              </a:ext>
            </a:extLst>
          </p:cNvPr>
          <p:cNvSpPr txBox="1"/>
          <p:nvPr/>
        </p:nvSpPr>
        <p:spPr>
          <a:xfrm>
            <a:off x="474956" y="6567947"/>
            <a:ext cx="3848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Darstellung/Legende nach Höhe der Inzidenz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45DCA85-FAE0-4C26-AD88-EBE433D2F4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6549" b="6700"/>
          <a:stretch/>
        </p:blipFill>
        <p:spPr>
          <a:xfrm>
            <a:off x="5991554" y="1031250"/>
            <a:ext cx="3081425" cy="40379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BC7C1BA-92A1-4C3E-8171-C0DE9456A4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456" b="58356"/>
          <a:stretch/>
        </p:blipFill>
        <p:spPr>
          <a:xfrm>
            <a:off x="6111262" y="5025803"/>
            <a:ext cx="1462871" cy="152737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0C59F3A-10D6-4A91-8015-8417AC96F2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735" t="42892" r="721" b="7518"/>
          <a:stretch/>
        </p:blipFill>
        <p:spPr>
          <a:xfrm>
            <a:off x="7574133" y="5025803"/>
            <a:ext cx="1498846" cy="1817581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67C1DC26-9F7A-4F27-A573-6D125AF9E714}"/>
              </a:ext>
            </a:extLst>
          </p:cNvPr>
          <p:cNvSpPr txBox="1"/>
          <p:nvPr/>
        </p:nvSpPr>
        <p:spPr>
          <a:xfrm flipH="1">
            <a:off x="368838" y="1038280"/>
            <a:ext cx="2541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/>
              <a:t>Meldedaten (Inzidenz)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1BC5900-364C-4B64-A048-EEF6A21894C0}"/>
              </a:ext>
            </a:extLst>
          </p:cNvPr>
          <p:cNvSpPr txBox="1"/>
          <p:nvPr/>
        </p:nvSpPr>
        <p:spPr>
          <a:xfrm flipH="1">
            <a:off x="6173298" y="661918"/>
            <a:ext cx="2541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DESH:Meldung</a:t>
            </a:r>
            <a:r>
              <a:rPr lang="de-DE" dirty="0"/>
              <a:t> (n= 2756)</a:t>
            </a:r>
          </a:p>
        </p:txBody>
      </p:sp>
    </p:spTree>
    <p:extLst>
      <p:ext uri="{BB962C8B-B14F-4D97-AF65-F5344CB8AC3E}">
        <p14:creationId xmlns:p14="http://schemas.microsoft.com/office/powerpoint/2010/main" val="3522665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9DA2E0D-8CD1-4F0D-86A7-E4D301A0B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EAA4DE74-22CF-406F-9741-A9AE76E3190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34800596"/>
              </p:ext>
            </p:extLst>
          </p:nvPr>
        </p:nvGraphicFramePr>
        <p:xfrm>
          <a:off x="564826" y="1358283"/>
          <a:ext cx="7984969" cy="4807020"/>
        </p:xfrm>
        <a:graphic>
          <a:graphicData uri="http://schemas.openxmlformats.org/drawingml/2006/table">
            <a:tbl>
              <a:tblPr firstRow="1" bandRow="1"/>
              <a:tblGrid>
                <a:gridCol w="1015051">
                  <a:extLst>
                    <a:ext uri="{9D8B030D-6E8A-4147-A177-3AD203B41FA5}">
                      <a16:colId xmlns:a16="http://schemas.microsoft.com/office/drawing/2014/main" val="1671261475"/>
                    </a:ext>
                  </a:extLst>
                </a:gridCol>
                <a:gridCol w="665553">
                  <a:extLst>
                    <a:ext uri="{9D8B030D-6E8A-4147-A177-3AD203B41FA5}">
                      <a16:colId xmlns:a16="http://schemas.microsoft.com/office/drawing/2014/main" val="1824266836"/>
                    </a:ext>
                  </a:extLst>
                </a:gridCol>
                <a:gridCol w="633782">
                  <a:extLst>
                    <a:ext uri="{9D8B030D-6E8A-4147-A177-3AD203B41FA5}">
                      <a16:colId xmlns:a16="http://schemas.microsoft.com/office/drawing/2014/main" val="1313333834"/>
                    </a:ext>
                  </a:extLst>
                </a:gridCol>
                <a:gridCol w="665553">
                  <a:extLst>
                    <a:ext uri="{9D8B030D-6E8A-4147-A177-3AD203B41FA5}">
                      <a16:colId xmlns:a16="http://schemas.microsoft.com/office/drawing/2014/main" val="1968856141"/>
                    </a:ext>
                  </a:extLst>
                </a:gridCol>
                <a:gridCol w="633782">
                  <a:extLst>
                    <a:ext uri="{9D8B030D-6E8A-4147-A177-3AD203B41FA5}">
                      <a16:colId xmlns:a16="http://schemas.microsoft.com/office/drawing/2014/main" val="1932079193"/>
                    </a:ext>
                  </a:extLst>
                </a:gridCol>
                <a:gridCol w="665553">
                  <a:extLst>
                    <a:ext uri="{9D8B030D-6E8A-4147-A177-3AD203B41FA5}">
                      <a16:colId xmlns:a16="http://schemas.microsoft.com/office/drawing/2014/main" val="2828850167"/>
                    </a:ext>
                  </a:extLst>
                </a:gridCol>
                <a:gridCol w="633782">
                  <a:extLst>
                    <a:ext uri="{9D8B030D-6E8A-4147-A177-3AD203B41FA5}">
                      <a16:colId xmlns:a16="http://schemas.microsoft.com/office/drawing/2014/main" val="3736887091"/>
                    </a:ext>
                  </a:extLst>
                </a:gridCol>
                <a:gridCol w="665553">
                  <a:extLst>
                    <a:ext uri="{9D8B030D-6E8A-4147-A177-3AD203B41FA5}">
                      <a16:colId xmlns:a16="http://schemas.microsoft.com/office/drawing/2014/main" val="2359233677"/>
                    </a:ext>
                  </a:extLst>
                </a:gridCol>
                <a:gridCol w="633782">
                  <a:extLst>
                    <a:ext uri="{9D8B030D-6E8A-4147-A177-3AD203B41FA5}">
                      <a16:colId xmlns:a16="http://schemas.microsoft.com/office/drawing/2014/main" val="4131011089"/>
                    </a:ext>
                  </a:extLst>
                </a:gridCol>
                <a:gridCol w="1138796">
                  <a:extLst>
                    <a:ext uri="{9D8B030D-6E8A-4147-A177-3AD203B41FA5}">
                      <a16:colId xmlns:a16="http://schemas.microsoft.com/office/drawing/2014/main" val="1253976377"/>
                    </a:ext>
                  </a:extLst>
                </a:gridCol>
                <a:gridCol w="633782">
                  <a:extLst>
                    <a:ext uri="{9D8B030D-6E8A-4147-A177-3AD203B41FA5}">
                      <a16:colId xmlns:a16="http://schemas.microsoft.com/office/drawing/2014/main" val="1349781255"/>
                    </a:ext>
                  </a:extLst>
                </a:gridCol>
              </a:tblGrid>
              <a:tr h="249684"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E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00" marR="635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KW03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3500" marR="635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KW04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3500" marR="635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KW05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3500" marR="635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KW06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3500" marR="635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KW03-KW06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22895"/>
                  </a:ext>
                </a:extLst>
              </a:tr>
              <a:tr h="499369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Variante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E5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Anzahl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E5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Anteil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E5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Anzahl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E5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Anteil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E5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Anzahl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E5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Anteil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E5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Anzahl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E5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Anteil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E5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Anzahl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E5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Anteil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511291"/>
                  </a:ext>
                </a:extLst>
              </a:tr>
              <a:tr h="499369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B.1.177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580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31.8%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828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28.8%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656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25.5%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575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26.3%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2639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27.9%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736524"/>
                  </a:ext>
                </a:extLst>
              </a:tr>
              <a:tr h="472702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B.1.1.7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69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3.8%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243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8.5%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336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13%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217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9.9%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865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9.1%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220486"/>
                  </a:ext>
                </a:extLst>
              </a:tr>
              <a:tr h="472702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B.1.221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131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7.2%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184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6.4%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119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4.6%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100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4.6%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534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5.6%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587516"/>
                  </a:ext>
                </a:extLst>
              </a:tr>
              <a:tr h="472702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B.1.258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107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5.9%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192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6.7%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143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5.6%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94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4.3%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536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5.7%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745104"/>
                  </a:ext>
                </a:extLst>
              </a:tr>
              <a:tr h="472702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B.1.160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165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9.1%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189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6.6%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124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4.8%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75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3.4%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553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5.8%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608759"/>
                  </a:ext>
                </a:extLst>
              </a:tr>
              <a:tr h="472702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B.1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46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2.5%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48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1.7%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52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2%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73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3.3%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219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2.3%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743694"/>
                  </a:ext>
                </a:extLst>
              </a:tr>
              <a:tr h="472702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B.1.525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1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0.1%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6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0.2%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6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0.2%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10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0.5%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23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0.2%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518595"/>
                  </a:ext>
                </a:extLst>
              </a:tr>
              <a:tr h="472702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B.1.351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10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0.5%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11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0.4%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14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0.5%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4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0.2%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39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0.4%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180081"/>
                  </a:ext>
                </a:extLst>
              </a:tr>
              <a:tr h="249684"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A.23.1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0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0%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0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0%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0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0%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1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0%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1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cala Sans OT" panose="020B0504030101020104" pitchFamily="34" charset="0"/>
                          <a:cs typeface="Scala Sans OT" panose="020B0504030101020104" pitchFamily="34" charset="0"/>
                        </a:rPr>
                        <a:t>0%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977937"/>
                  </a:ext>
                </a:extLst>
              </a:tr>
            </a:tbl>
          </a:graphicData>
        </a:graphic>
      </p:graphicFrame>
      <p:sp>
        <p:nvSpPr>
          <p:cNvPr id="5" name="Titel 4">
            <a:extLst>
              <a:ext uri="{FF2B5EF4-FFF2-40B4-BE49-F238E27FC236}">
                <a16:creationId xmlns:a16="http://schemas.microsoft.com/office/drawing/2014/main" id="{D1E07660-876E-4843-AFC6-CD62C8190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Zufallsstichprobe Genomsequenzierung (RKI+DESH)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08CBE2A-D1A2-43B7-B7C9-24CBD146780E}"/>
              </a:ext>
            </a:extLst>
          </p:cNvPr>
          <p:cNvSpPr txBox="1"/>
          <p:nvPr/>
        </p:nvSpPr>
        <p:spPr>
          <a:xfrm>
            <a:off x="564826" y="6338447"/>
            <a:ext cx="3848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Daten 23.02.2021 von MF1</a:t>
            </a:r>
          </a:p>
        </p:txBody>
      </p:sp>
    </p:spTree>
    <p:extLst>
      <p:ext uri="{BB962C8B-B14F-4D97-AF65-F5344CB8AC3E}">
        <p14:creationId xmlns:p14="http://schemas.microsoft.com/office/powerpoint/2010/main" val="3103136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32AF50F-873B-4E8C-8E8E-11CEF6875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E14D1B09-7F5E-4BBD-8CD9-D5A09F02936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64825" y="1606859"/>
            <a:ext cx="7860084" cy="4381412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3F37FB0F-2702-450A-A11A-B5B2211D4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Unterschiedliche Datenquellen zu  B.1.1.7 von KW01-06</a:t>
            </a:r>
          </a:p>
        </p:txBody>
      </p:sp>
    </p:spTree>
    <p:extLst>
      <p:ext uri="{BB962C8B-B14F-4D97-AF65-F5344CB8AC3E}">
        <p14:creationId xmlns:p14="http://schemas.microsoft.com/office/powerpoint/2010/main" val="2997793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8E93C2B-0361-4FB2-BAEF-9C997FFC4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E1C7429-EC38-433B-9451-9E91F04EFC0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32362" y="1155967"/>
            <a:ext cx="4593865" cy="2761954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CDA97942-F026-417B-A3A7-6FDAC2E10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Verteilung Altersgruppen B.1.1.7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9E6C045-0E98-4E29-B168-BCB178D45FC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36" y="4042638"/>
            <a:ext cx="4593865" cy="2564342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775FB76C-4AEB-4747-A064-2CF4F0AB7388}"/>
              </a:ext>
            </a:extLst>
          </p:cNvPr>
          <p:cNvSpPr/>
          <p:nvPr/>
        </p:nvSpPr>
        <p:spPr>
          <a:xfrm>
            <a:off x="3263721" y="1155967"/>
            <a:ext cx="16190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i="1" dirty="0"/>
              <a:t>Quelle: Meldedaten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D8D2F66-F8B1-4F45-8893-B8BF74FDEE82}"/>
              </a:ext>
            </a:extLst>
          </p:cNvPr>
          <p:cNvSpPr/>
          <p:nvPr/>
        </p:nvSpPr>
        <p:spPr>
          <a:xfrm>
            <a:off x="3263721" y="4039044"/>
            <a:ext cx="16190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i="1" dirty="0"/>
              <a:t>Quelle: Meldedaten</a:t>
            </a:r>
          </a:p>
        </p:txBody>
      </p:sp>
    </p:spTree>
    <p:extLst>
      <p:ext uri="{BB962C8B-B14F-4D97-AF65-F5344CB8AC3E}">
        <p14:creationId xmlns:p14="http://schemas.microsoft.com/office/powerpoint/2010/main" val="1326067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8E93C2B-0361-4FB2-BAEF-9C997FFC4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E1C7429-EC38-433B-9451-9E91F04EFC0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32362" y="1155967"/>
            <a:ext cx="4683521" cy="2815858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CDA97942-F026-417B-A3A7-6FDAC2E10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677108"/>
          </a:xfrm>
        </p:spPr>
        <p:txBody>
          <a:bodyPr/>
          <a:lstStyle/>
          <a:p>
            <a:r>
              <a:rPr lang="de-DE" dirty="0"/>
              <a:t>Verteilung Altersgruppen B.1.1.7</a:t>
            </a:r>
            <a:br>
              <a:rPr lang="de-DE" dirty="0"/>
            </a:b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9E6C045-0E98-4E29-B168-BCB178D45FC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69" y="4058371"/>
            <a:ext cx="4500514" cy="2564342"/>
          </a:xfrm>
          <a:prstGeom prst="rect">
            <a:avLst/>
          </a:prstGeom>
          <a:noFill/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8BF5577-F038-4112-B674-FFA045916C8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58371"/>
            <a:ext cx="4500514" cy="2698433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E6BCCDF-6448-4F57-93D8-4AB6EE00A6C3}"/>
              </a:ext>
            </a:extLst>
          </p:cNvPr>
          <p:cNvSpPr txBox="1"/>
          <p:nvPr/>
        </p:nvSpPr>
        <p:spPr>
          <a:xfrm>
            <a:off x="5398673" y="5017376"/>
            <a:ext cx="2902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Vergleich Beginn 2. Welle Herbst 2020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86DF0C3-8DD2-418A-B387-487E06EDC5E0}"/>
              </a:ext>
            </a:extLst>
          </p:cNvPr>
          <p:cNvSpPr/>
          <p:nvPr/>
        </p:nvSpPr>
        <p:spPr>
          <a:xfrm>
            <a:off x="3441319" y="1109656"/>
            <a:ext cx="16190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i="1" dirty="0"/>
              <a:t>Quelle: Meldedaten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374770B-337C-40DA-9414-C61E81F9254C}"/>
              </a:ext>
            </a:extLst>
          </p:cNvPr>
          <p:cNvSpPr/>
          <p:nvPr/>
        </p:nvSpPr>
        <p:spPr>
          <a:xfrm>
            <a:off x="3263721" y="4039044"/>
            <a:ext cx="16190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i="1" dirty="0"/>
              <a:t>Quelle: Meldedaten</a:t>
            </a:r>
          </a:p>
        </p:txBody>
      </p:sp>
    </p:spTree>
    <p:extLst>
      <p:ext uri="{BB962C8B-B14F-4D97-AF65-F5344CB8AC3E}">
        <p14:creationId xmlns:p14="http://schemas.microsoft.com/office/powerpoint/2010/main" val="2866502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410</Words>
  <Application>Microsoft Office PowerPoint</Application>
  <PresentationFormat>Bildschirmpräsentation (4:3)</PresentationFormat>
  <Paragraphs>259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4" baseType="lpstr">
      <vt:lpstr>Arial</vt:lpstr>
      <vt:lpstr>Calibri</vt:lpstr>
      <vt:lpstr>ＭＳ 明朝</vt:lpstr>
      <vt:lpstr>Scala Sans OT</vt:lpstr>
      <vt:lpstr>Times New Roman</vt:lpstr>
      <vt:lpstr>Wingdings</vt:lpstr>
      <vt:lpstr>Office-Design</vt:lpstr>
      <vt:lpstr>Variants of Concern </vt:lpstr>
      <vt:lpstr>Verteilung VOC Bundesländer  </vt:lpstr>
      <vt:lpstr>B.1.1.7 nach Bundesland </vt:lpstr>
      <vt:lpstr>Zufallsstichprobe Genomsequenzierung (RKI+DESH)</vt:lpstr>
      <vt:lpstr>Unterschiedliche Datenquellen zu  B.1.1.7 von KW01-06</vt:lpstr>
      <vt:lpstr>Verteilung Altersgruppen B.1.1.7</vt:lpstr>
      <vt:lpstr>Verteilung Altersgruppen B.1.1.7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Kröger, Stefan</cp:lastModifiedBy>
  <cp:revision>3037</cp:revision>
  <cp:lastPrinted>2021-02-04T18:12:29Z</cp:lastPrinted>
  <dcterms:created xsi:type="dcterms:W3CDTF">2015-11-02T12:29:13Z</dcterms:created>
  <dcterms:modified xsi:type="dcterms:W3CDTF">2021-02-24T10:42:29Z</dcterms:modified>
</cp:coreProperties>
</file>