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</p:sldMasterIdLst>
  <p:notesMasterIdLst>
    <p:notesMasterId r:id="rId21"/>
  </p:notesMasterIdLst>
  <p:handoutMasterIdLst>
    <p:handoutMasterId r:id="rId22"/>
  </p:handoutMasterIdLst>
  <p:sldIdLst>
    <p:sldId id="262" r:id="rId3"/>
    <p:sldId id="313" r:id="rId4"/>
    <p:sldId id="318" r:id="rId5"/>
    <p:sldId id="320" r:id="rId6"/>
    <p:sldId id="324" r:id="rId7"/>
    <p:sldId id="314" r:id="rId8"/>
    <p:sldId id="315" r:id="rId9"/>
    <p:sldId id="323" r:id="rId10"/>
    <p:sldId id="316" r:id="rId11"/>
    <p:sldId id="317" r:id="rId12"/>
    <p:sldId id="322" r:id="rId13"/>
    <p:sldId id="328" r:id="rId14"/>
    <p:sldId id="300" r:id="rId15"/>
    <p:sldId id="312" r:id="rId16"/>
    <p:sldId id="319" r:id="rId17"/>
    <p:sldId id="325" r:id="rId18"/>
    <p:sldId id="326" r:id="rId19"/>
    <p:sldId id="327" r:id="rId20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C7"/>
    <a:srgbClr val="4D8AD2"/>
    <a:srgbClr val="80A5DC"/>
    <a:srgbClr val="338BD2"/>
    <a:srgbClr val="66A8DD"/>
    <a:srgbClr val="367BB8"/>
    <a:srgbClr val="689CCA"/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51" autoAdjust="0"/>
    <p:restoredTop sz="96733" autoAdjust="0"/>
  </p:normalViewPr>
  <p:slideViewPr>
    <p:cSldViewPr snapToGrid="0" snapToObjects="1">
      <p:cViewPr varScale="1">
        <p:scale>
          <a:sx n="151" d="100"/>
          <a:sy n="151" d="100"/>
        </p:scale>
        <p:origin x="714" y="11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25.02.2021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25.02.2021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930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srgbClr val="006EC7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3882920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059582"/>
            <a:ext cx="3860721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8643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75057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064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PPT_Background_16zu9_RGB_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8656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Rechteck 15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3882920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059582"/>
            <a:ext cx="3860721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srgbClr val="006EC7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2176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PPT_Background_16zu9_RGB_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8656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Rechteck 15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40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8852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821" y="234028"/>
            <a:ext cx="1584176" cy="459505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7983646" cy="37511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917533"/>
            <a:ext cx="1860421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917533"/>
            <a:ext cx="2895600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917533"/>
            <a:ext cx="496872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19" name="Gruppierung 18"/>
          <p:cNvGrpSpPr/>
          <p:nvPr userDrawn="1"/>
        </p:nvGrpSpPr>
        <p:grpSpPr>
          <a:xfrm>
            <a:off x="457201" y="4948013"/>
            <a:ext cx="7996881" cy="214219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"/>
          <p:cNvSpPr txBox="1"/>
          <p:nvPr userDrawn="1"/>
        </p:nvSpPr>
        <p:spPr>
          <a:xfrm>
            <a:off x="-313267" y="3649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51D832-4F39-4D1F-8967-546EC44E389B}"/>
              </a:ext>
            </a:extLst>
          </p:cNvPr>
          <p:cNvSpPr txBox="1"/>
          <p:nvPr userDrawn="1"/>
        </p:nvSpPr>
        <p:spPr>
          <a:xfrm rot="18623797">
            <a:off x="1323139" y="1982574"/>
            <a:ext cx="56489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aseline="0" dirty="0">
                <a:solidFill>
                  <a:schemeClr val="bg1">
                    <a:lumMod val="85000"/>
                  </a:schemeClr>
                </a:solidFill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</p:sldLayoutIdLst>
  <p:hf hdr="0"/>
  <p:txStyles>
    <p:titleStyle>
      <a:lvl1pPr algn="l" defTabSz="457200" rtl="0" eaLnBrk="1" latinLnBrk="0" hangingPunct="1">
        <a:lnSpc>
          <a:spcPts val="2150"/>
        </a:lnSpc>
        <a:spcBef>
          <a:spcPct val="0"/>
        </a:spcBef>
        <a:buNone/>
        <a:defRPr sz="20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821" y="234028"/>
            <a:ext cx="1584176" cy="459505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7983646" cy="37511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917533"/>
            <a:ext cx="1860421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917533"/>
            <a:ext cx="2895600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917533"/>
            <a:ext cx="496872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19" name="Gruppierung 18"/>
          <p:cNvGrpSpPr/>
          <p:nvPr userDrawn="1"/>
        </p:nvGrpSpPr>
        <p:grpSpPr>
          <a:xfrm>
            <a:off x="457201" y="4948013"/>
            <a:ext cx="7996881" cy="214219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"/>
          <p:cNvSpPr txBox="1"/>
          <p:nvPr userDrawn="1"/>
        </p:nvSpPr>
        <p:spPr>
          <a:xfrm>
            <a:off x="-313267" y="3649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601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</p:sldLayoutIdLst>
  <p:hf hdr="0"/>
  <p:txStyles>
    <p:titleStyle>
      <a:lvl1pPr algn="l" defTabSz="457200" rtl="0" eaLnBrk="1" latinLnBrk="0" hangingPunct="1">
        <a:lnSpc>
          <a:spcPts val="2150"/>
        </a:lnSpc>
        <a:spcBef>
          <a:spcPct val="0"/>
        </a:spcBef>
        <a:buNone/>
        <a:defRPr sz="20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3934890" y="1717030"/>
            <a:ext cx="4504844" cy="126534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SARS-COV-2 reinfections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rapid review of the literature</a:t>
            </a:r>
            <a:b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Kofi Abrokwa, Sophie Müller, Alba Méndez, Charbel </a:t>
            </a:r>
            <a:r>
              <a:rPr lang="en-US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Bcheraoui</a:t>
            </a:r>
            <a:br>
              <a:rPr lang="en-US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 for International Health Protection (ZIG)</a:t>
            </a:r>
            <a:endParaRPr lang="en-GB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EBB64B-F9C9-4A27-AA86-70059E84C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24.02.2021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48AFE9-D7C6-46D8-9805-BDA831258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70F53B-C573-43B3-B08A-B62E35F8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Assessment of Systematic Reviews and Meta-Analyses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B3FBA24-7624-4B84-B7A6-E15A93E097A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Pooled recurrence rate from top two rated studies ( 11 and 9/11 criteria)</a:t>
            </a:r>
          </a:p>
          <a:p>
            <a:pPr lvl="1"/>
            <a:r>
              <a:rPr lang="en-US" dirty="0"/>
              <a:t>Between </a:t>
            </a:r>
            <a:r>
              <a:rPr lang="en-US" dirty="0">
                <a:solidFill>
                  <a:srgbClr val="000000"/>
                </a:solidFill>
              </a:rPr>
              <a:t>14.6% (95%CI: 11.-18.1%) and </a:t>
            </a:r>
            <a:r>
              <a:rPr lang="en-US" dirty="0"/>
              <a:t>17.7% (95% CI: 12.4%-25.2%)</a:t>
            </a:r>
          </a:p>
          <a:p>
            <a:pPr lvl="1"/>
            <a:r>
              <a:rPr lang="en-US" dirty="0"/>
              <a:t>Median interval duration from disease onset to recurrence ranged from 21 to 50 days (Azam) </a:t>
            </a:r>
          </a:p>
          <a:p>
            <a:pPr lvl="1"/>
            <a:r>
              <a:rPr lang="en-US" dirty="0"/>
              <a:t>Time from discharge to recurrence of SARS-CoV-2 was 13.38 days (12.1- 14.7)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5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0D73EA-0E22-401D-9BF3-9F9622821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24.02.2021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1418AC-DFFB-48F0-8A76-FCC06623C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48A0513-A9E3-4A8C-BD3E-3675D6587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observations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F8BF5061-1FD1-44C5-9AFC-90BECAF5B04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Confirmed re-infections are rare (17 known cases, maybe 19)</a:t>
            </a:r>
          </a:p>
          <a:p>
            <a:pPr lvl="1"/>
            <a:r>
              <a:rPr lang="en-US" dirty="0"/>
              <a:t>Difficult to ascertain first infection</a:t>
            </a:r>
          </a:p>
          <a:p>
            <a:pPr lvl="2"/>
            <a:r>
              <a:rPr lang="en-US" dirty="0"/>
              <a:t>Testing error/lack of samples)</a:t>
            </a:r>
          </a:p>
          <a:p>
            <a:pPr lvl="1"/>
            <a:r>
              <a:rPr lang="en-US" dirty="0"/>
              <a:t>Genome sequencing to distinguish genetic material between the two “episodes” is rarely performed </a:t>
            </a:r>
          </a:p>
          <a:p>
            <a:r>
              <a:rPr lang="en-US" dirty="0"/>
              <a:t>Re-positive SARS-COV-2 test among previously recovered cases is a commonly-reported phenomenon during first few weeks</a:t>
            </a:r>
          </a:p>
          <a:p>
            <a:pPr lvl="1"/>
            <a:r>
              <a:rPr lang="en-US" dirty="0"/>
              <a:t>Some of these cases follow exposure</a:t>
            </a:r>
          </a:p>
          <a:p>
            <a:pPr lvl="1"/>
            <a:r>
              <a:rPr lang="en-US" dirty="0"/>
              <a:t>Severe illness at “re-positive” reported (includes deaths)</a:t>
            </a:r>
          </a:p>
          <a:p>
            <a:r>
              <a:rPr lang="en-US" dirty="0"/>
              <a:t>Limited evidence on</a:t>
            </a:r>
          </a:p>
          <a:p>
            <a:pPr lvl="1"/>
            <a:r>
              <a:rPr lang="en-US" dirty="0"/>
              <a:t>Tracing contacts of re-positive cases</a:t>
            </a:r>
          </a:p>
          <a:p>
            <a:pPr lvl="1"/>
            <a:r>
              <a:rPr lang="en-US" dirty="0"/>
              <a:t>Transmission onward from re-positive cases</a:t>
            </a:r>
          </a:p>
        </p:txBody>
      </p:sp>
    </p:spTree>
    <p:extLst>
      <p:ext uri="{BB962C8B-B14F-4D97-AF65-F5344CB8AC3E}">
        <p14:creationId xmlns:p14="http://schemas.microsoft.com/office/powerpoint/2010/main" val="320301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1238BD-F274-45D5-8040-A7ACCE016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9026AD-84DE-4D95-886E-FAA6E303E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63B1E57-5A74-4A5A-A39C-9C1073E32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Extra slides</a:t>
            </a:r>
          </a:p>
        </p:txBody>
      </p:sp>
    </p:spTree>
    <p:extLst>
      <p:ext uri="{BB962C8B-B14F-4D97-AF65-F5344CB8AC3E}">
        <p14:creationId xmlns:p14="http://schemas.microsoft.com/office/powerpoint/2010/main" val="1207442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24.02.2021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F5B45C07-63D4-4966-89DD-D76404583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</p:spPr>
        <p:txBody>
          <a:bodyPr/>
          <a:lstStyle/>
          <a:p>
            <a:r>
              <a:rPr lang="en-US" dirty="0"/>
              <a:t>Search results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DB9EB5-74C4-4144-9D18-D5800EF69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2627" y="487067"/>
            <a:ext cx="5590235" cy="443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606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8E2C4A-AEA6-48F3-A6F6-E78E947B3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24.02.2021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ABC657-89FE-4891-9BFC-B6CD5B5B3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2FFE7BA-1B65-423F-8D2E-AAE2A3455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extracted 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18B902ED-FBEA-41B6-BAD1-A6D5462B03C7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17887404"/>
              </p:ext>
            </p:extLst>
          </p:nvPr>
        </p:nvGraphicFramePr>
        <p:xfrm>
          <a:off x="457200" y="1058863"/>
          <a:ext cx="7983538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4925">
                  <a:extLst>
                    <a:ext uri="{9D8B030D-6E8A-4147-A177-3AD203B41FA5}">
                      <a16:colId xmlns:a16="http://schemas.microsoft.com/office/drawing/2014/main" val="3049237004"/>
                    </a:ext>
                  </a:extLst>
                </a:gridCol>
                <a:gridCol w="5628613">
                  <a:extLst>
                    <a:ext uri="{9D8B030D-6E8A-4147-A177-3AD203B41FA5}">
                      <a16:colId xmlns:a16="http://schemas.microsoft.com/office/drawing/2014/main" val="36151702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Type of study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Variables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239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All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Authors, year, country, age, study population, number of cases, testing methods, symptomatology, duration between episodes and onward transmission of infection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411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Case reports/series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Comorbidities, testing methods, infection differentiation method, relaxation of protective behavior, symptomatology of onward infection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796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Observational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 status, country and setting, serology, case definition for suspected reinfection, evidence for reinfection, total sample size, rate of re-positive, accidental identification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107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Reviews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 status, type of studies reviewed, confirmed reinfection, associated demographics, case severity, comorbidity, key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sconclusion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from authors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838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247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2507E2-EA4F-4CBD-B5A9-C4DB8886B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24.02.2021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651FB3-1C4F-4870-94CF-7E68BE0FA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2378162-78C0-4345-BF39-A54BBB236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Reviews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3BAFC13-8AF2-4A12-84EF-C47DBBE513E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 recurrent positive test of SARS-CoV-2 virus in patients who have recovered from COVID-19 is common (&gt;10%)</a:t>
            </a:r>
          </a:p>
          <a:p>
            <a:pPr lvl="1"/>
            <a:r>
              <a:rPr lang="en-US" dirty="0"/>
              <a:t>The cause of this re-positive is still unclear</a:t>
            </a:r>
          </a:p>
          <a:p>
            <a:pPr lvl="2"/>
            <a:r>
              <a:rPr lang="en-US" dirty="0"/>
              <a:t>Increased with prolonged initial illness moderate disease severity, decreased leucocytes, low platelets and low CD4 count </a:t>
            </a:r>
          </a:p>
          <a:p>
            <a:pPr lvl="1"/>
            <a:r>
              <a:rPr lang="en-US" dirty="0"/>
              <a:t>Age association with recurrence is controversial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244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6CCFC6-E87C-43C4-B61E-F54F52A63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01F205-5869-4ED8-986F-7668B52E1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E82924-B4A9-417B-9DCF-146AFEBA60D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Genome sequence of virus from previous SARS-CoV-2 infection is known</a:t>
            </a:r>
          </a:p>
          <a:p>
            <a:pPr marL="0" indent="0">
              <a:buNone/>
            </a:pPr>
            <a:r>
              <a:rPr lang="en-US" b="1"/>
              <a:t>		AND </a:t>
            </a:r>
            <a:endParaRPr lang="en-US"/>
          </a:p>
          <a:p>
            <a:r>
              <a:rPr lang="en-US"/>
              <a:t>Genome sequence of the virus of the current SARS-CoV-2 infection is known</a:t>
            </a:r>
          </a:p>
          <a:p>
            <a:pPr marL="0" indent="0">
              <a:buNone/>
            </a:pPr>
            <a:r>
              <a:rPr lang="en-US" b="1"/>
              <a:t>		AND</a:t>
            </a:r>
            <a:endParaRPr lang="en-US"/>
          </a:p>
          <a:p>
            <a:r>
              <a:rPr lang="en-US"/>
              <a:t>Genome sequences of viruses from previous and current SARS-CoV-2 infection do </a:t>
            </a:r>
            <a:r>
              <a:rPr lang="en-US" b="1"/>
              <a:t>not </a:t>
            </a:r>
            <a:r>
              <a:rPr lang="en-US"/>
              <a:t>match.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B1461FC-BB8F-48BD-9ABB-49C18A544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Confirmed re-infection</a:t>
            </a:r>
          </a:p>
        </p:txBody>
      </p:sp>
    </p:spTree>
    <p:extLst>
      <p:ext uri="{BB962C8B-B14F-4D97-AF65-F5344CB8AC3E}">
        <p14:creationId xmlns:p14="http://schemas.microsoft.com/office/powerpoint/2010/main" val="968210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6AEFC4-2CED-4D6E-A3DD-2EFF2A3F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CEB02B-204B-4CA8-9F21-894DDA21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895F18-E664-44DA-8884-A045DDAE66A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/>
              <a:t>Prerequisite: no genome sequencing result is available or known for at least one of the two confirmed SARS-CoV-2 infections</a:t>
            </a:r>
            <a:endParaRPr lang="en-US" dirty="0"/>
          </a:p>
          <a:p>
            <a:r>
              <a:rPr lang="en-US" dirty="0"/>
              <a:t>Person has overcome acute respiratory illness after confirmed SARS-CoV-2 infection </a:t>
            </a:r>
            <a:r>
              <a:rPr lang="en-US" baseline="30000" dirty="0"/>
              <a:t>2 </a:t>
            </a:r>
            <a:r>
              <a:rPr lang="en-US" dirty="0"/>
              <a:t>or had asymptomatic SARS-CoV-2 infection</a:t>
            </a:r>
          </a:p>
          <a:p>
            <a:pPr marL="0" indent="0">
              <a:buNone/>
            </a:pPr>
            <a:r>
              <a:rPr lang="en-US" b="1" dirty="0"/>
              <a:t>		AND</a:t>
            </a:r>
            <a:endParaRPr lang="en-US" dirty="0"/>
          </a:p>
          <a:p>
            <a:r>
              <a:rPr lang="en-US" b="1" dirty="0"/>
              <a:t>Tested negative </a:t>
            </a:r>
            <a:r>
              <a:rPr lang="en-US" dirty="0"/>
              <a:t>by PCR at least once after prior SARS-CoV-2 infection. </a:t>
            </a:r>
          </a:p>
          <a:p>
            <a:pPr marL="0" indent="0">
              <a:buNone/>
            </a:pPr>
            <a:r>
              <a:rPr lang="en-US" b="1" dirty="0"/>
              <a:t>	or</a:t>
            </a:r>
            <a:endParaRPr lang="en-US" dirty="0"/>
          </a:p>
          <a:p>
            <a:r>
              <a:rPr lang="en-US" dirty="0"/>
              <a:t>the last positive PCR detection of the preceding infection was more than 3 months ago</a:t>
            </a:r>
          </a:p>
          <a:p>
            <a:pPr marL="0" indent="0">
              <a:buNone/>
            </a:pPr>
            <a:r>
              <a:rPr lang="en-US" b="1" dirty="0"/>
              <a:t>		AND </a:t>
            </a:r>
            <a:endParaRPr lang="en-US" dirty="0"/>
          </a:p>
          <a:p>
            <a:r>
              <a:rPr lang="en-US" dirty="0"/>
              <a:t>SARS-CoV-2 genome copy number in the context of current PCR detection ≥105/ml.</a:t>
            </a:r>
          </a:p>
          <a:p>
            <a:pPr marL="0" indent="0">
              <a:buNone/>
            </a:pPr>
            <a:r>
              <a:rPr lang="en-US" b="1" dirty="0"/>
              <a:t>	or</a:t>
            </a:r>
            <a:endParaRPr lang="en-US" dirty="0"/>
          </a:p>
          <a:p>
            <a:r>
              <a:rPr lang="en-US" dirty="0"/>
              <a:t>Virus can be grown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555B30-335A-4D03-B8D7-77E71D0E6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Probable re-infection</a:t>
            </a:r>
          </a:p>
        </p:txBody>
      </p:sp>
    </p:spTree>
    <p:extLst>
      <p:ext uri="{BB962C8B-B14F-4D97-AF65-F5344CB8AC3E}">
        <p14:creationId xmlns:p14="http://schemas.microsoft.com/office/powerpoint/2010/main" val="917596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A8C77B-1564-4E85-A96C-EAF902FF0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F19FF0-86C5-4E77-BBEE-B5E1B1A06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58C650-729A-48FB-9858-F09D7D16EEA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/>
              <a:t>Precondition: neither A nor B applies</a:t>
            </a:r>
            <a:endParaRPr lang="en-US" dirty="0"/>
          </a:p>
          <a:p>
            <a:r>
              <a:rPr lang="en-US" dirty="0"/>
              <a:t>Person has overcome acute respiratory illness after confirmed SARS-CoV-2 infection</a:t>
            </a:r>
            <a:r>
              <a:rPr lang="en-US" baseline="30000" dirty="0"/>
              <a:t> </a:t>
            </a:r>
            <a:r>
              <a:rPr lang="en-US" dirty="0"/>
              <a:t>or had asymptomatic SARS-CoV-2 infection</a:t>
            </a:r>
          </a:p>
          <a:p>
            <a:pPr marL="0" indent="0">
              <a:buNone/>
            </a:pPr>
            <a:r>
              <a:rPr lang="en-US" b="1" dirty="0"/>
              <a:t>		AND</a:t>
            </a:r>
            <a:endParaRPr lang="en-US" dirty="0"/>
          </a:p>
          <a:p>
            <a:r>
              <a:rPr lang="en-US" b="1" dirty="0"/>
              <a:t>Tested negative </a:t>
            </a:r>
            <a:r>
              <a:rPr lang="en-US" dirty="0"/>
              <a:t>by PCR at least once after prior SARS-CoV-2 infection.</a:t>
            </a:r>
          </a:p>
          <a:p>
            <a:pPr marL="0" indent="0">
              <a:buNone/>
            </a:pPr>
            <a:r>
              <a:rPr lang="en-US" b="1" dirty="0"/>
              <a:t>	or</a:t>
            </a:r>
            <a:endParaRPr lang="en-US" dirty="0"/>
          </a:p>
          <a:p>
            <a:r>
              <a:rPr lang="en-US" dirty="0"/>
              <a:t>the last positive PCR detection of the preceding infection was more than 3 months ago</a:t>
            </a:r>
          </a:p>
          <a:p>
            <a:pPr marL="0" indent="0">
              <a:buNone/>
            </a:pPr>
            <a:r>
              <a:rPr lang="en-US" b="1" dirty="0"/>
              <a:t>		AND</a:t>
            </a:r>
            <a:endParaRPr lang="en-US" dirty="0"/>
          </a:p>
          <a:p>
            <a:r>
              <a:rPr lang="en-US" dirty="0"/>
              <a:t>Individual tested positive for SARS-CoV-2 by PCR, but:</a:t>
            </a:r>
          </a:p>
          <a:p>
            <a:pPr lvl="1"/>
            <a:r>
              <a:rPr lang="en-US" dirty="0"/>
              <a:t>SARS-CoV-2 genome copy number in current PCR detection &lt;105/ml or not known.</a:t>
            </a:r>
          </a:p>
          <a:p>
            <a:pPr lvl="1"/>
            <a:r>
              <a:rPr lang="en-US" dirty="0"/>
              <a:t>and virus cultivation is not possible (because sample is not available or cultivation is negative).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2EFC54C-D63D-4F52-AAF8-3C6417781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re-infection</a:t>
            </a:r>
          </a:p>
        </p:txBody>
      </p:sp>
    </p:spTree>
    <p:extLst>
      <p:ext uri="{BB962C8B-B14F-4D97-AF65-F5344CB8AC3E}">
        <p14:creationId xmlns:p14="http://schemas.microsoft.com/office/powerpoint/2010/main" val="1713579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65B5A3-53C9-4DB1-A985-EC1BF2635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24.02.2021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2DEB74-2EB3-4DB9-A99D-F95797DE9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DDF7270-1245-4E7C-A092-A726BC237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138 study types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A9635D5C-6602-4E42-9298-263DBE31DC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r>
              <a:rPr lang="en-US" dirty="0"/>
              <a:t>Case reports/series: 60/33 </a:t>
            </a:r>
          </a:p>
          <a:p>
            <a:r>
              <a:rPr lang="en-US" dirty="0"/>
              <a:t>Observational studies: 33</a:t>
            </a:r>
          </a:p>
          <a:p>
            <a:r>
              <a:rPr lang="en-US" dirty="0"/>
              <a:t>Reviews: 8</a:t>
            </a:r>
          </a:p>
        </p:txBody>
      </p:sp>
    </p:spTree>
    <p:extLst>
      <p:ext uri="{BB962C8B-B14F-4D97-AF65-F5344CB8AC3E}">
        <p14:creationId xmlns:p14="http://schemas.microsoft.com/office/powerpoint/2010/main" val="3910717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C5A979-B691-48F2-80A9-5AF1DF54E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24.02.2021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DC5FA2-4CF6-4FAA-A5A8-48929052A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F48B908-A7D1-47CE-9014-1641CF3E7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reports/series: 60/33 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AA33B06-1AF5-4848-99B7-8B54E7FE465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>
            <a:normAutofit/>
          </a:bodyPr>
          <a:lstStyle/>
          <a:p>
            <a:r>
              <a:rPr lang="en-US" dirty="0"/>
              <a:t>199 previously recovered COVID-19 cases testing positive (PCR) with SARS-COV-2</a:t>
            </a:r>
          </a:p>
          <a:p>
            <a:r>
              <a:rPr lang="en-US" dirty="0"/>
              <a:t>3 – 91 years</a:t>
            </a:r>
          </a:p>
          <a:p>
            <a:r>
              <a:rPr lang="en-US" dirty="0"/>
              <a:t>At least 75 with co-morbidities</a:t>
            </a:r>
          </a:p>
          <a:p>
            <a:r>
              <a:rPr lang="en-US" dirty="0"/>
              <a:t>16 and 60 asymptomatic at 1</a:t>
            </a:r>
            <a:r>
              <a:rPr lang="en-US" baseline="30000" dirty="0"/>
              <a:t>st</a:t>
            </a:r>
            <a:r>
              <a:rPr lang="en-US" dirty="0"/>
              <a:t> and 2</a:t>
            </a:r>
            <a:r>
              <a:rPr lang="en-US" baseline="30000" dirty="0"/>
              <a:t>nd</a:t>
            </a:r>
            <a:r>
              <a:rPr lang="en-US" dirty="0"/>
              <a:t> “episode”</a:t>
            </a:r>
          </a:p>
          <a:p>
            <a:pPr lvl="1"/>
            <a:r>
              <a:rPr lang="en-US" dirty="0"/>
              <a:t>7 are the same</a:t>
            </a:r>
          </a:p>
          <a:p>
            <a:r>
              <a:rPr lang="en-US" dirty="0"/>
              <a:t>Duration between the two “episodes”: 1 – 32 weeks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838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0CAC32-7E1A-4798-828C-7C6188457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24.02.2021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2EAF3D-9476-44D7-90C2-62674E943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7754F27-5906-4058-8F9C-FEADFB40E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reports/series 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924B2924-1D08-4C3C-8A45-C322488C5A0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r>
              <a:rPr lang="en-US" dirty="0"/>
              <a:t>Follow-up testing reported in 7 studies</a:t>
            </a:r>
          </a:p>
          <a:p>
            <a:r>
              <a:rPr lang="en-US" dirty="0"/>
              <a:t>Transmission onward reported in 3 case reports</a:t>
            </a:r>
          </a:p>
          <a:p>
            <a:pPr lvl="1"/>
            <a:r>
              <a:rPr lang="en-US" dirty="0"/>
              <a:t>4 identified positive contacts</a:t>
            </a:r>
          </a:p>
          <a:p>
            <a:pPr lvl="2"/>
            <a:r>
              <a:rPr lang="en-US" dirty="0"/>
              <a:t>Family members in 2 studies (duration 3 and 20 weeks)</a:t>
            </a:r>
          </a:p>
          <a:p>
            <a:pPr lvl="2"/>
            <a:r>
              <a:rPr lang="en-US" dirty="0"/>
              <a:t>Treating physician in 1 study (duration 7 weeks)</a:t>
            </a:r>
          </a:p>
          <a:p>
            <a:pPr lvl="2"/>
            <a:r>
              <a:rPr lang="en-US" dirty="0"/>
              <a:t>Patients in 1 study from a confirmed re-infection (&gt; 20 weeks)</a:t>
            </a:r>
          </a:p>
          <a:p>
            <a:r>
              <a:rPr lang="en-US" dirty="0"/>
              <a:t>Only 17 cases confirmed as reinfections through whole genome sequencing (Possibly 1 more based on genetic mutations) </a:t>
            </a:r>
          </a:p>
          <a:p>
            <a:pPr lvl="1"/>
            <a:r>
              <a:rPr lang="en-US" dirty="0"/>
              <a:t>Belgium (2), China (1), Ecuador (1), France (1), India (2), Netherlands (1), Qatar (2), South Korea (6), UK (1), USA (2)</a:t>
            </a:r>
          </a:p>
          <a:p>
            <a:pPr lvl="1"/>
            <a:r>
              <a:rPr lang="en-US" dirty="0"/>
              <a:t>Germany (1) 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2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F8E28F-CEBD-4E59-9117-69589CC30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C27520-B1B0-474F-8076-6747406EA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FBBD84-2025-4A22-8B44-D8966E2F5E5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Remaining 51 non confirmed cases from case reports</a:t>
            </a:r>
          </a:p>
          <a:p>
            <a:pPr lvl="1"/>
            <a:r>
              <a:rPr lang="en-US" dirty="0"/>
              <a:t>1 probable</a:t>
            </a:r>
          </a:p>
          <a:p>
            <a:pPr lvl="1"/>
            <a:r>
              <a:rPr lang="en-US" dirty="0"/>
              <a:t>39 possible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CB1196C-0638-42EC-889E-8A627E939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RKI in-working definition</a:t>
            </a:r>
          </a:p>
        </p:txBody>
      </p:sp>
    </p:spTree>
    <p:extLst>
      <p:ext uri="{BB962C8B-B14F-4D97-AF65-F5344CB8AC3E}">
        <p14:creationId xmlns:p14="http://schemas.microsoft.com/office/powerpoint/2010/main" val="3448307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420B4E-93A5-4398-90DE-3E934E63A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24.02.2021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C377DAF-D8D1-4801-B8B0-F00EAFDBA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19DBCAD-4B93-46F0-B255-BE5734C1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Observational studies: 33 (</a:t>
            </a:r>
            <a:r>
              <a:rPr lang="en-US" dirty="0">
                <a:solidFill>
                  <a:schemeClr val="accent1"/>
                </a:solidFill>
              </a:rPr>
              <a:t>4</a:t>
            </a:r>
            <a:r>
              <a:rPr lang="en-US" dirty="0"/>
              <a:t> preprints)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93FA47C2-FC9B-45C9-8890-1BDB7DB8094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r>
              <a:rPr lang="en-US" dirty="0"/>
              <a:t>Predominantly from China</a:t>
            </a:r>
          </a:p>
          <a:p>
            <a:r>
              <a:rPr lang="en-US" dirty="0"/>
              <a:t>In total, 168.874 previously tested positive cases from 33 studies</a:t>
            </a:r>
          </a:p>
          <a:p>
            <a:pPr lvl="1"/>
            <a:r>
              <a:rPr lang="en-US" dirty="0"/>
              <a:t>1041 re-positive (0.6%) + 44 from study with no denominator</a:t>
            </a:r>
          </a:p>
          <a:p>
            <a:r>
              <a:rPr lang="en-US" dirty="0"/>
              <a:t>Genome sequencing performed in only 1 study</a:t>
            </a:r>
          </a:p>
          <a:p>
            <a:pPr lvl="1"/>
            <a:r>
              <a:rPr lang="en-US" dirty="0"/>
              <a:t>Full-length viral genomes could not be obtained</a:t>
            </a:r>
          </a:p>
        </p:txBody>
      </p:sp>
    </p:spTree>
    <p:extLst>
      <p:ext uri="{BB962C8B-B14F-4D97-AF65-F5344CB8AC3E}">
        <p14:creationId xmlns:p14="http://schemas.microsoft.com/office/powerpoint/2010/main" val="641713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33F290-9BFE-4435-B775-F9936735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24.02.2021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A35B76-CDA6-4C69-8EF4-2763799AE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E0E6BAB-685B-4A86-97B7-1C555FA6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Observational studies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00149B38-26F0-4028-BCC5-42B0A1A384E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r>
              <a:rPr lang="en-US" dirty="0"/>
              <a:t>Age of re-positive: 2 months – 90 years</a:t>
            </a:r>
          </a:p>
          <a:p>
            <a:r>
              <a:rPr lang="en-US" dirty="0"/>
              <a:t>Duration between two “episodes”: 1 – 33 weeks</a:t>
            </a:r>
          </a:p>
          <a:p>
            <a:r>
              <a:rPr lang="en-US" dirty="0"/>
              <a:t>Symptoms at re-positive: at least 56% when reported</a:t>
            </a:r>
          </a:p>
          <a:p>
            <a:r>
              <a:rPr lang="en-US" dirty="0"/>
              <a:t>2 studies included follow-up testing</a:t>
            </a:r>
          </a:p>
          <a:p>
            <a:pPr lvl="1"/>
            <a:r>
              <a:rPr lang="en-US" dirty="0"/>
              <a:t>No onward transmission identified</a:t>
            </a:r>
          </a:p>
        </p:txBody>
      </p:sp>
    </p:spTree>
    <p:extLst>
      <p:ext uri="{BB962C8B-B14F-4D97-AF65-F5344CB8AC3E}">
        <p14:creationId xmlns:p14="http://schemas.microsoft.com/office/powerpoint/2010/main" val="102929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8467C2-0ACF-4F68-BE0F-6C5D2C709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24.02.2021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30A4A4-31E9-47D6-AC7F-5A4AEE8ED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61F6B-B254-4056-ABCC-2E78DD3F467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Top rates studies: 11/14 criteria</a:t>
            </a:r>
          </a:p>
          <a:p>
            <a:pPr lvl="1"/>
            <a:r>
              <a:rPr lang="en-US" dirty="0"/>
              <a:t>Zhou J et al: 23/368 (6.25%), 5 weeks between both episodes</a:t>
            </a:r>
          </a:p>
          <a:p>
            <a:pPr lvl="1"/>
            <a:r>
              <a:rPr lang="en-US" dirty="0"/>
              <a:t>Wong J et al: 21/106 (19.81), 3 – 5 weeks between both episodes</a:t>
            </a:r>
          </a:p>
          <a:p>
            <a:pPr lvl="1"/>
            <a:r>
              <a:rPr lang="en-US" dirty="0"/>
              <a:t>Chen LZ et al: 44/NA, 2 weeks post-discharge</a:t>
            </a:r>
          </a:p>
          <a:p>
            <a:r>
              <a:rPr lang="en-US" dirty="0"/>
              <a:t>Studies ≥ 12 weeks FU</a:t>
            </a:r>
          </a:p>
          <a:p>
            <a:pPr lvl="1"/>
            <a:r>
              <a:rPr lang="en-US" dirty="0" err="1"/>
              <a:t>Pilz</a:t>
            </a:r>
            <a:r>
              <a:rPr lang="en-US" dirty="0"/>
              <a:t> et al (rating 9/14): 40/10840 (0.27), 30 ± 4 weeks</a:t>
            </a:r>
          </a:p>
          <a:p>
            <a:pPr lvl="1"/>
            <a:r>
              <a:rPr lang="en-US" dirty="0" err="1"/>
              <a:t>Hanrath</a:t>
            </a:r>
            <a:r>
              <a:rPr lang="en-US" dirty="0"/>
              <a:t> AT et al (rating 10/14): 0/1038, 24 weeks</a:t>
            </a:r>
          </a:p>
          <a:p>
            <a:pPr lvl="1"/>
            <a:r>
              <a:rPr lang="en-US" dirty="0"/>
              <a:t>Lumley SF et al (rating 10/14): 4/1246 (0.32), 22.8 – 33 weeks</a:t>
            </a:r>
          </a:p>
          <a:p>
            <a:r>
              <a:rPr lang="en-US" dirty="0"/>
              <a:t>Studies with RP &gt;20%: 21.4 – 50.0 </a:t>
            </a:r>
          </a:p>
          <a:p>
            <a:pPr lvl="1"/>
            <a:r>
              <a:rPr lang="en-US" dirty="0"/>
              <a:t>Denominator 13 – 59 </a:t>
            </a:r>
          </a:p>
          <a:p>
            <a:pPr lvl="1"/>
            <a:r>
              <a:rPr lang="en-US" dirty="0"/>
              <a:t>FU &lt;1 – 5 weeks </a:t>
            </a:r>
          </a:p>
          <a:p>
            <a:pPr lvl="1"/>
            <a:r>
              <a:rPr lang="en-US" dirty="0"/>
              <a:t>Three studies rated 8, two studies rated 10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E5251D-DF0E-46B0-8A43-E62D87B5C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689207"/>
            <a:ext cx="8287037" cy="278841"/>
          </a:xfrm>
        </p:spPr>
        <p:txBody>
          <a:bodyPr/>
          <a:lstStyle/>
          <a:p>
            <a:r>
              <a:rPr lang="en-US" dirty="0"/>
              <a:t>Quality Assessment Tool for Observational Cohort and Cross-Sectional Studies</a:t>
            </a:r>
          </a:p>
        </p:txBody>
      </p:sp>
    </p:spTree>
    <p:extLst>
      <p:ext uri="{BB962C8B-B14F-4D97-AF65-F5344CB8AC3E}">
        <p14:creationId xmlns:p14="http://schemas.microsoft.com/office/powerpoint/2010/main" val="216226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205321-3CDD-4404-B678-A434644F6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24.02.2021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9CA167-A301-4BF9-A80F-03BAD92AD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82A5AC0-5D5F-4BD1-96DA-FABED1158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Reviews: 8 (1 preprint)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4E576F6-4667-482B-953C-3DE4BC391AB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Three descriptive and five with metanalysis</a:t>
            </a:r>
          </a:p>
          <a:p>
            <a:r>
              <a:rPr lang="en-US" dirty="0"/>
              <a:t>Largest include 82 publications</a:t>
            </a:r>
          </a:p>
          <a:p>
            <a:pPr lvl="1"/>
            <a:r>
              <a:rPr lang="en-US" dirty="0"/>
              <a:t>32 case reports, 50 case series, and 5 reviews</a:t>
            </a:r>
          </a:p>
          <a:p>
            <a:pPr lvl="1"/>
            <a:r>
              <a:rPr lang="en-US" dirty="0"/>
              <a:t>Identifies 1350 re-positive cases</a:t>
            </a:r>
          </a:p>
          <a:p>
            <a:pPr lvl="1"/>
            <a:r>
              <a:rPr lang="en-US" dirty="0"/>
              <a:t>2.6% required ICU</a:t>
            </a:r>
          </a:p>
        </p:txBody>
      </p:sp>
    </p:spTree>
    <p:extLst>
      <p:ext uri="{BB962C8B-B14F-4D97-AF65-F5344CB8AC3E}">
        <p14:creationId xmlns:p14="http://schemas.microsoft.com/office/powerpoint/2010/main" val="2441025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1105</Words>
  <Application>Microsoft Office PowerPoint</Application>
  <PresentationFormat>Bildschirmpräsentation (16:9)</PresentationFormat>
  <Paragraphs>154</Paragraphs>
  <Slides>18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18</vt:i4>
      </vt:variant>
    </vt:vector>
  </HeadingPairs>
  <TitlesOfParts>
    <vt:vector size="25" baseType="lpstr">
      <vt:lpstr>Arial</vt:lpstr>
      <vt:lpstr>Calibri</vt:lpstr>
      <vt:lpstr>ＭＳ 明朝</vt:lpstr>
      <vt:lpstr>Times New Roman</vt:lpstr>
      <vt:lpstr>Wingdings</vt:lpstr>
      <vt:lpstr>Office-Design</vt:lpstr>
      <vt:lpstr>1_Office-Design</vt:lpstr>
      <vt:lpstr> SARS-COV-2 reinfections: rapid review of the literature   Kofi Abrokwa, Sophie Müller, Alba Méndez, Charbel El Bcheraoui Centre for International Health Protection (ZIG)</vt:lpstr>
      <vt:lpstr>Summary of 138 study types</vt:lpstr>
      <vt:lpstr>Case reports/series: 60/33 </vt:lpstr>
      <vt:lpstr>Case reports/series </vt:lpstr>
      <vt:lpstr>Using RKI in-working definition</vt:lpstr>
      <vt:lpstr>Observational studies: 33 (4 preprints)</vt:lpstr>
      <vt:lpstr>Observational studies</vt:lpstr>
      <vt:lpstr>Quality Assessment Tool for Observational Cohort and Cross-Sectional Studies</vt:lpstr>
      <vt:lpstr>Reviews: 8 (1 preprint)</vt:lpstr>
      <vt:lpstr>Quality Assessment of Systematic Reviews and Meta-Analyses</vt:lpstr>
      <vt:lpstr>Main observations</vt:lpstr>
      <vt:lpstr>Extra slides</vt:lpstr>
      <vt:lpstr>Search results</vt:lpstr>
      <vt:lpstr>Data extracted </vt:lpstr>
      <vt:lpstr>Reviews </vt:lpstr>
      <vt:lpstr>Confirmed re-infection</vt:lpstr>
      <vt:lpstr>Probable re-infection</vt:lpstr>
      <vt:lpstr>Possible re-infection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Voigt, Sebastian</cp:lastModifiedBy>
  <cp:revision>276</cp:revision>
  <dcterms:created xsi:type="dcterms:W3CDTF">2015-11-02T12:29:13Z</dcterms:created>
  <dcterms:modified xsi:type="dcterms:W3CDTF">2021-02-25T09:43:27Z</dcterms:modified>
</cp:coreProperties>
</file>