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63" r:id="rId3"/>
    <p:sldId id="258" r:id="rId4"/>
    <p:sldId id="264" r:id="rId5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AA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44" autoAdjust="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120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23.02.2021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23.02.2021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710633"/>
            <a:ext cx="7983646" cy="4507846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t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10633"/>
            <a:ext cx="7983646" cy="45078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356350"/>
            <a:ext cx="186042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356350"/>
            <a:ext cx="4968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37" y="326665"/>
            <a:ext cx="2054800" cy="595685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0" y="6458251"/>
            <a:ext cx="7996881" cy="424726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55" r:id="rId5"/>
    <p:sldLayoutId id="2147483657" r:id="rId6"/>
    <p:sldLayoutId id="2147483658" r:id="rId7"/>
    <p:sldLayoutId id="2147483659" r:id="rId8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dirty="0"/>
              <a:t>NRZ Influenzaviren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Krisenstab 24.02.2021</a:t>
            </a:r>
          </a:p>
        </p:txBody>
      </p:sp>
    </p:spTree>
    <p:extLst>
      <p:ext uri="{BB962C8B-B14F-4D97-AF65-F5344CB8AC3E}">
        <p14:creationId xmlns:p14="http://schemas.microsoft.com/office/powerpoint/2010/main" val="391611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5277E8D7-EE18-403B-88D2-789BA8EBF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8848" y="146811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sz="1350"/>
          </a:p>
        </p:txBody>
      </p:sp>
      <p:sp>
        <p:nvSpPr>
          <p:cNvPr id="6" name="Datumsplatzhalter 1">
            <a:extLst>
              <a:ext uri="{FF2B5EF4-FFF2-40B4-BE49-F238E27FC236}">
                <a16:creationId xmlns:a16="http://schemas.microsoft.com/office/drawing/2014/main" id="{CA793605-0429-497F-9A5C-825C0E7E36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 dirty="0"/>
              <a:t>24.02.2021</a:t>
            </a:r>
          </a:p>
        </p:txBody>
      </p:sp>
      <p:sp>
        <p:nvSpPr>
          <p:cNvPr id="7" name="Fußzeilenplatzhalter 2">
            <a:extLst>
              <a:ext uri="{FF2B5EF4-FFF2-40B4-BE49-F238E27FC236}">
                <a16:creationId xmlns:a16="http://schemas.microsoft.com/office/drawing/2014/main" id="{0F5CA3A0-AF5B-4067-96D6-B241E919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2895600" cy="365125"/>
          </a:xfrm>
        </p:spPr>
        <p:txBody>
          <a:bodyPr/>
          <a:lstStyle/>
          <a:p>
            <a:r>
              <a:rPr lang="de-DE" dirty="0"/>
              <a:t>Proben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2C5FA31-706A-4428-85E6-A7B3B5B0CE38}"/>
              </a:ext>
            </a:extLst>
          </p:cNvPr>
          <p:cNvSpPr txBox="1"/>
          <p:nvPr/>
        </p:nvSpPr>
        <p:spPr>
          <a:xfrm>
            <a:off x="6948000" y="2531321"/>
            <a:ext cx="593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Kurier</a:t>
            </a:r>
          </a:p>
        </p:txBody>
      </p: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55D98AD0-4C39-4789-B9AF-FA32BB247F4D}"/>
              </a:ext>
            </a:extLst>
          </p:cNvPr>
          <p:cNvCxnSpPr>
            <a:cxnSpLocks/>
          </p:cNvCxnSpPr>
          <p:nvPr/>
        </p:nvCxnSpPr>
        <p:spPr>
          <a:xfrm>
            <a:off x="3168000" y="2842936"/>
            <a:ext cx="0" cy="5372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388342A2-9E20-44FE-A0B2-FB0A871A8167}"/>
              </a:ext>
            </a:extLst>
          </p:cNvPr>
          <p:cNvSpPr txBox="1"/>
          <p:nvPr/>
        </p:nvSpPr>
        <p:spPr>
          <a:xfrm>
            <a:off x="2306319" y="2535342"/>
            <a:ext cx="1841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SARS-CoV-2 Diagnostik</a:t>
            </a:r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F50EE507-3D06-433D-983B-4A54F7C0289E}"/>
              </a:ext>
            </a:extLst>
          </p:cNvPr>
          <p:cNvCxnSpPr>
            <a:cxnSpLocks/>
          </p:cNvCxnSpPr>
          <p:nvPr/>
        </p:nvCxnSpPr>
        <p:spPr>
          <a:xfrm>
            <a:off x="7236000" y="2812341"/>
            <a:ext cx="0" cy="5372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D142461-F5F8-4A11-88D5-9864A7CD6DC3}"/>
              </a:ext>
            </a:extLst>
          </p:cNvPr>
          <p:cNvSpPr txBox="1"/>
          <p:nvPr/>
        </p:nvSpPr>
        <p:spPr>
          <a:xfrm>
            <a:off x="8039100" y="64853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</a:t>
            </a:r>
          </a:p>
        </p:txBody>
      </p:sp>
      <p:graphicFrame>
        <p:nvGraphicFramePr>
          <p:cNvPr id="13" name="Tabelle 12">
            <a:extLst>
              <a:ext uri="{FF2B5EF4-FFF2-40B4-BE49-F238E27FC236}">
                <a16:creationId xmlns:a16="http://schemas.microsoft.com/office/drawing/2014/main" id="{C9D64A20-3C74-4E71-A16B-7FBD8830BD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754652"/>
              </p:ext>
            </p:extLst>
          </p:nvPr>
        </p:nvGraphicFramePr>
        <p:xfrm>
          <a:off x="349671" y="276319"/>
          <a:ext cx="2551249" cy="22575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6667">
                  <a:extLst>
                    <a:ext uri="{9D8B030D-6E8A-4147-A177-3AD203B41FA5}">
                      <a16:colId xmlns:a16="http://schemas.microsoft.com/office/drawing/2014/main" val="2032971714"/>
                    </a:ext>
                  </a:extLst>
                </a:gridCol>
                <a:gridCol w="636589">
                  <a:extLst>
                    <a:ext uri="{9D8B030D-6E8A-4147-A177-3AD203B41FA5}">
                      <a16:colId xmlns:a16="http://schemas.microsoft.com/office/drawing/2014/main" val="3157406787"/>
                    </a:ext>
                  </a:extLst>
                </a:gridCol>
                <a:gridCol w="441326">
                  <a:extLst>
                    <a:ext uri="{9D8B030D-6E8A-4147-A177-3AD203B41FA5}">
                      <a16:colId xmlns:a16="http://schemas.microsoft.com/office/drawing/2014/main" val="1403037224"/>
                    </a:ext>
                  </a:extLst>
                </a:gridCol>
                <a:gridCol w="736667">
                  <a:extLst>
                    <a:ext uri="{9D8B030D-6E8A-4147-A177-3AD203B41FA5}">
                      <a16:colId xmlns:a16="http://schemas.microsoft.com/office/drawing/2014/main" val="676085122"/>
                    </a:ext>
                  </a:extLst>
                </a:gridCol>
              </a:tblGrid>
              <a:tr h="253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Week 20/21</a:t>
                      </a: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SARS-CoV-2+</a:t>
                      </a:r>
                      <a:endParaRPr lang="de-DE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Samples</a:t>
                      </a:r>
                      <a:endParaRPr lang="de-DE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% positive for SARS-CoV-2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3338" marR="33338" marT="0" marB="0" anchor="ctr"/>
                </a:tc>
                <a:extLst>
                  <a:ext uri="{0D108BD9-81ED-4DB2-BD59-A6C34878D82A}">
                    <a16:rowId xmlns:a16="http://schemas.microsoft.com/office/drawing/2014/main" val="4056108906"/>
                  </a:ext>
                </a:extLst>
              </a:tr>
              <a:tr h="133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46</a:t>
                      </a:r>
                      <a:endParaRPr lang="de-DE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6</a:t>
                      </a:r>
                      <a:endParaRPr lang="de-DE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86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6%</a:t>
                      </a:r>
                      <a:endParaRPr lang="de-DE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4257059440"/>
                  </a:ext>
                </a:extLst>
              </a:tr>
              <a:tr h="133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47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90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2%</a:t>
                      </a: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973961239"/>
                  </a:ext>
                </a:extLst>
              </a:tr>
              <a:tr h="133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48</a:t>
                      </a:r>
                      <a:endParaRPr lang="de-DE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94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6%</a:t>
                      </a:r>
                      <a:endParaRPr lang="de-DE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2223329107"/>
                  </a:ext>
                </a:extLst>
              </a:tr>
              <a:tr h="133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49</a:t>
                      </a:r>
                      <a:endParaRPr lang="de-DE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20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188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11%</a:t>
                      </a:r>
                      <a:endParaRPr lang="de-DE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337453131"/>
                  </a:ext>
                </a:extLst>
              </a:tr>
              <a:tr h="133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50</a:t>
                      </a:r>
                      <a:endParaRPr lang="de-DE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28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247</a:t>
                      </a:r>
                      <a:endParaRPr lang="de-DE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11%</a:t>
                      </a:r>
                      <a:endParaRPr lang="de-DE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4192911647"/>
                  </a:ext>
                </a:extLst>
              </a:tr>
              <a:tr h="133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51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16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186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8.6%</a:t>
                      </a: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1936734834"/>
                  </a:ext>
                </a:extLst>
              </a:tr>
              <a:tr h="133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52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11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72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15.3%</a:t>
                      </a: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3444459301"/>
                  </a:ext>
                </a:extLst>
              </a:tr>
              <a:tr h="133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53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43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11.6%</a:t>
                      </a: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3109509142"/>
                  </a:ext>
                </a:extLst>
              </a:tr>
              <a:tr h="133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20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142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14.1%</a:t>
                      </a: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684282914"/>
                  </a:ext>
                </a:extLst>
              </a:tr>
              <a:tr h="133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15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142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10.56%</a:t>
                      </a: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192113916"/>
                  </a:ext>
                </a:extLst>
              </a:tr>
              <a:tr h="133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17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165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10.3%</a:t>
                      </a: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3362792696"/>
                  </a:ext>
                </a:extLst>
              </a:tr>
              <a:tr h="133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159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6.3%</a:t>
                      </a: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2967870822"/>
                  </a:ext>
                </a:extLst>
              </a:tr>
              <a:tr h="133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160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6.25%</a:t>
                      </a: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364510880"/>
                  </a:ext>
                </a:extLst>
              </a:tr>
              <a:tr h="133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11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151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7.28%</a:t>
                      </a: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2165059447"/>
                  </a:ext>
                </a:extLst>
              </a:tr>
              <a:tr h="133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155</a:t>
                      </a: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6.45%</a:t>
                      </a: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838711031"/>
                  </a:ext>
                </a:extLst>
              </a:tr>
            </a:tbl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217F9906-1E1B-43DC-B43B-ED3DFF9E3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697" y="3435241"/>
            <a:ext cx="8850301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2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00DA46EC-E777-4545-A50B-09DC4E8588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 dirty="0"/>
              <a:t>24.02.2021</a:t>
            </a:r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88DB29AC-6F59-40FA-8776-7FB2138A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2895600" cy="365125"/>
          </a:xfrm>
        </p:spPr>
        <p:txBody>
          <a:bodyPr/>
          <a:lstStyle/>
          <a:p>
            <a:r>
              <a:rPr lang="de-DE" dirty="0"/>
              <a:t>Viruszirkulation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64141F4-B53C-4334-8F3A-1884DC69D3CA}"/>
              </a:ext>
            </a:extLst>
          </p:cNvPr>
          <p:cNvSpPr txBox="1"/>
          <p:nvPr/>
        </p:nvSpPr>
        <p:spPr>
          <a:xfrm>
            <a:off x="4178016" y="1047585"/>
            <a:ext cx="1417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i="1" dirty="0">
                <a:latin typeface="Arial" panose="020B0604020202020204" pitchFamily="34" charset="0"/>
                <a:cs typeface="Arial" panose="020B0604020202020204" pitchFamily="34" charset="0"/>
              </a:rPr>
              <a:t>Partieller Lockdown</a:t>
            </a:r>
          </a:p>
        </p:txBody>
      </p: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C7DF2B9D-8C43-4403-A0EB-E04AEBB5E2BC}"/>
              </a:ext>
            </a:extLst>
          </p:cNvPr>
          <p:cNvCxnSpPr>
            <a:cxnSpLocks/>
          </p:cNvCxnSpPr>
          <p:nvPr/>
        </p:nvCxnSpPr>
        <p:spPr>
          <a:xfrm>
            <a:off x="5568939" y="1178390"/>
            <a:ext cx="648000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106BC1C7-2EE4-4856-BB9F-0DE9342228D4}"/>
              </a:ext>
            </a:extLst>
          </p:cNvPr>
          <p:cNvCxnSpPr>
            <a:cxnSpLocks/>
          </p:cNvCxnSpPr>
          <p:nvPr/>
        </p:nvCxnSpPr>
        <p:spPr>
          <a:xfrm>
            <a:off x="2990740" y="1441725"/>
            <a:ext cx="360000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5D670051-B736-4395-A0F7-8CF4FBCDC3FE}"/>
              </a:ext>
            </a:extLst>
          </p:cNvPr>
          <p:cNvSpPr txBox="1"/>
          <p:nvPr/>
        </p:nvSpPr>
        <p:spPr>
          <a:xfrm>
            <a:off x="2169681" y="1309195"/>
            <a:ext cx="8210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i="1" dirty="0">
                <a:latin typeface="Arial" panose="020B0604020202020204" pitchFamily="34" charset="0"/>
                <a:cs typeface="Arial" panose="020B0604020202020204" pitchFamily="34" charset="0"/>
              </a:rPr>
              <a:t>Lockdown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E281160B-E251-4A2B-AC22-11909417D5A2}"/>
              </a:ext>
            </a:extLst>
          </p:cNvPr>
          <p:cNvCxnSpPr>
            <a:cxnSpLocks/>
          </p:cNvCxnSpPr>
          <p:nvPr/>
        </p:nvCxnSpPr>
        <p:spPr>
          <a:xfrm>
            <a:off x="5994261" y="1440000"/>
            <a:ext cx="610369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2D5CA673-9A72-48EA-9717-0093FD32847D}"/>
              </a:ext>
            </a:extLst>
          </p:cNvPr>
          <p:cNvSpPr txBox="1"/>
          <p:nvPr/>
        </p:nvSpPr>
        <p:spPr>
          <a:xfrm>
            <a:off x="8047438" y="64981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1C4BCAF-64C1-40FC-9CAE-315076B4C7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000" y="1535100"/>
            <a:ext cx="8157302" cy="3106235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E2A87B41-18C0-4A17-A9F6-56D2719934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000" y="4643257"/>
            <a:ext cx="4194795" cy="11880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A4ADBF9-A4E6-4428-9012-142951131D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4000" y="4644000"/>
            <a:ext cx="3989786" cy="11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406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5894B94-DDAA-4CFB-97A8-5AF30DA18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24.02.2021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62A1F67-2C3E-4231-9C67-9913384B2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Sequenzierungen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EF33B7-44DC-4F11-B06F-72FE0156A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16D9C86-4408-4240-8D58-EE376138729E}"/>
              </a:ext>
            </a:extLst>
          </p:cNvPr>
          <p:cNvSpPr txBox="1"/>
          <p:nvPr/>
        </p:nvSpPr>
        <p:spPr>
          <a:xfrm>
            <a:off x="3734440" y="5255879"/>
            <a:ext cx="4854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n = 75, davon 11 (15%) B.1.1.7 und 1 (1%) B.1.351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C4F2229-FA8F-498E-99A5-C720E60D8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725" y="2051184"/>
            <a:ext cx="7992549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093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Bildschirmpräsentation (4:3)</PresentationFormat>
  <Paragraphs>80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ＭＳ 明朝</vt:lpstr>
      <vt:lpstr>Wingdings</vt:lpstr>
      <vt:lpstr>Office-Design</vt:lpstr>
      <vt:lpstr>NRZ Influenzaviren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Ralf Dürrwald</cp:lastModifiedBy>
  <cp:revision>176</cp:revision>
  <cp:lastPrinted>2020-12-17T20:27:56Z</cp:lastPrinted>
  <dcterms:created xsi:type="dcterms:W3CDTF">2015-11-02T12:29:13Z</dcterms:created>
  <dcterms:modified xsi:type="dcterms:W3CDTF">2021-02-23T19:35:22Z</dcterms:modified>
</cp:coreProperties>
</file>