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19" r:id="rId2"/>
    <p:sldId id="614" r:id="rId3"/>
    <p:sldId id="628" r:id="rId4"/>
    <p:sldId id="627" r:id="rId5"/>
    <p:sldId id="635" r:id="rId6"/>
    <p:sldId id="637" r:id="rId7"/>
    <p:sldId id="622" r:id="rId8"/>
    <p:sldId id="383" r:id="rId9"/>
    <p:sldId id="618" r:id="rId10"/>
    <p:sldId id="636" r:id="rId11"/>
    <p:sldId id="623" r:id="rId12"/>
    <p:sldId id="624" r:id="rId13"/>
    <p:sldId id="625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3737" autoAdjust="0"/>
  </p:normalViewPr>
  <p:slideViewPr>
    <p:cSldViewPr>
      <p:cViewPr varScale="1">
        <p:scale>
          <a:sx n="63" d="100"/>
          <a:sy n="63" d="100"/>
        </p:scale>
        <p:origin x="15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8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https://www.who.int/publications/m/item/weekly-epidemiological-update---23-february-2021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96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ECDC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19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https://www.who.int/publications/m/item/weekly-epidemiological-update---23-february-2021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80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https://www.who.int/publications/m/item/weekly-epidemiological-update---27-january-2021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12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https://www.who.int/publications/m/item/weekly-epidemiological-update---27-january-2021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85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Belgien: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Basissurveillance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aller positiven Isolate, aktive Surveillance bei Reisenden und Cluster</a:t>
            </a: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Frankreich: Quelle: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ars.sante.fr; Grand Est</a:t>
            </a: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Österreich: https://www.ages.at/themen/krankheitserreger/coronavirus/sars-cov-2-varianten-in-oesterreich/</a:t>
            </a: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NL: https://www.rivm.nl/en/novel-coronavirus-covid-19/virus-sars-cov-2/variants-of-coronavirus-sars-cov-2 </a:t>
            </a: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969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96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482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0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105701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COVID-19-Fälle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8874" y="530313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1763688" y="666728"/>
            <a:ext cx="607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112.209.815 Fälle </a:t>
            </a:r>
            <a:r>
              <a:rPr lang="de-DE" sz="2000" b="1" dirty="0">
                <a:solidFill>
                  <a:srgbClr val="FF0000"/>
                </a:solidFill>
              </a:rPr>
              <a:t>(+0,3%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2.490.776 Todesfälle (2,2%)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468560" y="6481054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25.02.2021; *https://ourworldindata.org/covid-vaccinations, 24.02.21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92712"/>
              </p:ext>
            </p:extLst>
          </p:nvPr>
        </p:nvGraphicFramePr>
        <p:xfrm>
          <a:off x="179512" y="1497725"/>
          <a:ext cx="8964488" cy="4593689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247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69324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27.955.338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463.764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-18,32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140,11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10.257.875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335.894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158,02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3.597.495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143.850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220,87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2.848.564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96.907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160,04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11.046.914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96.713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22,55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4.212.100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86.502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-11,6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Tschechien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1.198.168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74.916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700,86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4.144.581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73.392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-14,69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108,68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Indonesien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1.306.141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62.495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22,85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1.673.252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58.806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155,21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49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273992-EFE4-4807-BD21-D5EEB9B17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08"/>
            <a:ext cx="6800850" cy="393700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18864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Anteil der einmal gegen COVID-19 geimpften Bevölkerung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1D4EE3D-2D54-49B6-99F0-329B33CE9BE6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25.02.2021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45B4C2-29D4-4AED-85F5-0626B40E3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5229"/>
            <a:ext cx="6807200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0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6BA29F-9C37-4E2A-B6B2-12851B719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" y="596052"/>
            <a:ext cx="6800850" cy="412750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18864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Anteil der vollständig gegen COVID-19 geimpften Bevölkerung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1D4EE3D-2D54-49B6-99F0-329B33CE9BE6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25.02.2021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385784-E0FB-4EBF-AF3A-3A6093D5D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2324631"/>
            <a:ext cx="6750050" cy="41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341C977-D9E3-494B-9305-2BE88D75F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02" y="4329534"/>
            <a:ext cx="4206698" cy="2448271"/>
          </a:xfrm>
          <a:prstGeom prst="rect">
            <a:avLst/>
          </a:prstGeom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AF6278A4-3000-4077-B4C4-9767F7B8F6DD}"/>
              </a:ext>
            </a:extLst>
          </p:cNvPr>
          <p:cNvSpPr txBox="1">
            <a:spLocks/>
          </p:cNvSpPr>
          <p:nvPr/>
        </p:nvSpPr>
        <p:spPr>
          <a:xfrm>
            <a:off x="0" y="80195"/>
            <a:ext cx="561613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Epidemiological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400" dirty="0">
                <a:latin typeface="Calibri"/>
              </a:rPr>
              <a:t>U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pdate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23.02.2021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52A23D-6D00-4795-81ED-2112AB84A9BE}"/>
              </a:ext>
            </a:extLst>
          </p:cNvPr>
          <p:cNvSpPr/>
          <p:nvPr/>
        </p:nvSpPr>
        <p:spPr>
          <a:xfrm>
            <a:off x="9359660" y="801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9657F6-9798-45BA-8783-FDA1998D6E88}"/>
              </a:ext>
            </a:extLst>
          </p:cNvPr>
          <p:cNvSpPr txBox="1"/>
          <p:nvPr/>
        </p:nvSpPr>
        <p:spPr>
          <a:xfrm>
            <a:off x="-180528" y="647002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Stand: 23.02.2021</a:t>
            </a:r>
          </a:p>
        </p:txBody>
      </p:sp>
      <p:cxnSp>
        <p:nvCxnSpPr>
          <p:cNvPr id="11" name="Gerade Verbindung 5">
            <a:extLst>
              <a:ext uri="{FF2B5EF4-FFF2-40B4-BE49-F238E27FC236}">
                <a16:creationId xmlns:a16="http://schemas.microsoft.com/office/drawing/2014/main" id="{95B300E9-0BC5-4ACF-AD21-57A0467FA960}"/>
              </a:ext>
            </a:extLst>
          </p:cNvPr>
          <p:cNvCxnSpPr/>
          <p:nvPr/>
        </p:nvCxnSpPr>
        <p:spPr>
          <a:xfrm>
            <a:off x="0" y="451323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C43ED003-6E18-44CE-A252-CEAE15F8B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9232"/>
            <a:ext cx="6775674" cy="382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251356"/>
            <a:ext cx="8802724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1800" dirty="0">
                <a:solidFill>
                  <a:srgbClr val="0070C0"/>
                </a:solidFill>
                <a:latin typeface="Tahoma"/>
                <a:cs typeface="Tahoma"/>
              </a:rPr>
              <a:t>Distribution of laboratory-confirmed COVID-19 deaths in EU/EEA, as of week 7, 2021.</a:t>
            </a:r>
            <a:endParaRPr lang="de-DE" sz="1800" dirty="0">
              <a:solidFill>
                <a:srgbClr val="0070C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1D4EE3D-2D54-49B6-99F0-329B33CE9BE6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25.02.2021; KW07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B7734D-CC49-4D16-AAE3-10F0F0C911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1351" r="6211"/>
          <a:stretch/>
        </p:blipFill>
        <p:spPr>
          <a:xfrm>
            <a:off x="35496" y="1484784"/>
            <a:ext cx="9073008" cy="47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49322"/>
            <a:ext cx="6777312" cy="562074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VOC 202012/01 (Linie B.1.1.7)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13E13A-1E5E-4A97-86B2-00FE083DB97A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23.02.2021, Stand: 23.02.2021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365F3C7A-259B-460E-8337-A2B739A7E4F2}"/>
              </a:ext>
            </a:extLst>
          </p:cNvPr>
          <p:cNvSpPr txBox="1"/>
          <p:nvPr/>
        </p:nvSpPr>
        <p:spPr>
          <a:xfrm>
            <a:off x="899592" y="5884103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Irland, Portugal, Slowakei, Tschechien, UK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915533-34FA-451A-BC7D-C53394A15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743"/>
            <a:ext cx="9061251" cy="51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49322"/>
            <a:ext cx="6777312" cy="562074"/>
          </a:xfrm>
        </p:spPr>
        <p:txBody>
          <a:bodyPr/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501Y.V2 (Linie B1.351) 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365F3C7A-259B-460E-8337-A2B739A7E4F2}"/>
              </a:ext>
            </a:extLst>
          </p:cNvPr>
          <p:cNvSpPr txBox="1"/>
          <p:nvPr/>
        </p:nvSpPr>
        <p:spPr>
          <a:xfrm>
            <a:off x="467544" y="581803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 err="1"/>
              <a:t>Eswatini</a:t>
            </a:r>
            <a:r>
              <a:rPr lang="de-DE" dirty="0"/>
              <a:t>, Lesotho, Malawi, Mosambik, Österreich (Tirol),    			  Sambia, Simbabwe, Südafrika </a:t>
            </a:r>
          </a:p>
          <a:p>
            <a:r>
              <a:rPr lang="de-DE" b="1" dirty="0"/>
              <a:t>Unter Beobachtung: </a:t>
            </a:r>
            <a:r>
              <a:rPr lang="de-DE" dirty="0"/>
              <a:t>Frankreich (Moselle in Grand Est)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D4C4A-1160-4D0B-8E24-242C20B970DB}"/>
              </a:ext>
            </a:extLst>
          </p:cNvPr>
          <p:cNvSpPr txBox="1"/>
          <p:nvPr/>
        </p:nvSpPr>
        <p:spPr>
          <a:xfrm>
            <a:off x="4283968" y="6597352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23.02.2021, Stand: 23.02.2021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447B4D-0E81-4072-9E82-6EC984B4A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3115"/>
            <a:ext cx="8716626" cy="500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9322"/>
            <a:ext cx="6777312" cy="562074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P1. Variante (Linie B1.128.1)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4EE36CC-CC3F-4D73-A0AA-F23BED795104}"/>
              </a:ext>
            </a:extLst>
          </p:cNvPr>
          <p:cNvSpPr txBox="1"/>
          <p:nvPr/>
        </p:nvSpPr>
        <p:spPr>
          <a:xfrm>
            <a:off x="467544" y="577813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E8B74E-8FD2-403F-AD26-8C03DA22D871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23.02.2021, Stand: 23.02.2021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680D773-2DF4-46F7-AA69-0500BCDA3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32429"/>
            <a:ext cx="8633519" cy="48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Verbreitung der SARS-CoV-2-Varianten: Auswahl Nachbarländern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4499992" y="6550223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nationale Daten, WHO, Medien, Stand: 17.02.2021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320B4ED-D1E9-470F-B8A0-676B4BD93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55898"/>
              </p:ext>
            </p:extLst>
          </p:nvPr>
        </p:nvGraphicFramePr>
        <p:xfrm>
          <a:off x="80882" y="413957"/>
          <a:ext cx="8901354" cy="6217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2982">
                  <a:extLst>
                    <a:ext uri="{9D8B030D-6E8A-4147-A177-3AD203B41FA5}">
                      <a16:colId xmlns:a16="http://schemas.microsoft.com/office/drawing/2014/main" val="469760673"/>
                    </a:ext>
                  </a:extLst>
                </a:gridCol>
                <a:gridCol w="3572699">
                  <a:extLst>
                    <a:ext uri="{9D8B030D-6E8A-4147-A177-3AD203B41FA5}">
                      <a16:colId xmlns:a16="http://schemas.microsoft.com/office/drawing/2014/main" val="1209214826"/>
                    </a:ext>
                  </a:extLst>
                </a:gridCol>
                <a:gridCol w="3395673">
                  <a:extLst>
                    <a:ext uri="{9D8B030D-6E8A-4147-A177-3AD203B41FA5}">
                      <a16:colId xmlns:a16="http://schemas.microsoft.com/office/drawing/2014/main" val="982674548"/>
                    </a:ext>
                  </a:extLst>
                </a:gridCol>
              </a:tblGrid>
              <a:tr h="45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Land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Variante B.1.1.7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Variante B.1.351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381685"/>
                  </a:ext>
                </a:extLst>
              </a:tr>
              <a:tr h="252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Belgien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(KW6: 34/103),</a:t>
                      </a:r>
                      <a:endParaRPr lang="de-DE" sz="1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3,9%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(KW6: 4/103)</a:t>
                      </a:r>
                      <a:endParaRPr lang="de-DE" sz="1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00219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Dänemark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63,2%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(KW7: 805 / 1.274)</a:t>
                      </a:r>
                      <a:endParaRPr lang="de-DE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11 (gesamt)</a:t>
                      </a:r>
                      <a:endParaRPr lang="de-DE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813865"/>
                  </a:ext>
                </a:extLst>
              </a:tr>
              <a:tr h="584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Frankreich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 (40.444/82.096)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15.-21.02.2021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5,6% (4.610/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82.096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15.-21.02.2021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032655"/>
                  </a:ext>
                </a:extLst>
              </a:tr>
              <a:tr h="4231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Grand-Est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Moselle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</a:rPr>
                        <a:t>36,1% (1.988/6.222),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(15.-21.02.2021)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/1.541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(15.-21.02.2021)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</a:rPr>
                        <a:t>22,0% (1.371/6.222),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(15.-21.02.2021)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 (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827/1.541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(15.-21.02.2021)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613337799"/>
                  </a:ext>
                </a:extLst>
              </a:tr>
              <a:tr h="356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Luxemburg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KW6: 57,6%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(76 / 132 Proben, 08. – 14.02.21)</a:t>
                      </a:r>
                      <a:endParaRPr lang="de-DE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KW6: 4,5%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(6/132 Proben, 08. – 14.02.21)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873591"/>
                  </a:ext>
                </a:extLst>
              </a:tr>
              <a:tr h="540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Österreich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Anteil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(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+Verdachtsfälle)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(1.561 / 15.646); 03.01. – 15.02.21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Anteil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(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+Verdachtsfälle),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(582 / 15.646), ); 03.01. – 15.02.21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312537"/>
                  </a:ext>
                </a:extLst>
              </a:tr>
              <a:tr h="2656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Tirol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(500 / 1.471), 03.01. – 15.02.21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KW6: 55,9%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(143 / 256)</a:t>
                      </a:r>
                    </a:p>
                    <a:p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 (574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1.471), 03.01. – 15.02.21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KW6: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38,7%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(99/256)</a:t>
                      </a:r>
                    </a:p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249025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Niederlande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511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 63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55916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Polen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Erste Fälle nachgewiesen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366788"/>
                  </a:ext>
                </a:extLst>
              </a:tr>
              <a:tr h="833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Tschechien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Unklare Datenlage,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PCR vom 9. und 10.02. (Auswahl von Regionen): 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Prag: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&gt;70%;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Aussig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&gt;65%; Mittel und- Südböhmen: &gt;60%; Pilsen: &gt;55%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801697"/>
                  </a:ext>
                </a:extLst>
              </a:tr>
              <a:tr h="584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Schweiz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24,6% (270 / 1.113 sequenzierten Proben), KW5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 in KW6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96 Fälle (15.02.21)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29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05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DF14109-DF7E-438B-80BB-1EB491554D27}"/>
              </a:ext>
            </a:extLst>
          </p:cNvPr>
          <p:cNvSpPr txBox="1"/>
          <p:nvPr/>
        </p:nvSpPr>
        <p:spPr>
          <a:xfrm>
            <a:off x="683568" y="1124744"/>
            <a:ext cx="741682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b="1" dirty="0"/>
              <a:t>B.1.1.7 + E484K (WHO </a:t>
            </a:r>
            <a:r>
              <a:rPr lang="de-DE" sz="2400" b="1" dirty="0" err="1"/>
              <a:t>Sitrep</a:t>
            </a:r>
            <a:r>
              <a:rPr lang="de-DE" sz="2400" b="1" dirty="0"/>
              <a:t>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UK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b="1" dirty="0"/>
              <a:t>B.1.525 mit E484K (WHO </a:t>
            </a:r>
            <a:r>
              <a:rPr lang="de-DE" sz="2400" b="1" dirty="0" err="1"/>
              <a:t>Sitrep</a:t>
            </a:r>
            <a:r>
              <a:rPr lang="de-DE" sz="2400" b="1" dirty="0"/>
              <a:t>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Nigeria, UK, 13 weitere Länder, z.B. Dänemark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b="1" dirty="0"/>
              <a:t>B.1.526 mit E484K (Medien, 2 Preprints):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New York, USA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b="1" dirty="0"/>
              <a:t>B.1.429 (Medien, 1 unveröffentlichte Studie):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Kalifornien, USA, weitere Bundesstaaten, und Länder (z.B. Australien)</a:t>
            </a:r>
          </a:p>
          <a:p>
            <a:pPr lvl="1"/>
            <a:endParaRPr lang="de-DE" sz="2000" b="1" dirty="0">
              <a:solidFill>
                <a:srgbClr val="0070C0"/>
              </a:solidFill>
            </a:endParaRPr>
          </a:p>
          <a:p>
            <a:r>
              <a:rPr lang="de-DE" sz="2000" b="1" dirty="0">
                <a:solidFill>
                  <a:srgbClr val="0070C0"/>
                </a:solidFill>
              </a:rPr>
              <a:t>WHO </a:t>
            </a:r>
            <a:r>
              <a:rPr lang="de-DE" sz="2000" b="1" dirty="0" err="1">
                <a:solidFill>
                  <a:srgbClr val="0070C0"/>
                </a:solidFill>
              </a:rPr>
              <a:t>Sitrep</a:t>
            </a:r>
            <a:r>
              <a:rPr lang="de-DE" sz="2000" b="1" dirty="0">
                <a:solidFill>
                  <a:srgbClr val="0070C0"/>
                </a:solidFill>
              </a:rPr>
              <a:t>, 25.02.21: </a:t>
            </a:r>
          </a:p>
          <a:p>
            <a:r>
              <a:rPr lang="en-US" b="1" dirty="0"/>
              <a:t>Special edition: Proposed working definitions of SARS-CoV-2 Variants of </a:t>
            </a:r>
            <a:r>
              <a:rPr lang="en-US" b="1" dirty="0" err="1"/>
              <a:t>Interestand</a:t>
            </a:r>
            <a:r>
              <a:rPr lang="en-US" b="1" dirty="0"/>
              <a:t> Variants of Concern</a:t>
            </a:r>
            <a:endParaRPr lang="de-DE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https://www.who.int/publications/m/item/covid-19-weekly-epidemiological-update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ECF1ABA-99D9-4628-8E21-AE7AFB1BA701}"/>
              </a:ext>
            </a:extLst>
          </p:cNvPr>
          <p:cNvSpPr txBox="1">
            <a:spLocks/>
          </p:cNvSpPr>
          <p:nvPr/>
        </p:nvSpPr>
        <p:spPr>
          <a:xfrm>
            <a:off x="341276" y="260648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Weitere </a:t>
            </a:r>
            <a:r>
              <a:rPr lang="de-DE" sz="2400" dirty="0" err="1"/>
              <a:t>Variants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/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concern</a:t>
            </a:r>
            <a:endParaRPr lang="de-DE" sz="2400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349B40-5064-4097-9118-3675099D4BBE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07341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CA53B-D834-41B8-B628-5419A4EC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de-DE" b="1" dirty="0"/>
              <a:t>Hintergrund</a:t>
            </a:r>
          </a:p>
        </p:txBody>
      </p:sp>
    </p:spTree>
    <p:extLst>
      <p:ext uri="{BB962C8B-B14F-4D97-AF65-F5344CB8AC3E}">
        <p14:creationId xmlns:p14="http://schemas.microsoft.com/office/powerpoint/2010/main" val="110864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weltweit pro 100.000 Einwohner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25.02.2021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4993AF-011C-4757-A57D-0959AB809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2" y="-819472"/>
            <a:ext cx="8620366" cy="860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CFB2313-92A1-4DB3-9333-D5CA39339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045"/>
            <a:ext cx="6070600" cy="386715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0638" y="52753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Verabreichte COVID-19-Impfstoffdosen pro 100 Personen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22085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B30493E1-22DC-4284-8E85-37E397555A08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28.01.2021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E3DC11-6DC6-4B07-AF66-83450B684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09" y="2245363"/>
            <a:ext cx="7024891" cy="42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1947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974</Words>
  <Application>Microsoft Office PowerPoint</Application>
  <PresentationFormat>Bildschirmpräsentation (4:3)</PresentationFormat>
  <Paragraphs>221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Tahoma</vt:lpstr>
      <vt:lpstr>Times New Roman</vt:lpstr>
      <vt:lpstr>Wingdings</vt:lpstr>
      <vt:lpstr>Larissa</vt:lpstr>
      <vt:lpstr>PowerPoint-Präsentation</vt:lpstr>
      <vt:lpstr>SARS-CoV-2 Varianten: VOC 202012/01 (Linie B.1.1.7)</vt:lpstr>
      <vt:lpstr>SARS-CoV-2 Varianten: 501Y.V2 (Linie B1.351) </vt:lpstr>
      <vt:lpstr>SARS-CoV-2 Varianten: P1. Variante (Linie B1.128.1)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1591</cp:revision>
  <dcterms:created xsi:type="dcterms:W3CDTF">2020-04-16T05:25:18Z</dcterms:created>
  <dcterms:modified xsi:type="dcterms:W3CDTF">2021-02-26T09:42:42Z</dcterms:modified>
</cp:coreProperties>
</file>