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9" r:id="rId2"/>
    <p:sldId id="265" r:id="rId3"/>
    <p:sldId id="267" r:id="rId4"/>
    <p:sldId id="257" r:id="rId5"/>
    <p:sldId id="325" r:id="rId6"/>
    <p:sldId id="335" r:id="rId7"/>
    <p:sldId id="259" r:id="rId8"/>
    <p:sldId id="271" r:id="rId9"/>
    <p:sldId id="327" r:id="rId10"/>
    <p:sldId id="272" r:id="rId11"/>
    <p:sldId id="331" r:id="rId12"/>
    <p:sldId id="330" r:id="rId13"/>
    <p:sldId id="332" r:id="rId14"/>
    <p:sldId id="333" r:id="rId15"/>
    <p:sldId id="334" r:id="rId16"/>
    <p:sldId id="266" r:id="rId17"/>
    <p:sldId id="326" r:id="rId18"/>
    <p:sldId id="269" r:id="rId19"/>
    <p:sldId id="324" r:id="rId20"/>
    <p:sldId id="328" r:id="rId21"/>
    <p:sldId id="270" r:id="rId22"/>
    <p:sldId id="261" r:id="rId23"/>
    <p:sldId id="274" r:id="rId24"/>
    <p:sldId id="33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6170" autoAdjust="0"/>
  </p:normalViewPr>
  <p:slideViewPr>
    <p:cSldViewPr snapToGrid="0">
      <p:cViewPr varScale="1">
        <p:scale>
          <a:sx n="55" d="100"/>
          <a:sy n="55" d="100"/>
        </p:scale>
        <p:origin x="9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rki.local\daten\Projekte\FG32_Epialert_Personenbezug\nCoV\UB_Heppenhoim\Daten\Kita%20Rimbach\Rimbach%20Linelists\EINR_PERSONEN_Linelist_RIMBA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Rimbach </a:t>
            </a:r>
          </a:p>
        </c:rich>
      </c:tx>
      <c:layout>
        <c:manualLayout>
          <c:xMode val="edge"/>
          <c:yMode val="edge"/>
          <c:x val="4.1956610108248908E-2"/>
          <c:y val="2.62008733624454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Tabelle3!$A$3</c:f>
              <c:strCache>
                <c:ptCount val="1"/>
                <c:pt idx="0">
                  <c:v>blau-gelb</c:v>
                </c:pt>
              </c:strCache>
            </c:strRef>
          </c:tx>
          <c:spPr>
            <a:solidFill>
              <a:schemeClr val="accent1"/>
            </a:solidFill>
            <a:ln>
              <a:noFill/>
            </a:ln>
            <a:effectLst/>
          </c:spPr>
          <c:invertIfNegative val="0"/>
          <c:cat>
            <c:numRef>
              <c:f>Tabelle3!$B$2:$V$2</c:f>
              <c:numCache>
                <c:formatCode>m/d/yyyy</c:formatCode>
                <c:ptCount val="21"/>
                <c:pt idx="0">
                  <c:v>44226</c:v>
                </c:pt>
                <c:pt idx="1">
                  <c:v>44227</c:v>
                </c:pt>
                <c:pt idx="2">
                  <c:v>44228</c:v>
                </c:pt>
                <c:pt idx="3">
                  <c:v>44229</c:v>
                </c:pt>
                <c:pt idx="4">
                  <c:v>44230</c:v>
                </c:pt>
                <c:pt idx="5">
                  <c:v>44231</c:v>
                </c:pt>
                <c:pt idx="6">
                  <c:v>44232</c:v>
                </c:pt>
                <c:pt idx="7">
                  <c:v>44233</c:v>
                </c:pt>
                <c:pt idx="8">
                  <c:v>44234</c:v>
                </c:pt>
                <c:pt idx="9">
                  <c:v>44235</c:v>
                </c:pt>
                <c:pt idx="10">
                  <c:v>44236</c:v>
                </c:pt>
                <c:pt idx="11">
                  <c:v>44237</c:v>
                </c:pt>
                <c:pt idx="12">
                  <c:v>44238</c:v>
                </c:pt>
                <c:pt idx="13">
                  <c:v>44239</c:v>
                </c:pt>
                <c:pt idx="14">
                  <c:v>44240</c:v>
                </c:pt>
                <c:pt idx="15">
                  <c:v>44241</c:v>
                </c:pt>
                <c:pt idx="16">
                  <c:v>44242</c:v>
                </c:pt>
                <c:pt idx="17">
                  <c:v>44243</c:v>
                </c:pt>
                <c:pt idx="18">
                  <c:v>44244</c:v>
                </c:pt>
                <c:pt idx="19">
                  <c:v>44245</c:v>
                </c:pt>
              </c:numCache>
            </c:numRef>
          </c:cat>
          <c:val>
            <c:numRef>
              <c:f>Tabelle3!$B$3:$V$3</c:f>
              <c:numCache>
                <c:formatCode>General</c:formatCode>
                <c:ptCount val="21"/>
                <c:pt idx="13">
                  <c:v>1</c:v>
                </c:pt>
                <c:pt idx="14">
                  <c:v>1</c:v>
                </c:pt>
              </c:numCache>
            </c:numRef>
          </c:val>
          <c:extLst>
            <c:ext xmlns:c16="http://schemas.microsoft.com/office/drawing/2014/chart" uri="{C3380CC4-5D6E-409C-BE32-E72D297353CC}">
              <c16:uniqueId val="{00000000-AE38-4194-991E-8FFD2396D900}"/>
            </c:ext>
          </c:extLst>
        </c:ser>
        <c:ser>
          <c:idx val="1"/>
          <c:order val="1"/>
          <c:tx>
            <c:strRef>
              <c:f>Tabelle3!$A$4</c:f>
              <c:strCache>
                <c:ptCount val="1"/>
                <c:pt idx="0">
                  <c:v>grün-rot</c:v>
                </c:pt>
              </c:strCache>
            </c:strRef>
          </c:tx>
          <c:spPr>
            <a:blipFill>
              <a:blip xmlns:r="http://schemas.openxmlformats.org/officeDocument/2006/relationships" r:embed="rId3"/>
              <a:stretch>
                <a:fillRect/>
              </a:stretch>
            </a:blipFill>
            <a:ln>
              <a:noFill/>
            </a:ln>
            <a:effectLst/>
          </c:spPr>
          <c:invertIfNegative val="0"/>
          <c:pictureOptions>
            <c:pictureFormat val="stackScale"/>
          </c:pictureOptions>
          <c:cat>
            <c:numRef>
              <c:f>Tabelle3!$B$2:$V$2</c:f>
              <c:numCache>
                <c:formatCode>m/d/yyyy</c:formatCode>
                <c:ptCount val="21"/>
                <c:pt idx="0">
                  <c:v>44226</c:v>
                </c:pt>
                <c:pt idx="1">
                  <c:v>44227</c:v>
                </c:pt>
                <c:pt idx="2">
                  <c:v>44228</c:v>
                </c:pt>
                <c:pt idx="3">
                  <c:v>44229</c:v>
                </c:pt>
                <c:pt idx="4">
                  <c:v>44230</c:v>
                </c:pt>
                <c:pt idx="5">
                  <c:v>44231</c:v>
                </c:pt>
                <c:pt idx="6">
                  <c:v>44232</c:v>
                </c:pt>
                <c:pt idx="7">
                  <c:v>44233</c:v>
                </c:pt>
                <c:pt idx="8">
                  <c:v>44234</c:v>
                </c:pt>
                <c:pt idx="9">
                  <c:v>44235</c:v>
                </c:pt>
                <c:pt idx="10">
                  <c:v>44236</c:v>
                </c:pt>
                <c:pt idx="11">
                  <c:v>44237</c:v>
                </c:pt>
                <c:pt idx="12">
                  <c:v>44238</c:v>
                </c:pt>
                <c:pt idx="13">
                  <c:v>44239</c:v>
                </c:pt>
                <c:pt idx="14">
                  <c:v>44240</c:v>
                </c:pt>
                <c:pt idx="15">
                  <c:v>44241</c:v>
                </c:pt>
                <c:pt idx="16">
                  <c:v>44242</c:v>
                </c:pt>
                <c:pt idx="17">
                  <c:v>44243</c:v>
                </c:pt>
                <c:pt idx="18">
                  <c:v>44244</c:v>
                </c:pt>
                <c:pt idx="19">
                  <c:v>44245</c:v>
                </c:pt>
              </c:numCache>
            </c:numRef>
          </c:cat>
          <c:val>
            <c:numRef>
              <c:f>Tabelle3!$B$4:$V$4</c:f>
              <c:numCache>
                <c:formatCode>General</c:formatCode>
                <c:ptCount val="21"/>
                <c:pt idx="0">
                  <c:v>1</c:v>
                </c:pt>
                <c:pt idx="11">
                  <c:v>1</c:v>
                </c:pt>
                <c:pt idx="12">
                  <c:v>2</c:v>
                </c:pt>
                <c:pt idx="17">
                  <c:v>1</c:v>
                </c:pt>
                <c:pt idx="19">
                  <c:v>1</c:v>
                </c:pt>
              </c:numCache>
            </c:numRef>
          </c:val>
          <c:extLst>
            <c:ext xmlns:c16="http://schemas.microsoft.com/office/drawing/2014/chart" uri="{C3380CC4-5D6E-409C-BE32-E72D297353CC}">
              <c16:uniqueId val="{00000001-AE38-4194-991E-8FFD2396D900}"/>
            </c:ext>
          </c:extLst>
        </c:ser>
        <c:ser>
          <c:idx val="2"/>
          <c:order val="2"/>
          <c:tx>
            <c:strRef>
              <c:f>Tabelle3!$A$5</c:f>
              <c:strCache>
                <c:ptCount val="1"/>
                <c:pt idx="0">
                  <c:v>krippe </c:v>
                </c:pt>
              </c:strCache>
            </c:strRef>
          </c:tx>
          <c:spPr>
            <a:solidFill>
              <a:srgbClr val="FFFF00"/>
            </a:solidFill>
            <a:ln>
              <a:noFill/>
            </a:ln>
            <a:effectLst/>
          </c:spPr>
          <c:invertIfNegative val="0"/>
          <c:cat>
            <c:numRef>
              <c:f>Tabelle3!$B$2:$V$2</c:f>
              <c:numCache>
                <c:formatCode>m/d/yyyy</c:formatCode>
                <c:ptCount val="21"/>
                <c:pt idx="0">
                  <c:v>44226</c:v>
                </c:pt>
                <c:pt idx="1">
                  <c:v>44227</c:v>
                </c:pt>
                <c:pt idx="2">
                  <c:v>44228</c:v>
                </c:pt>
                <c:pt idx="3">
                  <c:v>44229</c:v>
                </c:pt>
                <c:pt idx="4">
                  <c:v>44230</c:v>
                </c:pt>
                <c:pt idx="5">
                  <c:v>44231</c:v>
                </c:pt>
                <c:pt idx="6">
                  <c:v>44232</c:v>
                </c:pt>
                <c:pt idx="7">
                  <c:v>44233</c:v>
                </c:pt>
                <c:pt idx="8">
                  <c:v>44234</c:v>
                </c:pt>
                <c:pt idx="9">
                  <c:v>44235</c:v>
                </c:pt>
                <c:pt idx="10">
                  <c:v>44236</c:v>
                </c:pt>
                <c:pt idx="11">
                  <c:v>44237</c:v>
                </c:pt>
                <c:pt idx="12">
                  <c:v>44238</c:v>
                </c:pt>
                <c:pt idx="13">
                  <c:v>44239</c:v>
                </c:pt>
                <c:pt idx="14">
                  <c:v>44240</c:v>
                </c:pt>
                <c:pt idx="15">
                  <c:v>44241</c:v>
                </c:pt>
                <c:pt idx="16">
                  <c:v>44242</c:v>
                </c:pt>
                <c:pt idx="17">
                  <c:v>44243</c:v>
                </c:pt>
                <c:pt idx="18">
                  <c:v>44244</c:v>
                </c:pt>
                <c:pt idx="19">
                  <c:v>44245</c:v>
                </c:pt>
              </c:numCache>
            </c:numRef>
          </c:cat>
          <c:val>
            <c:numRef>
              <c:f>Tabelle3!$B$5:$V$5</c:f>
              <c:numCache>
                <c:formatCode>General</c:formatCode>
                <c:ptCount val="21"/>
                <c:pt idx="9">
                  <c:v>1</c:v>
                </c:pt>
              </c:numCache>
            </c:numRef>
          </c:val>
          <c:extLst>
            <c:ext xmlns:c16="http://schemas.microsoft.com/office/drawing/2014/chart" uri="{C3380CC4-5D6E-409C-BE32-E72D297353CC}">
              <c16:uniqueId val="{00000002-AE38-4194-991E-8FFD2396D900}"/>
            </c:ext>
          </c:extLst>
        </c:ser>
        <c:dLbls>
          <c:showLegendKey val="0"/>
          <c:showVal val="0"/>
          <c:showCatName val="0"/>
          <c:showSerName val="0"/>
          <c:showPercent val="0"/>
          <c:showBubbleSize val="0"/>
        </c:dLbls>
        <c:gapWidth val="9"/>
        <c:overlap val="100"/>
        <c:axId val="334434552"/>
        <c:axId val="334436520"/>
      </c:barChart>
      <c:dateAx>
        <c:axId val="334434552"/>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34436520"/>
        <c:crosses val="autoZero"/>
        <c:auto val="1"/>
        <c:lblOffset val="100"/>
        <c:baseTimeUnit val="days"/>
      </c:dateAx>
      <c:valAx>
        <c:axId val="334436520"/>
        <c:scaling>
          <c:orientation val="minMax"/>
          <c:max val="2"/>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34434552"/>
        <c:crosses val="autoZero"/>
        <c:crossBetween val="between"/>
        <c:majorUnit val="1"/>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A8497-97D6-4605-9887-97D559871F7F}" type="datetimeFigureOut">
              <a:rPr lang="de-DE" smtClean="0"/>
              <a:t>26.02.2021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82C0C-C279-422B-A976-58729D414AA1}" type="slidenum">
              <a:rPr lang="de-DE" smtClean="0"/>
              <a:t>‹Nr.›</a:t>
            </a:fld>
            <a:endParaRPr lang="de-DE"/>
          </a:p>
        </p:txBody>
      </p:sp>
    </p:spTree>
    <p:extLst>
      <p:ext uri="{BB962C8B-B14F-4D97-AF65-F5344CB8AC3E}">
        <p14:creationId xmlns:p14="http://schemas.microsoft.com/office/powerpoint/2010/main" val="198436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Fälle</a:t>
            </a:r>
            <a:r>
              <a:rPr lang="en-US" dirty="0"/>
              <a:t> </a:t>
            </a:r>
            <a:r>
              <a:rPr lang="en-US" dirty="0" err="1"/>
              <a:t>Gesamt</a:t>
            </a:r>
            <a:r>
              <a:rPr lang="en-US" dirty="0"/>
              <a:t>, </a:t>
            </a:r>
            <a:r>
              <a:rPr lang="en-US" dirty="0" err="1"/>
              <a:t>Mutationsnachweise</a:t>
            </a:r>
            <a:r>
              <a:rPr lang="en-US" dirty="0"/>
              <a:t>, </a:t>
            </a:r>
            <a:r>
              <a:rPr lang="en-US" dirty="0" err="1"/>
              <a:t>Normale</a:t>
            </a:r>
            <a:r>
              <a:rPr lang="en-US" dirty="0"/>
              <a:t> </a:t>
            </a:r>
            <a:r>
              <a:rPr lang="en-US" dirty="0" err="1"/>
              <a:t>Größe</a:t>
            </a:r>
            <a:r>
              <a:rPr lang="en-US" dirty="0"/>
              <a:t>/</a:t>
            </a:r>
            <a:r>
              <a:rPr lang="en-US" dirty="0" err="1"/>
              <a:t>Aktuelle</a:t>
            </a:r>
            <a:r>
              <a:rPr lang="en-US" dirty="0"/>
              <a:t> </a:t>
            </a:r>
            <a:r>
              <a:rPr lang="en-US" dirty="0" err="1"/>
              <a:t>Größe</a:t>
            </a:r>
            <a:r>
              <a:rPr lang="en-US" dirty="0"/>
              <a:t> Kita </a:t>
            </a:r>
          </a:p>
        </p:txBody>
      </p:sp>
      <p:sp>
        <p:nvSpPr>
          <p:cNvPr id="4" name="Foliennummernplatzhalter 3"/>
          <p:cNvSpPr>
            <a:spLocks noGrp="1"/>
          </p:cNvSpPr>
          <p:nvPr>
            <p:ph type="sldNum" sz="quarter" idx="5"/>
          </p:nvPr>
        </p:nvSpPr>
        <p:spPr/>
        <p:txBody>
          <a:bodyPr/>
          <a:lstStyle/>
          <a:p>
            <a:fld id="{C4D82C0C-C279-422B-A976-58729D414AA1}" type="slidenum">
              <a:rPr lang="de-DE" smtClean="0"/>
              <a:t>2</a:t>
            </a:fld>
            <a:endParaRPr lang="de-DE"/>
          </a:p>
        </p:txBody>
      </p:sp>
    </p:spTree>
    <p:extLst>
      <p:ext uri="{BB962C8B-B14F-4D97-AF65-F5344CB8AC3E}">
        <p14:creationId xmlns:p14="http://schemas.microsoft.com/office/powerpoint/2010/main" val="312642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C4D82C0C-C279-422B-A976-58729D414AA1}" type="slidenum">
              <a:rPr lang="de-DE" smtClean="0"/>
              <a:t>24</a:t>
            </a:fld>
            <a:endParaRPr lang="de-DE"/>
          </a:p>
        </p:txBody>
      </p:sp>
    </p:spTree>
    <p:extLst>
      <p:ext uri="{BB962C8B-B14F-4D97-AF65-F5344CB8AC3E}">
        <p14:creationId xmlns:p14="http://schemas.microsoft.com/office/powerpoint/2010/main" val="348013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Begehungen</a:t>
            </a:r>
            <a:r>
              <a:rPr lang="en-US" dirty="0"/>
              <a:t>: </a:t>
            </a:r>
            <a:r>
              <a:rPr lang="en-US" dirty="0" err="1"/>
              <a:t>Fokus</a:t>
            </a:r>
            <a:r>
              <a:rPr lang="en-US" dirty="0"/>
              <a:t> </a:t>
            </a:r>
            <a:r>
              <a:rPr lang="en-US" dirty="0" err="1"/>
              <a:t>auch</a:t>
            </a:r>
            <a:r>
              <a:rPr lang="en-US" dirty="0"/>
              <a:t> auf </a:t>
            </a:r>
            <a:r>
              <a:rPr lang="en-US" dirty="0" err="1"/>
              <a:t>Abfolge</a:t>
            </a:r>
            <a:r>
              <a:rPr lang="en-US" dirty="0"/>
              <a:t> </a:t>
            </a:r>
            <a:r>
              <a:rPr lang="en-US" dirty="0" err="1"/>
              <a:t>Transmissionen</a:t>
            </a:r>
            <a:r>
              <a:rPr lang="en-US" dirty="0"/>
              <a:t>, </a:t>
            </a:r>
            <a:r>
              <a:rPr lang="en-US" dirty="0" err="1"/>
              <a:t>Erfassung</a:t>
            </a:r>
            <a:r>
              <a:rPr lang="en-US" dirty="0"/>
              <a:t> </a:t>
            </a:r>
            <a:r>
              <a:rPr lang="en-US" dirty="0" err="1"/>
              <a:t>Transmissionsbedingungen</a:t>
            </a:r>
            <a:r>
              <a:rPr lang="en-US" dirty="0"/>
              <a: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Hintergrund der weiteren Untersuchung: Verlängerung der Infektiosität bei Patient*innen mit B.1.1.7 Mutation (im Vergleich zu Infektionen mit dem Wildtypen). Dazu gibt es jedoch nur begrenzt Daten. =&gt; Hinweise, ob die "Entlass-Regeln" für Fälle mit B.1.1.7 angepasst werden sollten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Weiterleitung der Tag 13 Proben, (die im Rahmen der Quarantäne-Regeln des GA bei B.1.1.7-Patienten veranlasst werden), </a:t>
            </a:r>
          </a:p>
          <a:p>
            <a:r>
              <a:rPr lang="de-DE" sz="1200" kern="1200" dirty="0">
                <a:solidFill>
                  <a:schemeClr val="tx1"/>
                </a:solidFill>
                <a:effectLst/>
                <a:latin typeface="+mn-lt"/>
                <a:ea typeface="+mn-ea"/>
                <a:cs typeface="+mn-cs"/>
              </a:rPr>
              <a:t>Zweiter Abstrich ans Labor am RKI: erweiterte Diagnostik: neben PCR mit Ct- bzw. Viral </a:t>
            </a:r>
            <a:r>
              <a:rPr lang="de-DE" sz="1200" kern="1200" dirty="0" err="1">
                <a:solidFill>
                  <a:schemeClr val="tx1"/>
                </a:solidFill>
                <a:effectLst/>
                <a:latin typeface="+mn-lt"/>
                <a:ea typeface="+mn-ea"/>
                <a:cs typeface="+mn-cs"/>
              </a:rPr>
              <a:t>load</a:t>
            </a:r>
            <a:r>
              <a:rPr lang="de-DE" sz="1200" kern="1200" dirty="0">
                <a:solidFill>
                  <a:schemeClr val="tx1"/>
                </a:solidFill>
                <a:effectLst/>
                <a:latin typeface="+mn-lt"/>
                <a:ea typeface="+mn-ea"/>
                <a:cs typeface="+mn-cs"/>
              </a:rPr>
              <a:t>-Messungen; Target-PCR-Untersuchungen (z.B. auf N501V und die S-Gen-Deletionen), Vollgenomsequenzierung, Virusanzucht. </a:t>
            </a:r>
          </a:p>
          <a:p>
            <a:r>
              <a:rPr lang="de-DE" sz="1200" kern="1200" dirty="0">
                <a:solidFill>
                  <a:schemeClr val="tx1"/>
                </a:solidFill>
                <a:effectLst/>
                <a:latin typeface="+mn-lt"/>
                <a:ea typeface="+mn-ea"/>
                <a:cs typeface="+mn-cs"/>
              </a:rPr>
              <a:t>Ziel ca. 200 Proben</a:t>
            </a:r>
            <a:endParaRPr lang="en-US" dirty="0"/>
          </a:p>
        </p:txBody>
      </p:sp>
      <p:sp>
        <p:nvSpPr>
          <p:cNvPr id="4" name="Foliennummernplatzhalter 3"/>
          <p:cNvSpPr>
            <a:spLocks noGrp="1"/>
          </p:cNvSpPr>
          <p:nvPr>
            <p:ph type="sldNum" sz="quarter" idx="5"/>
          </p:nvPr>
        </p:nvSpPr>
        <p:spPr/>
        <p:txBody>
          <a:bodyPr/>
          <a:lstStyle/>
          <a:p>
            <a:fld id="{C4D82C0C-C279-422B-A976-58729D414AA1}" type="slidenum">
              <a:rPr lang="de-DE" smtClean="0"/>
              <a:t>4</a:t>
            </a:fld>
            <a:endParaRPr lang="de-DE"/>
          </a:p>
        </p:txBody>
      </p:sp>
    </p:spTree>
    <p:extLst>
      <p:ext uri="{BB962C8B-B14F-4D97-AF65-F5344CB8AC3E}">
        <p14:creationId xmlns:p14="http://schemas.microsoft.com/office/powerpoint/2010/main" val="123223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C4D82C0C-C279-422B-A976-58729D414AA1}" type="slidenum">
              <a:rPr lang="de-DE" smtClean="0"/>
              <a:t>5</a:t>
            </a:fld>
            <a:endParaRPr lang="de-DE"/>
          </a:p>
        </p:txBody>
      </p:sp>
    </p:spTree>
    <p:extLst>
      <p:ext uri="{BB962C8B-B14F-4D97-AF65-F5344CB8AC3E}">
        <p14:creationId xmlns:p14="http://schemas.microsoft.com/office/powerpoint/2010/main" val="348361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C4D82C0C-C279-422B-A976-58729D414AA1}" type="slidenum">
              <a:rPr lang="de-DE" smtClean="0"/>
              <a:t>8</a:t>
            </a:fld>
            <a:endParaRPr lang="de-DE"/>
          </a:p>
        </p:txBody>
      </p:sp>
    </p:spTree>
    <p:extLst>
      <p:ext uri="{BB962C8B-B14F-4D97-AF65-F5344CB8AC3E}">
        <p14:creationId xmlns:p14="http://schemas.microsoft.com/office/powerpoint/2010/main" val="346965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C4D82C0C-C279-422B-A976-58729D414AA1}" type="slidenum">
              <a:rPr lang="de-DE" smtClean="0"/>
              <a:t>9</a:t>
            </a:fld>
            <a:endParaRPr lang="de-DE"/>
          </a:p>
        </p:txBody>
      </p:sp>
    </p:spTree>
    <p:extLst>
      <p:ext uri="{BB962C8B-B14F-4D97-AF65-F5344CB8AC3E}">
        <p14:creationId xmlns:p14="http://schemas.microsoft.com/office/powerpoint/2010/main" val="225290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C4D82C0C-C279-422B-A976-58729D414AA1}" type="slidenum">
              <a:rPr lang="de-DE" smtClean="0"/>
              <a:t>11</a:t>
            </a:fld>
            <a:endParaRPr lang="de-DE"/>
          </a:p>
        </p:txBody>
      </p:sp>
    </p:spTree>
    <p:extLst>
      <p:ext uri="{BB962C8B-B14F-4D97-AF65-F5344CB8AC3E}">
        <p14:creationId xmlns:p14="http://schemas.microsoft.com/office/powerpoint/2010/main" val="52484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solidFill>
                  <a:srgbClr val="FF0000"/>
                </a:solidFill>
              </a:rPr>
              <a:t>Hier</a:t>
            </a:r>
            <a:r>
              <a:rPr lang="en-US" dirty="0">
                <a:solidFill>
                  <a:srgbClr val="FF0000"/>
                </a:solidFill>
              </a:rPr>
              <a:t> </a:t>
            </a:r>
            <a:r>
              <a:rPr lang="en-US" dirty="0" err="1">
                <a:solidFill>
                  <a:srgbClr val="FF0000"/>
                </a:solidFill>
              </a:rPr>
              <a:t>hatten</a:t>
            </a:r>
            <a:r>
              <a:rPr lang="en-US" dirty="0">
                <a:solidFill>
                  <a:srgbClr val="FF0000"/>
                </a:solidFill>
              </a:rPr>
              <a:t> </a:t>
            </a:r>
            <a:r>
              <a:rPr lang="en-US" dirty="0" err="1">
                <a:solidFill>
                  <a:srgbClr val="FF0000"/>
                </a:solidFill>
              </a:rPr>
              <a:t>wir</a:t>
            </a:r>
            <a:r>
              <a:rPr lang="en-US" dirty="0">
                <a:solidFill>
                  <a:srgbClr val="FF0000"/>
                </a:solidFill>
              </a:rPr>
              <a:t> </a:t>
            </a:r>
            <a:r>
              <a:rPr lang="en-US" dirty="0" err="1">
                <a:solidFill>
                  <a:srgbClr val="FF0000"/>
                </a:solidFill>
              </a:rPr>
              <a:t>gesagt</a:t>
            </a:r>
            <a:r>
              <a:rPr lang="en-US" dirty="0">
                <a:solidFill>
                  <a:srgbClr val="FF0000"/>
                </a:solidFill>
              </a:rPr>
              <a:t> so </a:t>
            </a:r>
            <a:r>
              <a:rPr lang="en-US" dirty="0" err="1">
                <a:solidFill>
                  <a:srgbClr val="FF0000"/>
                </a:solidFill>
              </a:rPr>
              <a:t>oder</a:t>
            </a:r>
            <a:r>
              <a:rPr lang="en-US" dirty="0">
                <a:solidFill>
                  <a:srgbClr val="FF0000"/>
                </a:solidFill>
              </a:rPr>
              <a:t> </a:t>
            </a:r>
            <a:r>
              <a:rPr lang="en-US" dirty="0" err="1">
                <a:solidFill>
                  <a:srgbClr val="FF0000"/>
                </a:solidFill>
              </a:rPr>
              <a:t>doch</a:t>
            </a:r>
            <a:r>
              <a:rPr lang="en-US" dirty="0">
                <a:solidFill>
                  <a:srgbClr val="FF0000"/>
                </a:solidFill>
              </a:rPr>
              <a:t> </a:t>
            </a:r>
            <a:r>
              <a:rPr lang="en-US" dirty="0" err="1">
                <a:solidFill>
                  <a:srgbClr val="FF0000"/>
                </a:solidFill>
              </a:rPr>
              <a:t>nach</a:t>
            </a:r>
            <a:r>
              <a:rPr lang="en-US" dirty="0">
                <a:solidFill>
                  <a:srgbClr val="FF0000"/>
                </a:solidFill>
              </a:rPr>
              <a:t> </a:t>
            </a:r>
            <a:r>
              <a:rPr lang="en-US" dirty="0" err="1">
                <a:solidFill>
                  <a:srgbClr val="FF0000"/>
                </a:solidFill>
              </a:rPr>
              <a:t>gruppen</a:t>
            </a:r>
            <a:r>
              <a:rPr lang="en-US" dirty="0">
                <a:solidFill>
                  <a:srgbClr val="FF0000"/>
                </a:solidFill>
              </a:rPr>
              <a:t> </a:t>
            </a:r>
          </a:p>
          <a:p>
            <a:r>
              <a:rPr lang="en-US" dirty="0" err="1">
                <a:solidFill>
                  <a:srgbClr val="FF0000"/>
                </a:solidFill>
              </a:rPr>
              <a:t>Erw</a:t>
            </a:r>
            <a:r>
              <a:rPr lang="en-US" dirty="0">
                <a:solidFill>
                  <a:srgbClr val="FF0000"/>
                </a:solidFill>
              </a:rPr>
              <a:t> -&gt; Kind</a:t>
            </a:r>
          </a:p>
          <a:p>
            <a:r>
              <a:rPr lang="en-US" dirty="0" err="1">
                <a:solidFill>
                  <a:srgbClr val="FF0000"/>
                </a:solidFill>
              </a:rPr>
              <a:t>Erw</a:t>
            </a:r>
            <a:r>
              <a:rPr lang="en-US" dirty="0">
                <a:solidFill>
                  <a:srgbClr val="FF0000"/>
                </a:solidFill>
              </a:rPr>
              <a:t>-&gt; </a:t>
            </a:r>
            <a:r>
              <a:rPr lang="en-US" dirty="0" err="1">
                <a:solidFill>
                  <a:srgbClr val="FF0000"/>
                </a:solidFill>
              </a:rPr>
              <a:t>Erw</a:t>
            </a:r>
            <a:endParaRPr lang="en-US" dirty="0">
              <a:solidFill>
                <a:srgbClr val="FF0000"/>
              </a:solidFill>
            </a:endParaRPr>
          </a:p>
          <a:p>
            <a:r>
              <a:rPr lang="en-US" dirty="0" err="1">
                <a:solidFill>
                  <a:srgbClr val="FF0000"/>
                </a:solidFill>
              </a:rPr>
              <a:t>Etc</a:t>
            </a:r>
            <a:r>
              <a:rPr lang="en-US" dirty="0">
                <a:solidFill>
                  <a:srgbClr val="FF0000"/>
                </a:solidFill>
              </a:rPr>
              <a:t>?</a:t>
            </a:r>
            <a:r>
              <a:rPr lang="en-US" dirty="0">
                <a:solidFill>
                  <a:srgbClr val="FF0000"/>
                </a:solidFill>
                <a:sym typeface="Wingdings" panose="05000000000000000000" pitchFamily="2" charset="2"/>
              </a:rPr>
              <a:t> </a:t>
            </a:r>
            <a:r>
              <a:rPr lang="en-US" dirty="0" err="1">
                <a:solidFill>
                  <a:srgbClr val="FF0000"/>
                </a:solidFill>
                <a:sym typeface="Wingdings" panose="05000000000000000000" pitchFamily="2" charset="2"/>
              </a:rPr>
              <a:t>genau</a:t>
            </a:r>
            <a:r>
              <a:rPr lang="en-US" dirty="0">
                <a:solidFill>
                  <a:srgbClr val="FF0000"/>
                </a:solidFill>
                <a:sym typeface="Wingdings" panose="05000000000000000000" pitchFamily="2" charset="2"/>
              </a:rPr>
              <a:t> so </a:t>
            </a:r>
            <a:r>
              <a:rPr lang="en-US" dirty="0" err="1">
                <a:solidFill>
                  <a:srgbClr val="FF0000"/>
                </a:solidFill>
                <a:sym typeface="Wingdings" panose="05000000000000000000" pitchFamily="2" charset="2"/>
              </a:rPr>
              <a:t>sagten</a:t>
            </a:r>
            <a:r>
              <a:rPr lang="en-US" dirty="0">
                <a:solidFill>
                  <a:srgbClr val="FF0000"/>
                </a:solidFill>
                <a:sym typeface="Wingdings" panose="05000000000000000000" pitchFamily="2" charset="2"/>
              </a:rPr>
              <a:t> </a:t>
            </a:r>
            <a:r>
              <a:rPr lang="en-US" dirty="0" err="1">
                <a:solidFill>
                  <a:srgbClr val="FF0000"/>
                </a:solidFill>
                <a:sym typeface="Wingdings" panose="05000000000000000000" pitchFamily="2" charset="2"/>
              </a:rPr>
              <a:t>wir</a:t>
            </a:r>
            <a:endParaRPr lang="de-DE" dirty="0"/>
          </a:p>
        </p:txBody>
      </p:sp>
      <p:sp>
        <p:nvSpPr>
          <p:cNvPr id="4" name="Foliennummernplatzhalter 3"/>
          <p:cNvSpPr>
            <a:spLocks noGrp="1"/>
          </p:cNvSpPr>
          <p:nvPr>
            <p:ph type="sldNum" sz="quarter" idx="5"/>
          </p:nvPr>
        </p:nvSpPr>
        <p:spPr/>
        <p:txBody>
          <a:bodyPr/>
          <a:lstStyle/>
          <a:p>
            <a:fld id="{C4D82C0C-C279-422B-A976-58729D414AA1}" type="slidenum">
              <a:rPr lang="de-DE" smtClean="0"/>
              <a:t>12</a:t>
            </a:fld>
            <a:endParaRPr lang="de-DE"/>
          </a:p>
        </p:txBody>
      </p:sp>
    </p:spTree>
    <p:extLst>
      <p:ext uri="{BB962C8B-B14F-4D97-AF65-F5344CB8AC3E}">
        <p14:creationId xmlns:p14="http://schemas.microsoft.com/office/powerpoint/2010/main" val="320967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000" b="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50073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Aus Q-Bericht </a:t>
            </a:r>
            <a:r>
              <a:rPr lang="de-DE" sz="1200" kern="1200" dirty="0" err="1">
                <a:solidFill>
                  <a:schemeClr val="tx1"/>
                </a:solidFill>
                <a:effectLst/>
                <a:latin typeface="+mn-lt"/>
                <a:ea typeface="+mn-ea"/>
                <a:cs typeface="+mn-cs"/>
              </a:rPr>
              <a:t>CoKitaStudie</a:t>
            </a:r>
            <a:r>
              <a:rPr lang="de-DE" sz="1200" kern="1200" dirty="0">
                <a:solidFill>
                  <a:schemeClr val="tx1"/>
                </a:solidFill>
                <a:effectLst/>
                <a:latin typeface="+mn-lt"/>
                <a:ea typeface="+mn-ea"/>
                <a:cs typeface="+mn-cs"/>
              </a:rPr>
              <a:t> I-2021, Abbildung 21. Anteil betreuter Kinder in Kindertageseinrichtungen in den Bundesländern und Deutschland nach Kalenderwochen. Die Einrichtungen wurden gefragt, wie viele Kinder in der aktuellen Kalenderwoche durchschnittlich pro Tag ihre Einrichtung besuchten. Für jede Einrichtung wurde der Anteil der betreuten Kinder berechnet, indem die Anzahl der Kinder einer Altersgruppe zum Zeitpunkt der Befragung und die jeweilige Anzahl der Kinder vor der </a:t>
            </a:r>
            <a:r>
              <a:rPr lang="de-DE" sz="1200" kern="1200" dirty="0" err="1">
                <a:solidFill>
                  <a:schemeClr val="tx1"/>
                </a:solidFill>
                <a:effectLst/>
                <a:latin typeface="+mn-lt"/>
                <a:ea typeface="+mn-ea"/>
                <a:cs typeface="+mn-cs"/>
              </a:rPr>
              <a:t>Coronapandemie</a:t>
            </a:r>
            <a:r>
              <a:rPr lang="de-DE" sz="1200" kern="1200" dirty="0">
                <a:solidFill>
                  <a:schemeClr val="tx1"/>
                </a:solidFill>
                <a:effectLst/>
                <a:latin typeface="+mn-lt"/>
                <a:ea typeface="+mn-ea"/>
                <a:cs typeface="+mn-cs"/>
              </a:rPr>
              <a:t> in Bezug gesetzt wurden. Aus den Ergebnissen wurde dann für jedes Bundesland der Durchschnitt (arithmetisches Mittel) berechnet. Dabei wurden die im Urlaub befindlichen Einrichtungen nicht einbezogen (Datenstand: 18.02.2021).</a:t>
            </a:r>
          </a:p>
          <a:p>
            <a:endParaRPr lang="de-DE" dirty="0"/>
          </a:p>
        </p:txBody>
      </p:sp>
      <p:sp>
        <p:nvSpPr>
          <p:cNvPr id="4" name="Foliennummernplatzhalter 3"/>
          <p:cNvSpPr>
            <a:spLocks noGrp="1"/>
          </p:cNvSpPr>
          <p:nvPr>
            <p:ph type="sldNum" sz="quarter" idx="5"/>
          </p:nvPr>
        </p:nvSpPr>
        <p:spPr/>
        <p:txBody>
          <a:bodyPr/>
          <a:lstStyle/>
          <a:p>
            <a:fld id="{C4D82C0C-C279-422B-A976-58729D414AA1}" type="slidenum">
              <a:rPr lang="de-DE" smtClean="0"/>
              <a:t>14</a:t>
            </a:fld>
            <a:endParaRPr lang="de-DE"/>
          </a:p>
        </p:txBody>
      </p:sp>
    </p:spTree>
    <p:extLst>
      <p:ext uri="{BB962C8B-B14F-4D97-AF65-F5344CB8AC3E}">
        <p14:creationId xmlns:p14="http://schemas.microsoft.com/office/powerpoint/2010/main" val="136600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505296E-5C32-478F-983F-BF06675E8C38}"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318345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505296E-5C32-478F-983F-BF06675E8C38}"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270443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505296E-5C32-478F-983F-BF06675E8C38}"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22701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E1EC3C80-59F9-4B27-ACDC-4938287A1705}" type="datetime1">
              <a:rPr lang="de-DE" smtClean="0"/>
              <a:pPr/>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8" name="Titelplatzhalter 1"/>
          <p:cNvSpPr>
            <a:spLocks noGrp="1"/>
          </p:cNvSpPr>
          <p:nvPr>
            <p:ph type="title"/>
          </p:nvPr>
        </p:nvSpPr>
        <p:spPr>
          <a:xfrm>
            <a:off x="609600" y="851207"/>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51395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505296E-5C32-478F-983F-BF06675E8C38}"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56686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E505296E-5C32-478F-983F-BF06675E8C38}" type="datetimeFigureOut">
              <a:rPr lang="de-DE" smtClean="0"/>
              <a:t>26.02.2021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16408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505296E-5C32-478F-983F-BF06675E8C38}" type="datetimeFigureOut">
              <a:rPr lang="de-DE" smtClean="0"/>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196575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505296E-5C32-478F-983F-BF06675E8C38}" type="datetimeFigureOut">
              <a:rPr lang="de-DE" smtClean="0"/>
              <a:t>26.02.2021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339833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505296E-5C32-478F-983F-BF06675E8C38}" type="datetimeFigureOut">
              <a:rPr lang="de-DE" smtClean="0"/>
              <a:t>26.02.2021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186250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505296E-5C32-478F-983F-BF06675E8C38}" type="datetimeFigureOut">
              <a:rPr lang="de-DE" smtClean="0"/>
              <a:t>26.02.2021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21272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505296E-5C32-478F-983F-BF06675E8C38}" type="datetimeFigureOut">
              <a:rPr lang="de-DE" smtClean="0"/>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36920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505296E-5C32-478F-983F-BF06675E8C38}" type="datetimeFigureOut">
              <a:rPr lang="de-DE" smtClean="0"/>
              <a:t>26.02.2021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918923B-D92E-4960-B815-CCE047F45B25}" type="slidenum">
              <a:rPr lang="de-DE" smtClean="0"/>
              <a:t>‹Nr.›</a:t>
            </a:fld>
            <a:endParaRPr lang="de-DE"/>
          </a:p>
        </p:txBody>
      </p:sp>
    </p:spTree>
    <p:extLst>
      <p:ext uri="{BB962C8B-B14F-4D97-AF65-F5344CB8AC3E}">
        <p14:creationId xmlns:p14="http://schemas.microsoft.com/office/powerpoint/2010/main" val="174105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5296E-5C32-478F-983F-BF06675E8C38}" type="datetimeFigureOut">
              <a:rPr lang="de-DE" smtClean="0"/>
              <a:t>26.02.2021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8923B-D92E-4960-B815-CCE047F45B25}" type="slidenum">
              <a:rPr lang="de-DE" smtClean="0"/>
              <a:t>‹Nr.›</a:t>
            </a:fld>
            <a:endParaRPr lang="de-DE"/>
          </a:p>
        </p:txBody>
      </p:sp>
    </p:spTree>
    <p:extLst>
      <p:ext uri="{BB962C8B-B14F-4D97-AF65-F5344CB8AC3E}">
        <p14:creationId xmlns:p14="http://schemas.microsoft.com/office/powerpoint/2010/main" val="231204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0330" y="1478524"/>
            <a:ext cx="9144000" cy="2387600"/>
          </a:xfrm>
        </p:spPr>
        <p:txBody>
          <a:bodyPr>
            <a:normAutofit fontScale="90000"/>
          </a:bodyPr>
          <a:lstStyle/>
          <a:p>
            <a:r>
              <a:rPr lang="de-DE" dirty="0"/>
              <a:t>Vorläufige Ergebnisse Amtshilfe Ausbruchsuntersuchung GA Bergstraße</a:t>
            </a:r>
          </a:p>
        </p:txBody>
      </p:sp>
      <p:pic>
        <p:nvPicPr>
          <p:cNvPr id="5" name="Picture 40">
            <a:extLst>
              <a:ext uri="{FF2B5EF4-FFF2-40B4-BE49-F238E27FC236}">
                <a16:creationId xmlns:a16="http://schemas.microsoft.com/office/drawing/2014/main" id="{030C8504-DB87-4116-9915-3872F18A4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4" y="232787"/>
            <a:ext cx="3662362" cy="10525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a:extLst>
              <a:ext uri="{FF2B5EF4-FFF2-40B4-BE49-F238E27FC236}">
                <a16:creationId xmlns:a16="http://schemas.microsoft.com/office/drawing/2014/main" id="{7E6CFCE5-F776-4F75-B3FB-62F989C61111}"/>
              </a:ext>
            </a:extLst>
          </p:cNvPr>
          <p:cNvPicPr>
            <a:picLocks noChangeAspect="1"/>
          </p:cNvPicPr>
          <p:nvPr/>
        </p:nvPicPr>
        <p:blipFill rotWithShape="1">
          <a:blip r:embed="rId3"/>
          <a:srcRect l="1765"/>
          <a:stretch/>
        </p:blipFill>
        <p:spPr>
          <a:xfrm>
            <a:off x="6549887" y="3158572"/>
            <a:ext cx="5370858" cy="3562350"/>
          </a:xfrm>
          <a:prstGeom prst="rect">
            <a:avLst/>
          </a:prstGeom>
        </p:spPr>
      </p:pic>
      <p:sp>
        <p:nvSpPr>
          <p:cNvPr id="3" name="Untertitel 2"/>
          <p:cNvSpPr>
            <a:spLocks noGrp="1"/>
          </p:cNvSpPr>
          <p:nvPr>
            <p:ph type="subTitle" idx="1"/>
          </p:nvPr>
        </p:nvSpPr>
        <p:spPr>
          <a:xfrm>
            <a:off x="311428" y="3808319"/>
            <a:ext cx="9144000" cy="1655762"/>
          </a:xfrm>
        </p:spPr>
        <p:txBody>
          <a:bodyPr>
            <a:normAutofit fontScale="92500" lnSpcReduction="10000"/>
          </a:bodyPr>
          <a:lstStyle/>
          <a:p>
            <a:endParaRPr lang="de-DE" dirty="0"/>
          </a:p>
          <a:p>
            <a:r>
              <a:rPr lang="de-DE" dirty="0"/>
              <a:t>Präsentation für RKI-Krisenstab</a:t>
            </a:r>
          </a:p>
          <a:p>
            <a:endParaRPr lang="de-DE" dirty="0"/>
          </a:p>
          <a:p>
            <a:r>
              <a:rPr lang="de-DE" dirty="0"/>
              <a:t>Berlin, 26.02.2021</a:t>
            </a:r>
          </a:p>
        </p:txBody>
      </p:sp>
      <p:pic>
        <p:nvPicPr>
          <p:cNvPr id="6" name="Grafik 5">
            <a:extLst>
              <a:ext uri="{FF2B5EF4-FFF2-40B4-BE49-F238E27FC236}">
                <a16:creationId xmlns:a16="http://schemas.microsoft.com/office/drawing/2014/main" id="{E038B702-2731-464A-8EBE-6D2BEB347421}"/>
              </a:ext>
            </a:extLst>
          </p:cNvPr>
          <p:cNvPicPr>
            <a:picLocks noChangeAspect="1"/>
          </p:cNvPicPr>
          <p:nvPr/>
        </p:nvPicPr>
        <p:blipFill>
          <a:blip r:embed="rId4"/>
          <a:stretch>
            <a:fillRect/>
          </a:stretch>
        </p:blipFill>
        <p:spPr>
          <a:xfrm>
            <a:off x="637554" y="4387298"/>
            <a:ext cx="1509299" cy="1523197"/>
          </a:xfrm>
          <a:prstGeom prst="rect">
            <a:avLst/>
          </a:prstGeom>
        </p:spPr>
      </p:pic>
    </p:spTree>
    <p:extLst>
      <p:ext uri="{BB962C8B-B14F-4D97-AF65-F5344CB8AC3E}">
        <p14:creationId xmlns:p14="http://schemas.microsoft.com/office/powerpoint/2010/main" val="20844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Vorläufige Ergebnisse Kita Gorxheimertal</a:t>
            </a:r>
          </a:p>
        </p:txBody>
      </p:sp>
      <p:sp>
        <p:nvSpPr>
          <p:cNvPr id="3" name="Inhaltsplatzhalter 2"/>
          <p:cNvSpPr>
            <a:spLocks noGrp="1"/>
          </p:cNvSpPr>
          <p:nvPr>
            <p:ph idx="1"/>
          </p:nvPr>
        </p:nvSpPr>
        <p:spPr>
          <a:xfrm>
            <a:off x="838200" y="1480930"/>
            <a:ext cx="10515600" cy="4696033"/>
          </a:xfrm>
        </p:spPr>
        <p:txBody>
          <a:bodyPr/>
          <a:lstStyle/>
          <a:p>
            <a:pPr marL="0" indent="0">
              <a:buNone/>
            </a:pPr>
            <a:r>
              <a:rPr lang="de-DE" sz="2000" dirty="0"/>
              <a:t>Auftreten erster Fälle:  22.01.2021 1 Erzieherin Durchfall, ab 25.01. Kopfschmerzen, Atembeschwerden; 25.01.2021 positive Testung; Nachweis B1.1.7 im Rahmen der 5% im Labor </a:t>
            </a:r>
          </a:p>
          <a:p>
            <a:pPr marL="0" indent="0">
              <a:buNone/>
            </a:pPr>
            <a:endParaRPr lang="de-DE" sz="2000" dirty="0"/>
          </a:p>
          <a:p>
            <a:pPr marL="0" indent="0">
              <a:buNone/>
            </a:pPr>
            <a:endParaRPr lang="de-DE" dirty="0"/>
          </a:p>
        </p:txBody>
      </p:sp>
      <p:pic>
        <p:nvPicPr>
          <p:cNvPr id="9" name="Grafik 8">
            <a:extLst>
              <a:ext uri="{FF2B5EF4-FFF2-40B4-BE49-F238E27FC236}">
                <a16:creationId xmlns:a16="http://schemas.microsoft.com/office/drawing/2014/main" id="{E1B1E700-DAB0-455F-8059-54903F4300F2}"/>
              </a:ext>
            </a:extLst>
          </p:cNvPr>
          <p:cNvPicPr>
            <a:picLocks noChangeAspect="1"/>
          </p:cNvPicPr>
          <p:nvPr/>
        </p:nvPicPr>
        <p:blipFill>
          <a:blip r:embed="rId2"/>
          <a:stretch>
            <a:fillRect/>
          </a:stretch>
        </p:blipFill>
        <p:spPr>
          <a:xfrm>
            <a:off x="838200" y="2597044"/>
            <a:ext cx="9724697" cy="3889879"/>
          </a:xfrm>
          <a:prstGeom prst="rect">
            <a:avLst/>
          </a:prstGeom>
        </p:spPr>
      </p:pic>
      <p:sp>
        <p:nvSpPr>
          <p:cNvPr id="4" name="Textfeld 3">
            <a:extLst>
              <a:ext uri="{FF2B5EF4-FFF2-40B4-BE49-F238E27FC236}">
                <a16:creationId xmlns:a16="http://schemas.microsoft.com/office/drawing/2014/main" id="{5B59E2E9-F3D7-40D7-B307-20F7EAE64F93}"/>
              </a:ext>
            </a:extLst>
          </p:cNvPr>
          <p:cNvSpPr txBox="1"/>
          <p:nvPr/>
        </p:nvSpPr>
        <p:spPr>
          <a:xfrm>
            <a:off x="9047760" y="5233738"/>
            <a:ext cx="493295" cy="338554"/>
          </a:xfrm>
          <a:prstGeom prst="rect">
            <a:avLst/>
          </a:prstGeom>
          <a:noFill/>
        </p:spPr>
        <p:txBody>
          <a:bodyPr wrap="square" rtlCol="0">
            <a:spAutoFit/>
          </a:bodyPr>
          <a:lstStyle/>
          <a:p>
            <a:r>
              <a:rPr lang="en-US" sz="1600" b="1" dirty="0"/>
              <a:t>SB</a:t>
            </a:r>
          </a:p>
        </p:txBody>
      </p:sp>
      <p:sp>
        <p:nvSpPr>
          <p:cNvPr id="19" name="Textfeld 18">
            <a:extLst>
              <a:ext uri="{FF2B5EF4-FFF2-40B4-BE49-F238E27FC236}">
                <a16:creationId xmlns:a16="http://schemas.microsoft.com/office/drawing/2014/main" id="{C26B2CF9-07B7-48AC-8846-05AF95399869}"/>
              </a:ext>
            </a:extLst>
          </p:cNvPr>
          <p:cNvSpPr txBox="1"/>
          <p:nvPr/>
        </p:nvSpPr>
        <p:spPr>
          <a:xfrm>
            <a:off x="7034466" y="5229731"/>
            <a:ext cx="493295" cy="338554"/>
          </a:xfrm>
          <a:prstGeom prst="rect">
            <a:avLst/>
          </a:prstGeom>
          <a:noFill/>
        </p:spPr>
        <p:txBody>
          <a:bodyPr wrap="square" rtlCol="0">
            <a:spAutoFit/>
          </a:bodyPr>
          <a:lstStyle/>
          <a:p>
            <a:r>
              <a:rPr lang="en-US" sz="1600" b="1" dirty="0"/>
              <a:t>SB</a:t>
            </a:r>
          </a:p>
        </p:txBody>
      </p:sp>
      <p:sp>
        <p:nvSpPr>
          <p:cNvPr id="20" name="Textfeld 19">
            <a:extLst>
              <a:ext uri="{FF2B5EF4-FFF2-40B4-BE49-F238E27FC236}">
                <a16:creationId xmlns:a16="http://schemas.microsoft.com/office/drawing/2014/main" id="{F7A6F9FA-FF5F-4442-ACFA-C877B3AB2925}"/>
              </a:ext>
            </a:extLst>
          </p:cNvPr>
          <p:cNvSpPr txBox="1"/>
          <p:nvPr/>
        </p:nvSpPr>
        <p:spPr>
          <a:xfrm>
            <a:off x="5807235" y="4279238"/>
            <a:ext cx="493295" cy="338554"/>
          </a:xfrm>
          <a:prstGeom prst="rect">
            <a:avLst/>
          </a:prstGeom>
          <a:noFill/>
        </p:spPr>
        <p:txBody>
          <a:bodyPr wrap="square" rtlCol="0">
            <a:spAutoFit/>
          </a:bodyPr>
          <a:lstStyle/>
          <a:p>
            <a:r>
              <a:rPr lang="en-US" sz="1600" b="1" dirty="0"/>
              <a:t>SB</a:t>
            </a:r>
          </a:p>
        </p:txBody>
      </p:sp>
      <p:sp>
        <p:nvSpPr>
          <p:cNvPr id="21" name="Textfeld 20">
            <a:extLst>
              <a:ext uri="{FF2B5EF4-FFF2-40B4-BE49-F238E27FC236}">
                <a16:creationId xmlns:a16="http://schemas.microsoft.com/office/drawing/2014/main" id="{3E04B0CE-15B0-45AC-8F5D-D2A5B6F629FE}"/>
              </a:ext>
            </a:extLst>
          </p:cNvPr>
          <p:cNvSpPr txBox="1"/>
          <p:nvPr/>
        </p:nvSpPr>
        <p:spPr>
          <a:xfrm>
            <a:off x="5807243" y="3954382"/>
            <a:ext cx="493295" cy="338554"/>
          </a:xfrm>
          <a:prstGeom prst="rect">
            <a:avLst/>
          </a:prstGeom>
          <a:noFill/>
        </p:spPr>
        <p:txBody>
          <a:bodyPr wrap="square" rtlCol="0">
            <a:spAutoFit/>
          </a:bodyPr>
          <a:lstStyle/>
          <a:p>
            <a:r>
              <a:rPr lang="en-US" sz="1600" b="1" dirty="0"/>
              <a:t>SB</a:t>
            </a:r>
          </a:p>
        </p:txBody>
      </p:sp>
      <p:sp>
        <p:nvSpPr>
          <p:cNvPr id="22" name="Textfeld 21">
            <a:extLst>
              <a:ext uri="{FF2B5EF4-FFF2-40B4-BE49-F238E27FC236}">
                <a16:creationId xmlns:a16="http://schemas.microsoft.com/office/drawing/2014/main" id="{E92B20AF-518A-4961-80B9-C014F3ABE832}"/>
              </a:ext>
            </a:extLst>
          </p:cNvPr>
          <p:cNvSpPr txBox="1"/>
          <p:nvPr/>
        </p:nvSpPr>
        <p:spPr>
          <a:xfrm>
            <a:off x="5410195" y="4928938"/>
            <a:ext cx="493295" cy="338554"/>
          </a:xfrm>
          <a:prstGeom prst="rect">
            <a:avLst/>
          </a:prstGeom>
          <a:noFill/>
        </p:spPr>
        <p:txBody>
          <a:bodyPr wrap="square" rtlCol="0">
            <a:spAutoFit/>
          </a:bodyPr>
          <a:lstStyle/>
          <a:p>
            <a:r>
              <a:rPr lang="en-US" sz="1600" b="1" dirty="0"/>
              <a:t>SB</a:t>
            </a:r>
          </a:p>
        </p:txBody>
      </p:sp>
      <p:sp>
        <p:nvSpPr>
          <p:cNvPr id="23" name="Textfeld 22">
            <a:extLst>
              <a:ext uri="{FF2B5EF4-FFF2-40B4-BE49-F238E27FC236}">
                <a16:creationId xmlns:a16="http://schemas.microsoft.com/office/drawing/2014/main" id="{97787A4A-107A-4BE4-ABD1-818E66776E95}"/>
              </a:ext>
            </a:extLst>
          </p:cNvPr>
          <p:cNvSpPr txBox="1"/>
          <p:nvPr/>
        </p:nvSpPr>
        <p:spPr>
          <a:xfrm>
            <a:off x="2955745" y="5253790"/>
            <a:ext cx="493295" cy="338554"/>
          </a:xfrm>
          <a:prstGeom prst="rect">
            <a:avLst/>
          </a:prstGeom>
          <a:noFill/>
        </p:spPr>
        <p:txBody>
          <a:bodyPr wrap="square" rtlCol="0">
            <a:spAutoFit/>
          </a:bodyPr>
          <a:lstStyle/>
          <a:p>
            <a:r>
              <a:rPr lang="en-US" sz="1600" b="1" dirty="0"/>
              <a:t>SB</a:t>
            </a:r>
          </a:p>
        </p:txBody>
      </p:sp>
      <p:sp>
        <p:nvSpPr>
          <p:cNvPr id="24" name="Textfeld 23">
            <a:extLst>
              <a:ext uri="{FF2B5EF4-FFF2-40B4-BE49-F238E27FC236}">
                <a16:creationId xmlns:a16="http://schemas.microsoft.com/office/drawing/2014/main" id="{A2E35BCF-09E8-4857-972B-1C1C7F978853}"/>
              </a:ext>
            </a:extLst>
          </p:cNvPr>
          <p:cNvSpPr txBox="1"/>
          <p:nvPr/>
        </p:nvSpPr>
        <p:spPr>
          <a:xfrm>
            <a:off x="1752599" y="5241761"/>
            <a:ext cx="493295" cy="338554"/>
          </a:xfrm>
          <a:prstGeom prst="rect">
            <a:avLst/>
          </a:prstGeom>
          <a:noFill/>
        </p:spPr>
        <p:txBody>
          <a:bodyPr wrap="square" rtlCol="0">
            <a:spAutoFit/>
          </a:bodyPr>
          <a:lstStyle/>
          <a:p>
            <a:r>
              <a:rPr lang="en-US" sz="1600" b="1" dirty="0"/>
              <a:t>SB</a:t>
            </a:r>
          </a:p>
        </p:txBody>
      </p:sp>
      <p:sp>
        <p:nvSpPr>
          <p:cNvPr id="25" name="Textfeld 24">
            <a:extLst>
              <a:ext uri="{FF2B5EF4-FFF2-40B4-BE49-F238E27FC236}">
                <a16:creationId xmlns:a16="http://schemas.microsoft.com/office/drawing/2014/main" id="{70F53DF3-ED74-4FBE-9CC0-62795FB3BC2D}"/>
              </a:ext>
            </a:extLst>
          </p:cNvPr>
          <p:cNvSpPr txBox="1"/>
          <p:nvPr/>
        </p:nvSpPr>
        <p:spPr>
          <a:xfrm>
            <a:off x="6216307" y="5241758"/>
            <a:ext cx="493295" cy="338554"/>
          </a:xfrm>
          <a:prstGeom prst="rect">
            <a:avLst/>
          </a:prstGeom>
          <a:noFill/>
        </p:spPr>
        <p:txBody>
          <a:bodyPr wrap="square" rtlCol="0">
            <a:spAutoFit/>
          </a:bodyPr>
          <a:lstStyle/>
          <a:p>
            <a:r>
              <a:rPr lang="en-US" sz="1600" b="1" dirty="0"/>
              <a:t>SB</a:t>
            </a:r>
          </a:p>
        </p:txBody>
      </p:sp>
    </p:spTree>
    <p:extLst>
      <p:ext uri="{BB962C8B-B14F-4D97-AF65-F5344CB8AC3E}">
        <p14:creationId xmlns:p14="http://schemas.microsoft.com/office/powerpoint/2010/main" val="405158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9054" y="-116143"/>
            <a:ext cx="10515600" cy="1325563"/>
          </a:xfrm>
        </p:spPr>
        <p:txBody>
          <a:bodyPr>
            <a:normAutofit/>
          </a:bodyPr>
          <a:lstStyle/>
          <a:p>
            <a:r>
              <a:rPr lang="de-DE" sz="4000" dirty="0"/>
              <a:t>Vorläufige Ergebnisse Kita Gorxheimertal</a:t>
            </a:r>
          </a:p>
        </p:txBody>
      </p:sp>
      <p:sp>
        <p:nvSpPr>
          <p:cNvPr id="3" name="Inhaltsplatzhalter 2"/>
          <p:cNvSpPr>
            <a:spLocks noGrp="1"/>
          </p:cNvSpPr>
          <p:nvPr>
            <p:ph idx="1"/>
          </p:nvPr>
        </p:nvSpPr>
        <p:spPr>
          <a:xfrm>
            <a:off x="699054" y="1895198"/>
            <a:ext cx="10515600" cy="4351338"/>
          </a:xfrm>
        </p:spPr>
        <p:txBody>
          <a:bodyPr/>
          <a:lstStyle/>
          <a:p>
            <a:pPr marL="0" indent="0">
              <a:buNone/>
            </a:pPr>
            <a:endParaRPr lang="de-DE" sz="2000" dirty="0"/>
          </a:p>
          <a:p>
            <a:pPr marL="0" indent="0">
              <a:buNone/>
            </a:pPr>
            <a:endParaRPr lang="de-DE" dirty="0"/>
          </a:p>
        </p:txBody>
      </p:sp>
      <p:pic>
        <p:nvPicPr>
          <p:cNvPr id="4" name="Grafik 3">
            <a:extLst>
              <a:ext uri="{FF2B5EF4-FFF2-40B4-BE49-F238E27FC236}">
                <a16:creationId xmlns:a16="http://schemas.microsoft.com/office/drawing/2014/main" id="{8D3DB0F5-39D4-46E9-81EC-B098E19E208D}"/>
              </a:ext>
            </a:extLst>
          </p:cNvPr>
          <p:cNvPicPr>
            <a:picLocks noChangeAspect="1"/>
          </p:cNvPicPr>
          <p:nvPr/>
        </p:nvPicPr>
        <p:blipFill>
          <a:blip r:embed="rId3"/>
          <a:stretch>
            <a:fillRect/>
          </a:stretch>
        </p:blipFill>
        <p:spPr>
          <a:xfrm>
            <a:off x="504821" y="1481136"/>
            <a:ext cx="8560903" cy="5077017"/>
          </a:xfrm>
          <a:prstGeom prst="rect">
            <a:avLst/>
          </a:prstGeom>
          <a:ln>
            <a:noFill/>
          </a:ln>
        </p:spPr>
      </p:pic>
      <p:sp>
        <p:nvSpPr>
          <p:cNvPr id="5" name="Textfeld 4">
            <a:extLst>
              <a:ext uri="{FF2B5EF4-FFF2-40B4-BE49-F238E27FC236}">
                <a16:creationId xmlns:a16="http://schemas.microsoft.com/office/drawing/2014/main" id="{B8D9B98C-253B-4235-90B1-48CA22008602}"/>
              </a:ext>
            </a:extLst>
          </p:cNvPr>
          <p:cNvSpPr txBox="1"/>
          <p:nvPr/>
        </p:nvSpPr>
        <p:spPr>
          <a:xfrm rot="660000">
            <a:off x="6980422" y="4507980"/>
            <a:ext cx="1080000" cy="1584000"/>
          </a:xfrm>
          <a:prstGeom prst="rect">
            <a:avLst/>
          </a:prstGeom>
          <a:solidFill>
            <a:schemeClr val="bg1"/>
          </a:solidFill>
          <a:ln w="38100" cmpd="sng">
            <a:solidFill>
              <a:srgbClr val="FF0000"/>
            </a:solidFill>
          </a:ln>
        </p:spPr>
        <p:txBody>
          <a:bodyPr wrap="square" rtlCol="0">
            <a:spAutoFit/>
          </a:bodyPr>
          <a:lstStyle/>
          <a:p>
            <a:endParaRPr lang="en-US" dirty="0"/>
          </a:p>
        </p:txBody>
      </p:sp>
      <p:sp>
        <p:nvSpPr>
          <p:cNvPr id="6" name="Textfeld 5">
            <a:extLst>
              <a:ext uri="{FF2B5EF4-FFF2-40B4-BE49-F238E27FC236}">
                <a16:creationId xmlns:a16="http://schemas.microsoft.com/office/drawing/2014/main" id="{CC93CC7A-E61E-4EBF-BEF0-369E19DFD225}"/>
              </a:ext>
            </a:extLst>
          </p:cNvPr>
          <p:cNvSpPr txBox="1"/>
          <p:nvPr/>
        </p:nvSpPr>
        <p:spPr>
          <a:xfrm rot="600000">
            <a:off x="5073751" y="4135411"/>
            <a:ext cx="1044000" cy="1620000"/>
          </a:xfrm>
          <a:prstGeom prst="rect">
            <a:avLst/>
          </a:prstGeom>
          <a:solidFill>
            <a:schemeClr val="bg1"/>
          </a:solidFill>
          <a:ln w="47625">
            <a:solidFill>
              <a:srgbClr val="0070C0"/>
            </a:solidFill>
          </a:ln>
        </p:spPr>
        <p:txBody>
          <a:bodyPr wrap="square" rtlCol="0">
            <a:spAutoFit/>
          </a:bodyPr>
          <a:lstStyle/>
          <a:p>
            <a:endParaRPr lang="en-US" dirty="0"/>
          </a:p>
        </p:txBody>
      </p:sp>
      <p:sp>
        <p:nvSpPr>
          <p:cNvPr id="7" name="Textfeld 6">
            <a:extLst>
              <a:ext uri="{FF2B5EF4-FFF2-40B4-BE49-F238E27FC236}">
                <a16:creationId xmlns:a16="http://schemas.microsoft.com/office/drawing/2014/main" id="{39233FAC-5ABB-420F-BABE-E58713590F02}"/>
              </a:ext>
            </a:extLst>
          </p:cNvPr>
          <p:cNvSpPr txBox="1"/>
          <p:nvPr/>
        </p:nvSpPr>
        <p:spPr>
          <a:xfrm rot="600000">
            <a:off x="3383984" y="3841819"/>
            <a:ext cx="1080000" cy="1656000"/>
          </a:xfrm>
          <a:prstGeom prst="rect">
            <a:avLst/>
          </a:prstGeom>
          <a:solidFill>
            <a:schemeClr val="bg1"/>
          </a:solidFill>
          <a:ln w="57150">
            <a:solidFill>
              <a:srgbClr val="00B050"/>
            </a:solidFill>
          </a:ln>
        </p:spPr>
        <p:txBody>
          <a:bodyPr wrap="square" rtlCol="0">
            <a:spAutoFit/>
          </a:bodyPr>
          <a:lstStyle/>
          <a:p>
            <a:endParaRPr lang="en-US" dirty="0"/>
          </a:p>
        </p:txBody>
      </p:sp>
      <p:sp>
        <p:nvSpPr>
          <p:cNvPr id="8" name="Textfeld 7">
            <a:extLst>
              <a:ext uri="{FF2B5EF4-FFF2-40B4-BE49-F238E27FC236}">
                <a16:creationId xmlns:a16="http://schemas.microsoft.com/office/drawing/2014/main" id="{AB77A098-EEAC-44AD-A531-77F6D448EA0D}"/>
              </a:ext>
            </a:extLst>
          </p:cNvPr>
          <p:cNvSpPr txBox="1"/>
          <p:nvPr/>
        </p:nvSpPr>
        <p:spPr>
          <a:xfrm rot="600000">
            <a:off x="1486610" y="3504489"/>
            <a:ext cx="1008000" cy="1584000"/>
          </a:xfrm>
          <a:prstGeom prst="rect">
            <a:avLst/>
          </a:prstGeom>
          <a:solidFill>
            <a:schemeClr val="bg1"/>
          </a:solidFill>
          <a:ln w="57150">
            <a:solidFill>
              <a:schemeClr val="accent4"/>
            </a:solidFill>
          </a:ln>
        </p:spPr>
        <p:txBody>
          <a:bodyPr wrap="square" rtlCol="0">
            <a:spAutoFit/>
          </a:bodyPr>
          <a:lstStyle/>
          <a:p>
            <a:endParaRPr lang="en-US" dirty="0"/>
          </a:p>
        </p:txBody>
      </p:sp>
      <p:sp>
        <p:nvSpPr>
          <p:cNvPr id="9" name="Textfeld 8">
            <a:extLst>
              <a:ext uri="{FF2B5EF4-FFF2-40B4-BE49-F238E27FC236}">
                <a16:creationId xmlns:a16="http://schemas.microsoft.com/office/drawing/2014/main" id="{117DE6C7-5D76-4958-A1F1-EA26F7DD1BB0}"/>
              </a:ext>
            </a:extLst>
          </p:cNvPr>
          <p:cNvSpPr txBox="1"/>
          <p:nvPr/>
        </p:nvSpPr>
        <p:spPr>
          <a:xfrm>
            <a:off x="5754756" y="2445025"/>
            <a:ext cx="924339" cy="307777"/>
          </a:xfrm>
          <a:prstGeom prst="rect">
            <a:avLst/>
          </a:prstGeom>
          <a:solidFill>
            <a:schemeClr val="bg1"/>
          </a:solidFill>
        </p:spPr>
        <p:txBody>
          <a:bodyPr wrap="square" rtlCol="0">
            <a:spAutoFit/>
          </a:bodyPr>
          <a:lstStyle/>
          <a:p>
            <a:r>
              <a:rPr lang="en-US" sz="1400" b="1" dirty="0"/>
              <a:t>Turnraum</a:t>
            </a:r>
          </a:p>
        </p:txBody>
      </p:sp>
      <p:sp>
        <p:nvSpPr>
          <p:cNvPr id="12" name="Textfeld 11">
            <a:extLst>
              <a:ext uri="{FF2B5EF4-FFF2-40B4-BE49-F238E27FC236}">
                <a16:creationId xmlns:a16="http://schemas.microsoft.com/office/drawing/2014/main" id="{91AD3CE4-A52D-457C-944D-6DD46DFE476B}"/>
              </a:ext>
            </a:extLst>
          </p:cNvPr>
          <p:cNvSpPr txBox="1"/>
          <p:nvPr/>
        </p:nvSpPr>
        <p:spPr>
          <a:xfrm>
            <a:off x="3180525" y="2345634"/>
            <a:ext cx="795131" cy="276999"/>
          </a:xfrm>
          <a:prstGeom prst="rect">
            <a:avLst/>
          </a:prstGeom>
          <a:solidFill>
            <a:schemeClr val="bg1"/>
          </a:solidFill>
        </p:spPr>
        <p:txBody>
          <a:bodyPr wrap="square" rtlCol="0">
            <a:spAutoFit/>
          </a:bodyPr>
          <a:lstStyle/>
          <a:p>
            <a:r>
              <a:rPr lang="en-US" sz="1200" b="1" dirty="0"/>
              <a:t>Personal</a:t>
            </a:r>
          </a:p>
        </p:txBody>
      </p:sp>
      <p:sp>
        <p:nvSpPr>
          <p:cNvPr id="15" name="Textfeld 14">
            <a:extLst>
              <a:ext uri="{FF2B5EF4-FFF2-40B4-BE49-F238E27FC236}">
                <a16:creationId xmlns:a16="http://schemas.microsoft.com/office/drawing/2014/main" id="{78CD7260-1854-45AE-9095-AF944F324740}"/>
              </a:ext>
            </a:extLst>
          </p:cNvPr>
          <p:cNvSpPr txBox="1"/>
          <p:nvPr/>
        </p:nvSpPr>
        <p:spPr>
          <a:xfrm>
            <a:off x="7444408" y="2543121"/>
            <a:ext cx="695739" cy="307777"/>
          </a:xfrm>
          <a:prstGeom prst="rect">
            <a:avLst/>
          </a:prstGeom>
          <a:solidFill>
            <a:schemeClr val="bg1"/>
          </a:solidFill>
        </p:spPr>
        <p:txBody>
          <a:bodyPr wrap="square" rtlCol="0">
            <a:spAutoFit/>
          </a:bodyPr>
          <a:lstStyle/>
          <a:p>
            <a:r>
              <a:rPr lang="en-US" sz="1400" b="1" dirty="0"/>
              <a:t>Küche</a:t>
            </a:r>
          </a:p>
        </p:txBody>
      </p:sp>
      <p:sp>
        <p:nvSpPr>
          <p:cNvPr id="17" name="Textfeld 16">
            <a:extLst>
              <a:ext uri="{FF2B5EF4-FFF2-40B4-BE49-F238E27FC236}">
                <a16:creationId xmlns:a16="http://schemas.microsoft.com/office/drawing/2014/main" id="{A5B5A562-7B67-4D05-B617-0A3FFFC774DF}"/>
              </a:ext>
            </a:extLst>
          </p:cNvPr>
          <p:cNvSpPr txBox="1"/>
          <p:nvPr/>
        </p:nvSpPr>
        <p:spPr>
          <a:xfrm>
            <a:off x="1217898" y="2032629"/>
            <a:ext cx="900000" cy="1116000"/>
          </a:xfrm>
          <a:prstGeom prst="rect">
            <a:avLst/>
          </a:prstGeom>
          <a:solidFill>
            <a:schemeClr val="bg1"/>
          </a:solidFill>
          <a:ln w="57150">
            <a:solidFill>
              <a:schemeClr val="accent4"/>
            </a:solidFill>
          </a:ln>
        </p:spPr>
        <p:txBody>
          <a:bodyPr wrap="square" rtlCol="0">
            <a:spAutoFit/>
          </a:bodyPr>
          <a:lstStyle/>
          <a:p>
            <a:endParaRPr lang="en-US" dirty="0"/>
          </a:p>
        </p:txBody>
      </p:sp>
      <p:sp>
        <p:nvSpPr>
          <p:cNvPr id="18" name="Stern: 4 Zacken 17">
            <a:extLst>
              <a:ext uri="{FF2B5EF4-FFF2-40B4-BE49-F238E27FC236}">
                <a16:creationId xmlns:a16="http://schemas.microsoft.com/office/drawing/2014/main" id="{85E2428F-93F7-4C87-AB66-FE5E3B6F5889}"/>
              </a:ext>
            </a:extLst>
          </p:cNvPr>
          <p:cNvSpPr/>
          <p:nvPr/>
        </p:nvSpPr>
        <p:spPr>
          <a:xfrm>
            <a:off x="3612902" y="3823099"/>
            <a:ext cx="254056" cy="255889"/>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4 Zacken 18">
            <a:extLst>
              <a:ext uri="{FF2B5EF4-FFF2-40B4-BE49-F238E27FC236}">
                <a16:creationId xmlns:a16="http://schemas.microsoft.com/office/drawing/2014/main" id="{E976633B-7418-4724-8D97-948CC85DC261}"/>
              </a:ext>
            </a:extLst>
          </p:cNvPr>
          <p:cNvSpPr/>
          <p:nvPr/>
        </p:nvSpPr>
        <p:spPr>
          <a:xfrm>
            <a:off x="3891882" y="3946346"/>
            <a:ext cx="234943" cy="286365"/>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4 Zacken 19">
            <a:extLst>
              <a:ext uri="{FF2B5EF4-FFF2-40B4-BE49-F238E27FC236}">
                <a16:creationId xmlns:a16="http://schemas.microsoft.com/office/drawing/2014/main" id="{99726712-879A-4973-9D8C-81D5857AA142}"/>
              </a:ext>
            </a:extLst>
          </p:cNvPr>
          <p:cNvSpPr/>
          <p:nvPr/>
        </p:nvSpPr>
        <p:spPr>
          <a:xfrm>
            <a:off x="3693692" y="4071397"/>
            <a:ext cx="158043" cy="272009"/>
          </a:xfrm>
          <a:prstGeom prst="star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4 Zacken 20">
            <a:extLst>
              <a:ext uri="{FF2B5EF4-FFF2-40B4-BE49-F238E27FC236}">
                <a16:creationId xmlns:a16="http://schemas.microsoft.com/office/drawing/2014/main" id="{389B4961-5F58-498E-9404-B55A75072C29}"/>
              </a:ext>
            </a:extLst>
          </p:cNvPr>
          <p:cNvSpPr/>
          <p:nvPr/>
        </p:nvSpPr>
        <p:spPr>
          <a:xfrm>
            <a:off x="4219076" y="4043317"/>
            <a:ext cx="158043" cy="272009"/>
          </a:xfrm>
          <a:prstGeom prst="star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lussdiagramm: Verbinder 21">
            <a:extLst>
              <a:ext uri="{FF2B5EF4-FFF2-40B4-BE49-F238E27FC236}">
                <a16:creationId xmlns:a16="http://schemas.microsoft.com/office/drawing/2014/main" id="{BEFF7B75-F1B7-4B96-8395-7F90F0D3BB8E}"/>
              </a:ext>
            </a:extLst>
          </p:cNvPr>
          <p:cNvSpPr/>
          <p:nvPr/>
        </p:nvSpPr>
        <p:spPr>
          <a:xfrm>
            <a:off x="3776013" y="4504374"/>
            <a:ext cx="204519" cy="175411"/>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ussdiagramm: Verbinder 22">
            <a:extLst>
              <a:ext uri="{FF2B5EF4-FFF2-40B4-BE49-F238E27FC236}">
                <a16:creationId xmlns:a16="http://schemas.microsoft.com/office/drawing/2014/main" id="{3647A222-AB08-488D-B908-F27E639E2D99}"/>
              </a:ext>
            </a:extLst>
          </p:cNvPr>
          <p:cNvSpPr/>
          <p:nvPr/>
        </p:nvSpPr>
        <p:spPr>
          <a:xfrm>
            <a:off x="3478403" y="4618559"/>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a:extLst>
              <a:ext uri="{FF2B5EF4-FFF2-40B4-BE49-F238E27FC236}">
                <a16:creationId xmlns:a16="http://schemas.microsoft.com/office/drawing/2014/main" id="{0C70FBA1-47D1-493C-88AA-824218CD5CED}"/>
              </a:ext>
            </a:extLst>
          </p:cNvPr>
          <p:cNvSpPr/>
          <p:nvPr/>
        </p:nvSpPr>
        <p:spPr>
          <a:xfrm>
            <a:off x="4112901" y="4672801"/>
            <a:ext cx="204519" cy="175411"/>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a:extLst>
              <a:ext uri="{FF2B5EF4-FFF2-40B4-BE49-F238E27FC236}">
                <a16:creationId xmlns:a16="http://schemas.microsoft.com/office/drawing/2014/main" id="{13EF5CC7-7457-4E51-9C60-83DABF458A53}"/>
              </a:ext>
            </a:extLst>
          </p:cNvPr>
          <p:cNvSpPr/>
          <p:nvPr/>
        </p:nvSpPr>
        <p:spPr>
          <a:xfrm>
            <a:off x="3442303" y="4943398"/>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lussdiagramm: Verbinder 35">
            <a:extLst>
              <a:ext uri="{FF2B5EF4-FFF2-40B4-BE49-F238E27FC236}">
                <a16:creationId xmlns:a16="http://schemas.microsoft.com/office/drawing/2014/main" id="{FAC7C8EE-4385-48FC-95F7-AD91FDEA2C56}"/>
              </a:ext>
            </a:extLst>
          </p:cNvPr>
          <p:cNvSpPr/>
          <p:nvPr/>
        </p:nvSpPr>
        <p:spPr>
          <a:xfrm>
            <a:off x="4047892" y="5007570"/>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lussdiagramm: Verbinder 36">
            <a:extLst>
              <a:ext uri="{FF2B5EF4-FFF2-40B4-BE49-F238E27FC236}">
                <a16:creationId xmlns:a16="http://schemas.microsoft.com/office/drawing/2014/main" id="{A8726420-DE4A-4536-ADB5-2508A7105CA5}"/>
              </a:ext>
            </a:extLst>
          </p:cNvPr>
          <p:cNvSpPr/>
          <p:nvPr/>
        </p:nvSpPr>
        <p:spPr>
          <a:xfrm>
            <a:off x="3755130" y="4859182"/>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lussdiagramm: Verbinder 37">
            <a:extLst>
              <a:ext uri="{FF2B5EF4-FFF2-40B4-BE49-F238E27FC236}">
                <a16:creationId xmlns:a16="http://schemas.microsoft.com/office/drawing/2014/main" id="{D2F5486B-63F4-43A4-8EA6-4808CEFFD878}"/>
              </a:ext>
            </a:extLst>
          </p:cNvPr>
          <p:cNvSpPr/>
          <p:nvPr/>
        </p:nvSpPr>
        <p:spPr>
          <a:xfrm>
            <a:off x="5431364" y="5437587"/>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lussdiagramm: Verbinder 38">
            <a:extLst>
              <a:ext uri="{FF2B5EF4-FFF2-40B4-BE49-F238E27FC236}">
                <a16:creationId xmlns:a16="http://schemas.microsoft.com/office/drawing/2014/main" id="{B104566A-3138-4A57-AF43-404058ACE7A5}"/>
              </a:ext>
            </a:extLst>
          </p:cNvPr>
          <p:cNvSpPr/>
          <p:nvPr/>
        </p:nvSpPr>
        <p:spPr>
          <a:xfrm>
            <a:off x="5223669" y="5169029"/>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lussdiagramm: Verbinder 39">
            <a:extLst>
              <a:ext uri="{FF2B5EF4-FFF2-40B4-BE49-F238E27FC236}">
                <a16:creationId xmlns:a16="http://schemas.microsoft.com/office/drawing/2014/main" id="{F1A14013-81C1-45E9-A0EC-7D21D262C5C2}"/>
              </a:ext>
            </a:extLst>
          </p:cNvPr>
          <p:cNvSpPr/>
          <p:nvPr/>
        </p:nvSpPr>
        <p:spPr>
          <a:xfrm>
            <a:off x="5153910" y="5404843"/>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binder 40">
            <a:extLst>
              <a:ext uri="{FF2B5EF4-FFF2-40B4-BE49-F238E27FC236}">
                <a16:creationId xmlns:a16="http://schemas.microsoft.com/office/drawing/2014/main" id="{E9BBB41B-FE6F-4E42-95A0-38AEC7224245}"/>
              </a:ext>
            </a:extLst>
          </p:cNvPr>
          <p:cNvSpPr/>
          <p:nvPr/>
        </p:nvSpPr>
        <p:spPr>
          <a:xfrm>
            <a:off x="5769264" y="5212275"/>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binder 41">
            <a:extLst>
              <a:ext uri="{FF2B5EF4-FFF2-40B4-BE49-F238E27FC236}">
                <a16:creationId xmlns:a16="http://schemas.microsoft.com/office/drawing/2014/main" id="{2AFF7C3C-55AE-4309-B915-4B435A3F3A6D}"/>
              </a:ext>
            </a:extLst>
          </p:cNvPr>
          <p:cNvSpPr/>
          <p:nvPr/>
        </p:nvSpPr>
        <p:spPr>
          <a:xfrm>
            <a:off x="5744397" y="5496099"/>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binder 42">
            <a:extLst>
              <a:ext uri="{FF2B5EF4-FFF2-40B4-BE49-F238E27FC236}">
                <a16:creationId xmlns:a16="http://schemas.microsoft.com/office/drawing/2014/main" id="{5E3ECB3E-8678-4646-A57F-1DB824007CDA}"/>
              </a:ext>
            </a:extLst>
          </p:cNvPr>
          <p:cNvSpPr/>
          <p:nvPr/>
        </p:nvSpPr>
        <p:spPr>
          <a:xfrm>
            <a:off x="5121951" y="490602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lussdiagramm: Verbinder 43">
            <a:extLst>
              <a:ext uri="{FF2B5EF4-FFF2-40B4-BE49-F238E27FC236}">
                <a16:creationId xmlns:a16="http://schemas.microsoft.com/office/drawing/2014/main" id="{10E314E8-00C9-4B9E-AC70-DD0965A94D8D}"/>
              </a:ext>
            </a:extLst>
          </p:cNvPr>
          <p:cNvSpPr/>
          <p:nvPr/>
        </p:nvSpPr>
        <p:spPr>
          <a:xfrm>
            <a:off x="5239802" y="4612644"/>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lussdiagramm: Verbinder 44">
            <a:extLst>
              <a:ext uri="{FF2B5EF4-FFF2-40B4-BE49-F238E27FC236}">
                <a16:creationId xmlns:a16="http://schemas.microsoft.com/office/drawing/2014/main" id="{1069B8AB-EE3B-4666-8B87-3BFAE3F42461}"/>
              </a:ext>
            </a:extLst>
          </p:cNvPr>
          <p:cNvSpPr/>
          <p:nvPr/>
        </p:nvSpPr>
        <p:spPr>
          <a:xfrm>
            <a:off x="5510294" y="4836233"/>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lussdiagramm: Verbinder 45">
            <a:extLst>
              <a:ext uri="{FF2B5EF4-FFF2-40B4-BE49-F238E27FC236}">
                <a16:creationId xmlns:a16="http://schemas.microsoft.com/office/drawing/2014/main" id="{FCC354E3-8DFB-4790-B7FC-F1C3031511BB}"/>
              </a:ext>
            </a:extLst>
          </p:cNvPr>
          <p:cNvSpPr/>
          <p:nvPr/>
        </p:nvSpPr>
        <p:spPr>
          <a:xfrm>
            <a:off x="5501724" y="5107255"/>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lussdiagramm: Verbinder 46">
            <a:extLst>
              <a:ext uri="{FF2B5EF4-FFF2-40B4-BE49-F238E27FC236}">
                <a16:creationId xmlns:a16="http://schemas.microsoft.com/office/drawing/2014/main" id="{FE1F9A72-4735-4360-97F6-CF9529F2005C}"/>
              </a:ext>
            </a:extLst>
          </p:cNvPr>
          <p:cNvSpPr/>
          <p:nvPr/>
        </p:nvSpPr>
        <p:spPr>
          <a:xfrm>
            <a:off x="5861430" y="4897388"/>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tern: 4 Zacken 47">
            <a:extLst>
              <a:ext uri="{FF2B5EF4-FFF2-40B4-BE49-F238E27FC236}">
                <a16:creationId xmlns:a16="http://schemas.microsoft.com/office/drawing/2014/main" id="{D16E81FF-8859-4C9C-AEDF-6A2139322EE0}"/>
              </a:ext>
            </a:extLst>
          </p:cNvPr>
          <p:cNvSpPr/>
          <p:nvPr/>
        </p:nvSpPr>
        <p:spPr>
          <a:xfrm>
            <a:off x="5272813" y="4208066"/>
            <a:ext cx="254056" cy="255889"/>
          </a:xfrm>
          <a:prstGeom prst="star4">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Stern: 4 Zacken 48">
            <a:extLst>
              <a:ext uri="{FF2B5EF4-FFF2-40B4-BE49-F238E27FC236}">
                <a16:creationId xmlns:a16="http://schemas.microsoft.com/office/drawing/2014/main" id="{A4F4B10B-A34C-4CA5-8617-390E0827AC6B}"/>
              </a:ext>
            </a:extLst>
          </p:cNvPr>
          <p:cNvSpPr/>
          <p:nvPr/>
        </p:nvSpPr>
        <p:spPr>
          <a:xfrm>
            <a:off x="5775911" y="4194541"/>
            <a:ext cx="254056" cy="255889"/>
          </a:xfrm>
          <a:prstGeom prst="star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Stern: 4 Zacken 49">
            <a:extLst>
              <a:ext uri="{FF2B5EF4-FFF2-40B4-BE49-F238E27FC236}">
                <a16:creationId xmlns:a16="http://schemas.microsoft.com/office/drawing/2014/main" id="{9372EC5B-CE9B-4326-A5F0-B8598D9240B8}"/>
              </a:ext>
            </a:extLst>
          </p:cNvPr>
          <p:cNvSpPr/>
          <p:nvPr/>
        </p:nvSpPr>
        <p:spPr>
          <a:xfrm>
            <a:off x="5507201" y="4346941"/>
            <a:ext cx="254056" cy="255889"/>
          </a:xfrm>
          <a:prstGeom prst="star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Stern: 4 Zacken 50">
            <a:extLst>
              <a:ext uri="{FF2B5EF4-FFF2-40B4-BE49-F238E27FC236}">
                <a16:creationId xmlns:a16="http://schemas.microsoft.com/office/drawing/2014/main" id="{473A05E3-8C6E-42E3-80F6-D930CF86B774}"/>
              </a:ext>
            </a:extLst>
          </p:cNvPr>
          <p:cNvSpPr/>
          <p:nvPr/>
        </p:nvSpPr>
        <p:spPr>
          <a:xfrm>
            <a:off x="5771899" y="4491325"/>
            <a:ext cx="254056" cy="255889"/>
          </a:xfrm>
          <a:prstGeom prst="star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Stern: 4 Zacken 51">
            <a:extLst>
              <a:ext uri="{FF2B5EF4-FFF2-40B4-BE49-F238E27FC236}">
                <a16:creationId xmlns:a16="http://schemas.microsoft.com/office/drawing/2014/main" id="{8F4C3B5B-D17B-40E4-ACB2-04B221024521}"/>
              </a:ext>
            </a:extLst>
          </p:cNvPr>
          <p:cNvSpPr/>
          <p:nvPr/>
        </p:nvSpPr>
        <p:spPr>
          <a:xfrm>
            <a:off x="7173719" y="4699668"/>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Stern: 4 Zacken 52">
            <a:extLst>
              <a:ext uri="{FF2B5EF4-FFF2-40B4-BE49-F238E27FC236}">
                <a16:creationId xmlns:a16="http://schemas.microsoft.com/office/drawing/2014/main" id="{B3F6637A-1D85-48BE-8539-F91469ED6566}"/>
              </a:ext>
            </a:extLst>
          </p:cNvPr>
          <p:cNvSpPr/>
          <p:nvPr/>
        </p:nvSpPr>
        <p:spPr>
          <a:xfrm>
            <a:off x="7390574" y="4574174"/>
            <a:ext cx="254056" cy="255889"/>
          </a:xfrm>
          <a:prstGeom prst="star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Flussdiagramm: Verbinder 53">
            <a:extLst>
              <a:ext uri="{FF2B5EF4-FFF2-40B4-BE49-F238E27FC236}">
                <a16:creationId xmlns:a16="http://schemas.microsoft.com/office/drawing/2014/main" id="{86E5EE49-CB0B-4DD3-B4BA-AE746C196BCA}"/>
              </a:ext>
            </a:extLst>
          </p:cNvPr>
          <p:cNvSpPr/>
          <p:nvPr/>
        </p:nvSpPr>
        <p:spPr>
          <a:xfrm>
            <a:off x="6917879" y="5667833"/>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lussdiagramm: Verbinder 54">
            <a:extLst>
              <a:ext uri="{FF2B5EF4-FFF2-40B4-BE49-F238E27FC236}">
                <a16:creationId xmlns:a16="http://schemas.microsoft.com/office/drawing/2014/main" id="{42EB64A6-26D5-42A6-8BD4-A74C1AC1FC75}"/>
              </a:ext>
            </a:extLst>
          </p:cNvPr>
          <p:cNvSpPr/>
          <p:nvPr/>
        </p:nvSpPr>
        <p:spPr>
          <a:xfrm>
            <a:off x="7856750" y="492827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lussdiagramm: Verbinder 55">
            <a:extLst>
              <a:ext uri="{FF2B5EF4-FFF2-40B4-BE49-F238E27FC236}">
                <a16:creationId xmlns:a16="http://schemas.microsoft.com/office/drawing/2014/main" id="{68594EA4-77AB-441B-A035-DAF114C96C6F}"/>
              </a:ext>
            </a:extLst>
          </p:cNvPr>
          <p:cNvSpPr/>
          <p:nvPr/>
        </p:nvSpPr>
        <p:spPr>
          <a:xfrm>
            <a:off x="7020138" y="5369889"/>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lussdiagramm: Verbinder 56">
            <a:extLst>
              <a:ext uri="{FF2B5EF4-FFF2-40B4-BE49-F238E27FC236}">
                <a16:creationId xmlns:a16="http://schemas.microsoft.com/office/drawing/2014/main" id="{7772347E-315E-45F3-8954-07E46252B310}"/>
              </a:ext>
            </a:extLst>
          </p:cNvPr>
          <p:cNvSpPr/>
          <p:nvPr/>
        </p:nvSpPr>
        <p:spPr>
          <a:xfrm>
            <a:off x="7445453" y="4992140"/>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lussdiagramm: Verbinder 57">
            <a:extLst>
              <a:ext uri="{FF2B5EF4-FFF2-40B4-BE49-F238E27FC236}">
                <a16:creationId xmlns:a16="http://schemas.microsoft.com/office/drawing/2014/main" id="{27F27E72-CDCB-4E32-A2A4-CF5BFF6E50E0}"/>
              </a:ext>
            </a:extLst>
          </p:cNvPr>
          <p:cNvSpPr/>
          <p:nvPr/>
        </p:nvSpPr>
        <p:spPr>
          <a:xfrm>
            <a:off x="7652231" y="5168498"/>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Stern: 4 Zacken 59">
            <a:extLst>
              <a:ext uri="{FF2B5EF4-FFF2-40B4-BE49-F238E27FC236}">
                <a16:creationId xmlns:a16="http://schemas.microsoft.com/office/drawing/2014/main" id="{DE798186-4B5A-433C-B03F-F7D90D1D221A}"/>
              </a:ext>
            </a:extLst>
          </p:cNvPr>
          <p:cNvSpPr/>
          <p:nvPr/>
        </p:nvSpPr>
        <p:spPr>
          <a:xfrm>
            <a:off x="1653074" y="4499341"/>
            <a:ext cx="254056" cy="255889"/>
          </a:xfrm>
          <a:prstGeom prst="star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Stern: 4 Zacken 60">
            <a:extLst>
              <a:ext uri="{FF2B5EF4-FFF2-40B4-BE49-F238E27FC236}">
                <a16:creationId xmlns:a16="http://schemas.microsoft.com/office/drawing/2014/main" id="{BE6A5BB7-1E30-457E-BC87-0ECFD487F93F}"/>
              </a:ext>
            </a:extLst>
          </p:cNvPr>
          <p:cNvSpPr/>
          <p:nvPr/>
        </p:nvSpPr>
        <p:spPr>
          <a:xfrm>
            <a:off x="1917772" y="4690025"/>
            <a:ext cx="254056" cy="255889"/>
          </a:xfrm>
          <a:prstGeom prst="star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lussdiagramm: Verbinder 61">
            <a:extLst>
              <a:ext uri="{FF2B5EF4-FFF2-40B4-BE49-F238E27FC236}">
                <a16:creationId xmlns:a16="http://schemas.microsoft.com/office/drawing/2014/main" id="{AB6422B7-24BB-4AED-A239-0ACA98DB9CDF}"/>
              </a:ext>
            </a:extLst>
          </p:cNvPr>
          <p:cNvSpPr/>
          <p:nvPr/>
        </p:nvSpPr>
        <p:spPr>
          <a:xfrm>
            <a:off x="1926763" y="3861928"/>
            <a:ext cx="204519" cy="175411"/>
          </a:xfrm>
          <a:prstGeom prst="flowChartConnector">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lussdiagramm: Verbinder 62">
            <a:extLst>
              <a:ext uri="{FF2B5EF4-FFF2-40B4-BE49-F238E27FC236}">
                <a16:creationId xmlns:a16="http://schemas.microsoft.com/office/drawing/2014/main" id="{A93FBE1F-ED31-4AFC-8564-9B07CDB89197}"/>
              </a:ext>
            </a:extLst>
          </p:cNvPr>
          <p:cNvSpPr/>
          <p:nvPr/>
        </p:nvSpPr>
        <p:spPr>
          <a:xfrm>
            <a:off x="1613945" y="4090530"/>
            <a:ext cx="204519" cy="175411"/>
          </a:xfrm>
          <a:prstGeom prst="flowChartConnector">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10347462-BF07-472D-AA36-989D4E254ED3}"/>
              </a:ext>
            </a:extLst>
          </p:cNvPr>
          <p:cNvPicPr>
            <a:picLocks noChangeAspect="1"/>
          </p:cNvPicPr>
          <p:nvPr/>
        </p:nvPicPr>
        <p:blipFill>
          <a:blip r:embed="rId4"/>
          <a:stretch>
            <a:fillRect/>
          </a:stretch>
        </p:blipFill>
        <p:spPr>
          <a:xfrm>
            <a:off x="9530867" y="4687054"/>
            <a:ext cx="1761897" cy="2121592"/>
          </a:xfrm>
          <a:prstGeom prst="rect">
            <a:avLst/>
          </a:prstGeom>
        </p:spPr>
      </p:pic>
      <p:sp>
        <p:nvSpPr>
          <p:cNvPr id="64" name="Rechteck 63">
            <a:extLst>
              <a:ext uri="{FF2B5EF4-FFF2-40B4-BE49-F238E27FC236}">
                <a16:creationId xmlns:a16="http://schemas.microsoft.com/office/drawing/2014/main" id="{9FE9C26C-9D7E-4474-B4D7-3A02372AE757}"/>
              </a:ext>
            </a:extLst>
          </p:cNvPr>
          <p:cNvSpPr/>
          <p:nvPr/>
        </p:nvSpPr>
        <p:spPr>
          <a:xfrm>
            <a:off x="9082095" y="1830334"/>
            <a:ext cx="2733633" cy="461665"/>
          </a:xfrm>
          <a:prstGeom prst="rect">
            <a:avLst/>
          </a:prstGeom>
          <a:solidFill>
            <a:schemeClr val="bg1"/>
          </a:solidFill>
        </p:spPr>
        <p:txBody>
          <a:bodyPr wrap="none">
            <a:spAutoFit/>
          </a:bodyPr>
          <a:lstStyle/>
          <a:p>
            <a:r>
              <a:rPr lang="de-DE" sz="2400" b="1" dirty="0"/>
              <a:t>AR Kita 28% (13/46)</a:t>
            </a:r>
          </a:p>
        </p:txBody>
      </p:sp>
      <p:sp>
        <p:nvSpPr>
          <p:cNvPr id="65" name="Textfeld 64">
            <a:extLst>
              <a:ext uri="{FF2B5EF4-FFF2-40B4-BE49-F238E27FC236}">
                <a16:creationId xmlns:a16="http://schemas.microsoft.com/office/drawing/2014/main" id="{251C8CCC-B975-4487-8AC7-D755164F356A}"/>
              </a:ext>
            </a:extLst>
          </p:cNvPr>
          <p:cNvSpPr txBox="1"/>
          <p:nvPr/>
        </p:nvSpPr>
        <p:spPr>
          <a:xfrm>
            <a:off x="4699631" y="5981892"/>
            <a:ext cx="1359826" cy="461665"/>
          </a:xfrm>
          <a:prstGeom prst="rect">
            <a:avLst/>
          </a:prstGeom>
          <a:solidFill>
            <a:schemeClr val="bg1"/>
          </a:solidFill>
        </p:spPr>
        <p:txBody>
          <a:bodyPr wrap="square" rtlCol="0">
            <a:spAutoFit/>
          </a:bodyPr>
          <a:lstStyle/>
          <a:p>
            <a:r>
              <a:rPr lang="de-DE" sz="2400" b="1" dirty="0">
                <a:solidFill>
                  <a:srgbClr val="0070C0"/>
                </a:solidFill>
              </a:rPr>
              <a:t>AR 43%</a:t>
            </a:r>
          </a:p>
        </p:txBody>
      </p:sp>
      <p:sp>
        <p:nvSpPr>
          <p:cNvPr id="66" name="Textfeld 65">
            <a:extLst>
              <a:ext uri="{FF2B5EF4-FFF2-40B4-BE49-F238E27FC236}">
                <a16:creationId xmlns:a16="http://schemas.microsoft.com/office/drawing/2014/main" id="{DA5DEFDD-ACBC-44E3-B0CB-C44A3E1DA1C7}"/>
              </a:ext>
            </a:extLst>
          </p:cNvPr>
          <p:cNvSpPr txBox="1"/>
          <p:nvPr/>
        </p:nvSpPr>
        <p:spPr>
          <a:xfrm>
            <a:off x="6655269" y="6310609"/>
            <a:ext cx="1705344" cy="461665"/>
          </a:xfrm>
          <a:prstGeom prst="rect">
            <a:avLst/>
          </a:prstGeom>
          <a:solidFill>
            <a:schemeClr val="bg1"/>
          </a:solidFill>
        </p:spPr>
        <p:txBody>
          <a:bodyPr wrap="square" rtlCol="0">
            <a:spAutoFit/>
          </a:bodyPr>
          <a:lstStyle/>
          <a:p>
            <a:r>
              <a:rPr lang="de-DE" sz="2400" b="1" dirty="0">
                <a:solidFill>
                  <a:srgbClr val="C00000"/>
                </a:solidFill>
              </a:rPr>
              <a:t>AR 14%</a:t>
            </a:r>
          </a:p>
        </p:txBody>
      </p:sp>
      <p:sp>
        <p:nvSpPr>
          <p:cNvPr id="67" name="Textfeld 66">
            <a:extLst>
              <a:ext uri="{FF2B5EF4-FFF2-40B4-BE49-F238E27FC236}">
                <a16:creationId xmlns:a16="http://schemas.microsoft.com/office/drawing/2014/main" id="{83134D63-58D9-4F68-9033-4A3CED756495}"/>
              </a:ext>
            </a:extLst>
          </p:cNvPr>
          <p:cNvSpPr txBox="1"/>
          <p:nvPr/>
        </p:nvSpPr>
        <p:spPr>
          <a:xfrm>
            <a:off x="2856618" y="5983888"/>
            <a:ext cx="1359826" cy="461665"/>
          </a:xfrm>
          <a:prstGeom prst="rect">
            <a:avLst/>
          </a:prstGeom>
          <a:solidFill>
            <a:schemeClr val="bg1"/>
          </a:solidFill>
        </p:spPr>
        <p:txBody>
          <a:bodyPr wrap="square" rtlCol="0">
            <a:spAutoFit/>
          </a:bodyPr>
          <a:lstStyle/>
          <a:p>
            <a:r>
              <a:rPr lang="de-DE" sz="2400" b="1" dirty="0">
                <a:solidFill>
                  <a:srgbClr val="00B050"/>
                </a:solidFill>
              </a:rPr>
              <a:t>AR 40%</a:t>
            </a:r>
          </a:p>
        </p:txBody>
      </p:sp>
      <p:sp>
        <p:nvSpPr>
          <p:cNvPr id="68" name="Stern: 4 Zacken 67">
            <a:extLst>
              <a:ext uri="{FF2B5EF4-FFF2-40B4-BE49-F238E27FC236}">
                <a16:creationId xmlns:a16="http://schemas.microsoft.com/office/drawing/2014/main" id="{B3B59A9A-400C-4D2B-A70E-F5F2CC9E7AEA}"/>
              </a:ext>
            </a:extLst>
          </p:cNvPr>
          <p:cNvSpPr/>
          <p:nvPr/>
        </p:nvSpPr>
        <p:spPr>
          <a:xfrm>
            <a:off x="1920583" y="4398366"/>
            <a:ext cx="254056" cy="255889"/>
          </a:xfrm>
          <a:prstGeom prst="star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Stern: 4 Zacken 68">
            <a:extLst>
              <a:ext uri="{FF2B5EF4-FFF2-40B4-BE49-F238E27FC236}">
                <a16:creationId xmlns:a16="http://schemas.microsoft.com/office/drawing/2014/main" id="{D49AB3B9-F836-46DD-A01D-F7E19ABF0BDE}"/>
              </a:ext>
            </a:extLst>
          </p:cNvPr>
          <p:cNvSpPr/>
          <p:nvPr/>
        </p:nvSpPr>
        <p:spPr>
          <a:xfrm>
            <a:off x="6921240" y="2415899"/>
            <a:ext cx="254056" cy="255889"/>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Stern: 4 Zacken 69">
            <a:extLst>
              <a:ext uri="{FF2B5EF4-FFF2-40B4-BE49-F238E27FC236}">
                <a16:creationId xmlns:a16="http://schemas.microsoft.com/office/drawing/2014/main" id="{F6AB684F-DC77-41D8-944A-548353D6FA4D}"/>
              </a:ext>
            </a:extLst>
          </p:cNvPr>
          <p:cNvSpPr/>
          <p:nvPr/>
        </p:nvSpPr>
        <p:spPr>
          <a:xfrm>
            <a:off x="7129586" y="2809439"/>
            <a:ext cx="254056" cy="255889"/>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118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901700" y="78916"/>
            <a:ext cx="106960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dirty="0" err="1"/>
              <a:t>Gepoolte</a:t>
            </a:r>
            <a:r>
              <a:rPr lang="de-DE" sz="3600" dirty="0"/>
              <a:t> </a:t>
            </a:r>
            <a:r>
              <a:rPr lang="de-DE" sz="3600" dirty="0" err="1"/>
              <a:t>Attack</a:t>
            </a:r>
            <a:r>
              <a:rPr lang="de-DE" sz="3600" dirty="0"/>
              <a:t> Rates (AR) der Haushalte aller 3 Kitas </a:t>
            </a:r>
            <a:r>
              <a:rPr lang="de-DE" sz="2800" dirty="0"/>
              <a:t>(Primärfall = SARS-CoV2 positiv-getesteter Erwachsener/Kind aus Kita)</a:t>
            </a:r>
            <a:endParaRPr lang="de-DE" sz="3600" dirty="0"/>
          </a:p>
        </p:txBody>
      </p:sp>
      <p:pic>
        <p:nvPicPr>
          <p:cNvPr id="3" name="Grafik 2">
            <a:extLst>
              <a:ext uri="{FF2B5EF4-FFF2-40B4-BE49-F238E27FC236}">
                <a16:creationId xmlns:a16="http://schemas.microsoft.com/office/drawing/2014/main" id="{BABA1974-B41C-4B91-910C-39B5C2133756}"/>
              </a:ext>
            </a:extLst>
          </p:cNvPr>
          <p:cNvPicPr>
            <a:picLocks noChangeAspect="1"/>
          </p:cNvPicPr>
          <p:nvPr/>
        </p:nvPicPr>
        <p:blipFill>
          <a:blip r:embed="rId3"/>
          <a:stretch>
            <a:fillRect/>
          </a:stretch>
        </p:blipFill>
        <p:spPr>
          <a:xfrm>
            <a:off x="4093987" y="4917704"/>
            <a:ext cx="926431" cy="1313292"/>
          </a:xfrm>
          <a:prstGeom prst="rect">
            <a:avLst/>
          </a:prstGeom>
        </p:spPr>
      </p:pic>
      <p:pic>
        <p:nvPicPr>
          <p:cNvPr id="6" name="Grafik 5">
            <a:extLst>
              <a:ext uri="{FF2B5EF4-FFF2-40B4-BE49-F238E27FC236}">
                <a16:creationId xmlns:a16="http://schemas.microsoft.com/office/drawing/2014/main" id="{0C6DB3C2-9D4E-49D9-8B22-7C5FE486BF54}"/>
              </a:ext>
            </a:extLst>
          </p:cNvPr>
          <p:cNvPicPr>
            <a:picLocks noChangeAspect="1"/>
          </p:cNvPicPr>
          <p:nvPr/>
        </p:nvPicPr>
        <p:blipFill>
          <a:blip r:embed="rId4"/>
          <a:stretch>
            <a:fillRect/>
          </a:stretch>
        </p:blipFill>
        <p:spPr>
          <a:xfrm>
            <a:off x="3850105" y="1879334"/>
            <a:ext cx="1170313" cy="2151396"/>
          </a:xfrm>
          <a:prstGeom prst="rect">
            <a:avLst/>
          </a:prstGeom>
        </p:spPr>
      </p:pic>
      <p:pic>
        <p:nvPicPr>
          <p:cNvPr id="7" name="Grafik 6">
            <a:extLst>
              <a:ext uri="{FF2B5EF4-FFF2-40B4-BE49-F238E27FC236}">
                <a16:creationId xmlns:a16="http://schemas.microsoft.com/office/drawing/2014/main" id="{077B785E-BBE3-43B5-B54D-F84B05A700D4}"/>
              </a:ext>
            </a:extLst>
          </p:cNvPr>
          <p:cNvPicPr>
            <a:picLocks noChangeAspect="1"/>
          </p:cNvPicPr>
          <p:nvPr/>
        </p:nvPicPr>
        <p:blipFill>
          <a:blip r:embed="rId4"/>
          <a:stretch>
            <a:fillRect/>
          </a:stretch>
        </p:blipFill>
        <p:spPr>
          <a:xfrm>
            <a:off x="7840681" y="1879334"/>
            <a:ext cx="1170313" cy="2151396"/>
          </a:xfrm>
          <a:prstGeom prst="rect">
            <a:avLst/>
          </a:prstGeom>
        </p:spPr>
      </p:pic>
      <p:pic>
        <p:nvPicPr>
          <p:cNvPr id="8" name="Grafik 7">
            <a:extLst>
              <a:ext uri="{FF2B5EF4-FFF2-40B4-BE49-F238E27FC236}">
                <a16:creationId xmlns:a16="http://schemas.microsoft.com/office/drawing/2014/main" id="{09DA11D5-BF17-41C7-8994-A7D91647F48F}"/>
              </a:ext>
            </a:extLst>
          </p:cNvPr>
          <p:cNvPicPr>
            <a:picLocks noChangeAspect="1"/>
          </p:cNvPicPr>
          <p:nvPr/>
        </p:nvPicPr>
        <p:blipFill>
          <a:blip r:embed="rId3"/>
          <a:stretch>
            <a:fillRect/>
          </a:stretch>
        </p:blipFill>
        <p:spPr>
          <a:xfrm>
            <a:off x="7962621" y="4917704"/>
            <a:ext cx="926431" cy="1313292"/>
          </a:xfrm>
          <a:prstGeom prst="rect">
            <a:avLst/>
          </a:prstGeom>
        </p:spPr>
      </p:pic>
      <p:pic>
        <p:nvPicPr>
          <p:cNvPr id="9" name="Grafik 8">
            <a:extLst>
              <a:ext uri="{FF2B5EF4-FFF2-40B4-BE49-F238E27FC236}">
                <a16:creationId xmlns:a16="http://schemas.microsoft.com/office/drawing/2014/main" id="{24C85E7B-2B79-412F-B803-898219C06853}"/>
              </a:ext>
            </a:extLst>
          </p:cNvPr>
          <p:cNvPicPr>
            <a:picLocks noChangeAspect="1"/>
          </p:cNvPicPr>
          <p:nvPr/>
        </p:nvPicPr>
        <p:blipFill>
          <a:blip r:embed="rId3"/>
          <a:stretch>
            <a:fillRect/>
          </a:stretch>
        </p:blipFill>
        <p:spPr>
          <a:xfrm>
            <a:off x="1615862" y="3893454"/>
            <a:ext cx="926431" cy="1313292"/>
          </a:xfrm>
          <a:prstGeom prst="rect">
            <a:avLst/>
          </a:prstGeom>
        </p:spPr>
      </p:pic>
      <p:pic>
        <p:nvPicPr>
          <p:cNvPr id="10" name="Grafik 9">
            <a:extLst>
              <a:ext uri="{FF2B5EF4-FFF2-40B4-BE49-F238E27FC236}">
                <a16:creationId xmlns:a16="http://schemas.microsoft.com/office/drawing/2014/main" id="{970D9169-312F-43E3-B21D-E00F9CF3C2E5}"/>
              </a:ext>
            </a:extLst>
          </p:cNvPr>
          <p:cNvPicPr>
            <a:picLocks noChangeAspect="1"/>
          </p:cNvPicPr>
          <p:nvPr/>
        </p:nvPicPr>
        <p:blipFill>
          <a:blip r:embed="rId4"/>
          <a:stretch>
            <a:fillRect/>
          </a:stretch>
        </p:blipFill>
        <p:spPr>
          <a:xfrm>
            <a:off x="571206" y="3055350"/>
            <a:ext cx="1170313" cy="2151396"/>
          </a:xfrm>
          <a:prstGeom prst="rect">
            <a:avLst/>
          </a:prstGeom>
        </p:spPr>
      </p:pic>
      <p:sp>
        <p:nvSpPr>
          <p:cNvPr id="12" name="Textfeld 11">
            <a:extLst>
              <a:ext uri="{FF2B5EF4-FFF2-40B4-BE49-F238E27FC236}">
                <a16:creationId xmlns:a16="http://schemas.microsoft.com/office/drawing/2014/main" id="{47375C28-A25D-4B93-BB5A-DF0A7F86A947}"/>
              </a:ext>
            </a:extLst>
          </p:cNvPr>
          <p:cNvSpPr txBox="1"/>
          <p:nvPr/>
        </p:nvSpPr>
        <p:spPr>
          <a:xfrm>
            <a:off x="185087" y="1744074"/>
            <a:ext cx="2526701" cy="1600438"/>
          </a:xfrm>
          <a:prstGeom prst="rect">
            <a:avLst/>
          </a:prstGeom>
          <a:noFill/>
        </p:spPr>
        <p:txBody>
          <a:bodyPr wrap="square" rtlCol="0">
            <a:spAutoFit/>
          </a:bodyPr>
          <a:lstStyle/>
          <a:p>
            <a:pPr algn="ctr"/>
            <a:r>
              <a:rPr lang="de-DE" sz="2000" dirty="0"/>
              <a:t>AR unter Haushaltskontakten</a:t>
            </a:r>
          </a:p>
          <a:p>
            <a:pPr algn="ctr"/>
            <a:endParaRPr lang="de-DE" sz="2000" b="1" dirty="0"/>
          </a:p>
          <a:p>
            <a:pPr algn="ctr"/>
            <a:r>
              <a:rPr lang="de-DE" sz="2000" b="1" dirty="0"/>
              <a:t>38% (31/82)</a:t>
            </a:r>
            <a:endParaRPr lang="de-DE" sz="2000" b="1" dirty="0">
              <a:solidFill>
                <a:srgbClr val="000000"/>
              </a:solidFill>
            </a:endParaRPr>
          </a:p>
          <a:p>
            <a:pPr algn="ctr"/>
            <a:endParaRPr lang="en-US" dirty="0"/>
          </a:p>
        </p:txBody>
      </p:sp>
      <p:sp>
        <p:nvSpPr>
          <p:cNvPr id="13" name="Textfeld 12">
            <a:extLst>
              <a:ext uri="{FF2B5EF4-FFF2-40B4-BE49-F238E27FC236}">
                <a16:creationId xmlns:a16="http://schemas.microsoft.com/office/drawing/2014/main" id="{08B932A5-7845-4C84-8B58-5D318B84CC4E}"/>
              </a:ext>
            </a:extLst>
          </p:cNvPr>
          <p:cNvSpPr txBox="1"/>
          <p:nvPr/>
        </p:nvSpPr>
        <p:spPr>
          <a:xfrm>
            <a:off x="5013166" y="1658748"/>
            <a:ext cx="2022634" cy="1908215"/>
          </a:xfrm>
          <a:prstGeom prst="rect">
            <a:avLst/>
          </a:prstGeom>
          <a:noFill/>
        </p:spPr>
        <p:txBody>
          <a:bodyPr wrap="square" rtlCol="0">
            <a:spAutoFit/>
          </a:bodyPr>
          <a:lstStyle/>
          <a:p>
            <a:pPr algn="ctr" fontAlgn="b"/>
            <a:r>
              <a:rPr lang="de-DE" sz="2000" dirty="0"/>
              <a:t>AR, wenn Primärfall ein Erwachsener ist</a:t>
            </a:r>
          </a:p>
          <a:p>
            <a:pPr algn="ctr" fontAlgn="b"/>
            <a:endParaRPr lang="de-DE" sz="2000" b="1" dirty="0"/>
          </a:p>
          <a:p>
            <a:pPr algn="ctr" fontAlgn="b"/>
            <a:r>
              <a:rPr lang="de-DE" sz="2000" b="1" dirty="0"/>
              <a:t> 32% (10/31) </a:t>
            </a:r>
            <a:endParaRPr lang="de-DE" sz="2000" b="1" dirty="0">
              <a:solidFill>
                <a:srgbClr val="000000"/>
              </a:solidFill>
            </a:endParaRPr>
          </a:p>
          <a:p>
            <a:pPr algn="ctr"/>
            <a:endParaRPr lang="en-US" dirty="0"/>
          </a:p>
        </p:txBody>
      </p:sp>
      <p:sp>
        <p:nvSpPr>
          <p:cNvPr id="14" name="Textfeld 13">
            <a:extLst>
              <a:ext uri="{FF2B5EF4-FFF2-40B4-BE49-F238E27FC236}">
                <a16:creationId xmlns:a16="http://schemas.microsoft.com/office/drawing/2014/main" id="{05681F25-38EF-4244-8FDF-FD6F7D0B987F}"/>
              </a:ext>
            </a:extLst>
          </p:cNvPr>
          <p:cNvSpPr txBox="1"/>
          <p:nvPr/>
        </p:nvSpPr>
        <p:spPr>
          <a:xfrm>
            <a:off x="9050735" y="1709937"/>
            <a:ext cx="2383277" cy="1908215"/>
          </a:xfrm>
          <a:prstGeom prst="rect">
            <a:avLst/>
          </a:prstGeom>
          <a:noFill/>
        </p:spPr>
        <p:txBody>
          <a:bodyPr wrap="square" rtlCol="0">
            <a:spAutoFit/>
          </a:bodyPr>
          <a:lstStyle/>
          <a:p>
            <a:pPr algn="ctr" fontAlgn="b"/>
            <a:r>
              <a:rPr lang="pt-BR" sz="2000" dirty="0">
                <a:solidFill>
                  <a:srgbClr val="000000"/>
                </a:solidFill>
              </a:rPr>
              <a:t>AR, wenn Haushaltskontakte Erwachsene sind</a:t>
            </a:r>
          </a:p>
          <a:p>
            <a:pPr algn="ctr" fontAlgn="b"/>
            <a:endParaRPr lang="pt-BR" sz="2000" b="1" dirty="0">
              <a:solidFill>
                <a:srgbClr val="000000"/>
              </a:solidFill>
            </a:endParaRPr>
          </a:p>
          <a:p>
            <a:pPr algn="ctr" fontAlgn="b"/>
            <a:r>
              <a:rPr lang="de-DE" sz="2000" b="1" dirty="0">
                <a:solidFill>
                  <a:srgbClr val="000000"/>
                </a:solidFill>
              </a:rPr>
              <a:t>41% (24/58)</a:t>
            </a:r>
          </a:p>
          <a:p>
            <a:pPr algn="ctr"/>
            <a:endParaRPr lang="en-US" dirty="0"/>
          </a:p>
        </p:txBody>
      </p:sp>
      <p:sp>
        <p:nvSpPr>
          <p:cNvPr id="15" name="Textfeld 14">
            <a:extLst>
              <a:ext uri="{FF2B5EF4-FFF2-40B4-BE49-F238E27FC236}">
                <a16:creationId xmlns:a16="http://schemas.microsoft.com/office/drawing/2014/main" id="{56BC67B2-73F3-40CE-A671-012E0F444D5B}"/>
              </a:ext>
            </a:extLst>
          </p:cNvPr>
          <p:cNvSpPr txBox="1"/>
          <p:nvPr/>
        </p:nvSpPr>
        <p:spPr>
          <a:xfrm>
            <a:off x="5093374" y="4746857"/>
            <a:ext cx="1736176" cy="1908215"/>
          </a:xfrm>
          <a:prstGeom prst="rect">
            <a:avLst/>
          </a:prstGeom>
          <a:noFill/>
        </p:spPr>
        <p:txBody>
          <a:bodyPr wrap="square" rtlCol="0">
            <a:spAutoFit/>
          </a:bodyPr>
          <a:lstStyle/>
          <a:p>
            <a:pPr algn="ctr" fontAlgn="b"/>
            <a:r>
              <a:rPr lang="de-DE" sz="2000" dirty="0"/>
              <a:t>AR, wenn Primärfall ein Kind ist</a:t>
            </a:r>
          </a:p>
          <a:p>
            <a:pPr algn="ctr"/>
            <a:endParaRPr lang="de-DE" sz="2000" dirty="0"/>
          </a:p>
          <a:p>
            <a:pPr algn="ctr"/>
            <a:r>
              <a:rPr lang="de-DE" sz="2000" b="1" dirty="0"/>
              <a:t>41% (21/51)</a:t>
            </a:r>
            <a:endParaRPr lang="de-DE" sz="2000" b="1" dirty="0">
              <a:solidFill>
                <a:srgbClr val="000000"/>
              </a:solidFill>
            </a:endParaRPr>
          </a:p>
          <a:p>
            <a:pPr algn="ctr"/>
            <a:endParaRPr lang="en-US" dirty="0"/>
          </a:p>
        </p:txBody>
      </p:sp>
      <p:sp>
        <p:nvSpPr>
          <p:cNvPr id="16" name="Textfeld 15">
            <a:extLst>
              <a:ext uri="{FF2B5EF4-FFF2-40B4-BE49-F238E27FC236}">
                <a16:creationId xmlns:a16="http://schemas.microsoft.com/office/drawing/2014/main" id="{9DF85ECD-E258-4210-9E7E-7222076A7DCF}"/>
              </a:ext>
            </a:extLst>
          </p:cNvPr>
          <p:cNvSpPr txBox="1"/>
          <p:nvPr/>
        </p:nvSpPr>
        <p:spPr>
          <a:xfrm>
            <a:off x="9348554" y="4803003"/>
            <a:ext cx="2272240" cy="2215991"/>
          </a:xfrm>
          <a:prstGeom prst="rect">
            <a:avLst/>
          </a:prstGeom>
          <a:noFill/>
        </p:spPr>
        <p:txBody>
          <a:bodyPr wrap="square" rtlCol="0">
            <a:spAutoFit/>
          </a:bodyPr>
          <a:lstStyle/>
          <a:p>
            <a:pPr algn="ctr" fontAlgn="b"/>
            <a:r>
              <a:rPr lang="pt-BR" sz="2000" dirty="0">
                <a:solidFill>
                  <a:srgbClr val="000000"/>
                </a:solidFill>
              </a:rPr>
              <a:t>AR, wenn Haushaltskontakte Kinder sind</a:t>
            </a:r>
          </a:p>
          <a:p>
            <a:pPr algn="ctr" fontAlgn="b"/>
            <a:endParaRPr lang="pt-BR" sz="2000" b="1" dirty="0">
              <a:solidFill>
                <a:srgbClr val="000000"/>
              </a:solidFill>
            </a:endParaRPr>
          </a:p>
          <a:p>
            <a:pPr algn="ctr" fontAlgn="b"/>
            <a:r>
              <a:rPr lang="de-DE" sz="2000" b="1" dirty="0">
                <a:solidFill>
                  <a:srgbClr val="000000"/>
                </a:solidFill>
              </a:rPr>
              <a:t>29% (7/24)</a:t>
            </a:r>
          </a:p>
          <a:p>
            <a:pPr algn="ctr" fontAlgn="b"/>
            <a:endParaRPr lang="pt-BR" sz="2000" b="1" dirty="0">
              <a:solidFill>
                <a:srgbClr val="000000"/>
              </a:solidFill>
            </a:endParaRPr>
          </a:p>
          <a:p>
            <a:pPr algn="ctr"/>
            <a:endParaRPr lang="en-US" dirty="0"/>
          </a:p>
        </p:txBody>
      </p:sp>
    </p:spTree>
    <p:extLst>
      <p:ext uri="{BB962C8B-B14F-4D97-AF65-F5344CB8AC3E}">
        <p14:creationId xmlns:p14="http://schemas.microsoft.com/office/powerpoint/2010/main" val="3879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D68EAD9F-E3EB-4156-8306-1A1BB781A4B3}"/>
              </a:ext>
            </a:extLst>
          </p:cNvPr>
          <p:cNvPicPr>
            <a:picLocks noChangeAspect="1"/>
          </p:cNvPicPr>
          <p:nvPr/>
        </p:nvPicPr>
        <p:blipFill>
          <a:blip r:embed="rId3"/>
          <a:stretch>
            <a:fillRect/>
          </a:stretch>
        </p:blipFill>
        <p:spPr>
          <a:xfrm>
            <a:off x="717925" y="3164990"/>
            <a:ext cx="10331865" cy="3661394"/>
          </a:xfrm>
          <a:prstGeom prst="rect">
            <a:avLst/>
          </a:prstGeom>
        </p:spPr>
      </p:pic>
      <p:sp>
        <p:nvSpPr>
          <p:cNvPr id="5" name="Foliennummernplatzhalter 4"/>
          <p:cNvSpPr>
            <a:spLocks noGrp="1"/>
          </p:cNvSpPr>
          <p:nvPr>
            <p:ph type="sldNum" sz="quarter" idx="12"/>
          </p:nvPr>
        </p:nvSpPr>
        <p:spPr>
          <a:xfrm>
            <a:off x="8623479" y="6169061"/>
            <a:ext cx="2743200" cy="365125"/>
          </a:xfrm>
        </p:spPr>
        <p:txBody>
          <a:bodyPr/>
          <a:lstStyle/>
          <a:p>
            <a:fld id="{162A217B-ED1C-D84B-8478-63C77FA79618}" type="slidenum">
              <a:rPr lang="de-DE" smtClean="0"/>
              <a:pPr/>
              <a:t>13</a:t>
            </a:fld>
            <a:endParaRPr lang="de-DE" dirty="0"/>
          </a:p>
        </p:txBody>
      </p:sp>
      <p:sp>
        <p:nvSpPr>
          <p:cNvPr id="6" name="Titel 5"/>
          <p:cNvSpPr>
            <a:spLocks noGrp="1"/>
          </p:cNvSpPr>
          <p:nvPr>
            <p:ph type="title"/>
          </p:nvPr>
        </p:nvSpPr>
        <p:spPr>
          <a:xfrm>
            <a:off x="195128" y="9625"/>
            <a:ext cx="11767559" cy="741275"/>
          </a:xfrm>
        </p:spPr>
        <p:txBody>
          <a:bodyPr/>
          <a:lstStyle/>
          <a:p>
            <a:r>
              <a:rPr lang="de-DE" sz="3600" dirty="0"/>
              <a:t>Übermittelte Kita/Hort-Ausbrüche Vergleich Wildtyp vs. B.1.1.7</a:t>
            </a:r>
          </a:p>
        </p:txBody>
      </p:sp>
      <p:sp>
        <p:nvSpPr>
          <p:cNvPr id="7" name="Textfeld 6"/>
          <p:cNvSpPr txBox="1"/>
          <p:nvPr/>
        </p:nvSpPr>
        <p:spPr>
          <a:xfrm>
            <a:off x="4063153" y="6224665"/>
            <a:ext cx="2548646" cy="253916"/>
          </a:xfrm>
          <a:prstGeom prst="rect">
            <a:avLst/>
          </a:prstGeom>
          <a:noFill/>
        </p:spPr>
        <p:txBody>
          <a:bodyPr wrap="square" rtlCol="0">
            <a:spAutoFit/>
          </a:bodyPr>
          <a:lstStyle/>
          <a:p>
            <a:pPr algn="r" defTabSz="457200"/>
            <a:r>
              <a:rPr lang="de-DE" sz="1050" dirty="0">
                <a:solidFill>
                  <a:prstClr val="black"/>
                </a:solidFill>
              </a:rPr>
              <a:t>Datenstand: 22.02.2021</a:t>
            </a:r>
          </a:p>
        </p:txBody>
      </p:sp>
      <p:sp>
        <p:nvSpPr>
          <p:cNvPr id="9" name="Inhaltsplatzhalter 5"/>
          <p:cNvSpPr txBox="1">
            <a:spLocks/>
          </p:cNvSpPr>
          <p:nvPr/>
        </p:nvSpPr>
        <p:spPr>
          <a:xfrm>
            <a:off x="601156" y="698394"/>
            <a:ext cx="10531221" cy="594002"/>
          </a:xfrm>
          <a:prstGeom prst="rect">
            <a:avLst/>
          </a:prstGeom>
          <a:solidFill>
            <a:schemeClr val="bg1"/>
          </a:solidFill>
        </p:spPr>
        <p:txBody>
          <a:bodyPr vert="horz" lIns="0" tIns="0" rIns="0" bIns="0" rtlCol="0">
            <a:noAutofit/>
          </a:bodyPr>
          <a:lst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b="1" dirty="0"/>
              <a:t>Wildtyp KW 13-39						Wildtyp KW 40-48							B.1.1.7</a:t>
            </a:r>
          </a:p>
          <a:p>
            <a:endParaRPr lang="de-DE" sz="1600" dirty="0">
              <a:solidFill>
                <a:srgbClr val="FF0000"/>
              </a:solidFill>
            </a:endParaRPr>
          </a:p>
          <a:p>
            <a:endParaRPr lang="de-DE" sz="1600" dirty="0"/>
          </a:p>
          <a:p>
            <a:endParaRPr lang="de-DE" sz="1600" dirty="0"/>
          </a:p>
        </p:txBody>
      </p:sp>
      <p:grpSp>
        <p:nvGrpSpPr>
          <p:cNvPr id="3" name="Gruppieren 2">
            <a:extLst>
              <a:ext uri="{FF2B5EF4-FFF2-40B4-BE49-F238E27FC236}">
                <a16:creationId xmlns:a16="http://schemas.microsoft.com/office/drawing/2014/main" id="{CDA3248B-029C-404C-AAD2-E927FC304B60}"/>
              </a:ext>
            </a:extLst>
          </p:cNvPr>
          <p:cNvGrpSpPr/>
          <p:nvPr/>
        </p:nvGrpSpPr>
        <p:grpSpPr>
          <a:xfrm>
            <a:off x="0" y="995395"/>
            <a:ext cx="12074400" cy="2120672"/>
            <a:chOff x="0" y="2437347"/>
            <a:chExt cx="12074400" cy="2120672"/>
          </a:xfrm>
        </p:grpSpPr>
        <p:pic>
          <p:nvPicPr>
            <p:cNvPr id="8" name="Grafik 7">
              <a:extLst>
                <a:ext uri="{FF2B5EF4-FFF2-40B4-BE49-F238E27FC236}">
                  <a16:creationId xmlns:a16="http://schemas.microsoft.com/office/drawing/2014/main" id="{8254BCF4-EAB5-4C41-8F2C-4E8F33CFF2EA}"/>
                </a:ext>
              </a:extLst>
            </p:cNvPr>
            <p:cNvPicPr>
              <a:picLocks noChangeAspect="1"/>
            </p:cNvPicPr>
            <p:nvPr/>
          </p:nvPicPr>
          <p:blipFill rotWithShape="1">
            <a:blip r:embed="rId4"/>
            <a:srcRect t="13906"/>
            <a:stretch/>
          </p:blipFill>
          <p:spPr>
            <a:xfrm>
              <a:off x="7915757" y="2437347"/>
              <a:ext cx="4158643" cy="2112390"/>
            </a:xfrm>
            <a:prstGeom prst="rect">
              <a:avLst/>
            </a:prstGeom>
          </p:spPr>
        </p:pic>
        <p:pic>
          <p:nvPicPr>
            <p:cNvPr id="23" name="Grafik 22">
              <a:extLst>
                <a:ext uri="{FF2B5EF4-FFF2-40B4-BE49-F238E27FC236}">
                  <a16:creationId xmlns:a16="http://schemas.microsoft.com/office/drawing/2014/main" id="{F44B9F35-893D-40CF-AA47-B4A37F011E42}"/>
                </a:ext>
              </a:extLst>
            </p:cNvPr>
            <p:cNvPicPr>
              <a:picLocks noChangeAspect="1"/>
            </p:cNvPicPr>
            <p:nvPr/>
          </p:nvPicPr>
          <p:blipFill rotWithShape="1">
            <a:blip r:embed="rId5"/>
            <a:srcRect t="14196"/>
            <a:stretch/>
          </p:blipFill>
          <p:spPr>
            <a:xfrm>
              <a:off x="0" y="2445630"/>
              <a:ext cx="4172682" cy="2112389"/>
            </a:xfrm>
            <a:prstGeom prst="rect">
              <a:avLst/>
            </a:prstGeom>
          </p:spPr>
        </p:pic>
        <p:pic>
          <p:nvPicPr>
            <p:cNvPr id="22" name="Grafik 21">
              <a:extLst>
                <a:ext uri="{FF2B5EF4-FFF2-40B4-BE49-F238E27FC236}">
                  <a16:creationId xmlns:a16="http://schemas.microsoft.com/office/drawing/2014/main" id="{2EE1E266-02F9-4CE3-B8FE-A4C2D93B8B30}"/>
                </a:ext>
              </a:extLst>
            </p:cNvPr>
            <p:cNvPicPr>
              <a:picLocks noChangeAspect="1"/>
            </p:cNvPicPr>
            <p:nvPr/>
          </p:nvPicPr>
          <p:blipFill rotWithShape="1">
            <a:blip r:embed="rId6"/>
            <a:srcRect t="13906"/>
            <a:stretch/>
          </p:blipFill>
          <p:spPr>
            <a:xfrm>
              <a:off x="3797518" y="2437347"/>
              <a:ext cx="4172681" cy="2112389"/>
            </a:xfrm>
            <a:prstGeom prst="rect">
              <a:avLst/>
            </a:prstGeom>
          </p:spPr>
        </p:pic>
      </p:grpSp>
      <p:grpSp>
        <p:nvGrpSpPr>
          <p:cNvPr id="30" name="Gruppieren 29">
            <a:extLst>
              <a:ext uri="{FF2B5EF4-FFF2-40B4-BE49-F238E27FC236}">
                <a16:creationId xmlns:a16="http://schemas.microsoft.com/office/drawing/2014/main" id="{BB8DC581-0C66-4DA0-A11B-D811E32CD0CA}"/>
              </a:ext>
            </a:extLst>
          </p:cNvPr>
          <p:cNvGrpSpPr/>
          <p:nvPr/>
        </p:nvGrpSpPr>
        <p:grpSpPr>
          <a:xfrm>
            <a:off x="2086341" y="5224950"/>
            <a:ext cx="3443195" cy="561462"/>
            <a:chOff x="2086341" y="5412239"/>
            <a:chExt cx="3443195" cy="561462"/>
          </a:xfrm>
        </p:grpSpPr>
        <p:sp>
          <p:nvSpPr>
            <p:cNvPr id="24" name="Textfeld 23">
              <a:extLst>
                <a:ext uri="{FF2B5EF4-FFF2-40B4-BE49-F238E27FC236}">
                  <a16:creationId xmlns:a16="http://schemas.microsoft.com/office/drawing/2014/main" id="{A1349CD0-CECE-42B4-B1D5-1BDB2DE13D54}"/>
                </a:ext>
              </a:extLst>
            </p:cNvPr>
            <p:cNvSpPr txBox="1"/>
            <p:nvPr/>
          </p:nvSpPr>
          <p:spPr>
            <a:xfrm>
              <a:off x="3357333" y="5604369"/>
              <a:ext cx="880369" cy="369332"/>
            </a:xfrm>
            <a:prstGeom prst="rect">
              <a:avLst/>
            </a:prstGeom>
            <a:solidFill>
              <a:schemeClr val="bg1"/>
            </a:solidFill>
          </p:spPr>
          <p:txBody>
            <a:bodyPr wrap="none" rtlCol="0">
              <a:spAutoFit/>
            </a:bodyPr>
            <a:lstStyle/>
            <a:p>
              <a:r>
                <a:rPr lang="de-DE" b="1" dirty="0"/>
                <a:t>P =0.13</a:t>
              </a:r>
              <a:endParaRPr lang="de-DE" b="1" dirty="0">
                <a:solidFill>
                  <a:srgbClr val="FF0000"/>
                </a:solidFill>
              </a:endParaRPr>
            </a:p>
          </p:txBody>
        </p:sp>
        <p:cxnSp>
          <p:nvCxnSpPr>
            <p:cNvPr id="27" name="Gerade Verbindung mit Pfeil 26">
              <a:extLst>
                <a:ext uri="{FF2B5EF4-FFF2-40B4-BE49-F238E27FC236}">
                  <a16:creationId xmlns:a16="http://schemas.microsoft.com/office/drawing/2014/main" id="{35C40E57-6E46-4587-B993-5CA133034AC9}"/>
                </a:ext>
              </a:extLst>
            </p:cNvPr>
            <p:cNvCxnSpPr>
              <a:cxnSpLocks/>
            </p:cNvCxnSpPr>
            <p:nvPr/>
          </p:nvCxnSpPr>
          <p:spPr>
            <a:xfrm flipV="1">
              <a:off x="2086341" y="5412239"/>
              <a:ext cx="3443195" cy="116891"/>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Textfeld 24">
            <a:extLst>
              <a:ext uri="{FF2B5EF4-FFF2-40B4-BE49-F238E27FC236}">
                <a16:creationId xmlns:a16="http://schemas.microsoft.com/office/drawing/2014/main" id="{545FBCD2-1B94-4D4B-97AD-F7A7715CDE52}"/>
              </a:ext>
            </a:extLst>
          </p:cNvPr>
          <p:cNvSpPr txBox="1"/>
          <p:nvPr/>
        </p:nvSpPr>
        <p:spPr>
          <a:xfrm>
            <a:off x="8052355" y="4741185"/>
            <a:ext cx="835485" cy="369332"/>
          </a:xfrm>
          <a:prstGeom prst="rect">
            <a:avLst/>
          </a:prstGeom>
          <a:solidFill>
            <a:schemeClr val="bg1"/>
          </a:solidFill>
        </p:spPr>
        <p:txBody>
          <a:bodyPr wrap="none" rtlCol="0">
            <a:spAutoFit/>
          </a:bodyPr>
          <a:lstStyle/>
          <a:p>
            <a:r>
              <a:rPr lang="de-DE" b="1" dirty="0">
                <a:solidFill>
                  <a:srgbClr val="FF0000"/>
                </a:solidFill>
              </a:rPr>
              <a:t>p&lt;0.01</a:t>
            </a:r>
          </a:p>
        </p:txBody>
      </p:sp>
      <p:cxnSp>
        <p:nvCxnSpPr>
          <p:cNvPr id="19" name="Gerade Verbindung mit Pfeil 18">
            <a:extLst>
              <a:ext uri="{FF2B5EF4-FFF2-40B4-BE49-F238E27FC236}">
                <a16:creationId xmlns:a16="http://schemas.microsoft.com/office/drawing/2014/main" id="{18C934B9-4BCD-411E-8C4C-8E5593C73C9B}"/>
              </a:ext>
            </a:extLst>
          </p:cNvPr>
          <p:cNvCxnSpPr>
            <a:cxnSpLocks/>
          </p:cNvCxnSpPr>
          <p:nvPr/>
        </p:nvCxnSpPr>
        <p:spPr>
          <a:xfrm rot="20541729" flipV="1">
            <a:off x="6248551" y="4616706"/>
            <a:ext cx="3596317" cy="116891"/>
          </a:xfrm>
          <a:prstGeom prst="straightConnector1">
            <a:avLst/>
          </a:prstGeom>
          <a:ln w="444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03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F80145-57A8-43CC-AACD-C869EDD2348B}"/>
              </a:ext>
            </a:extLst>
          </p:cNvPr>
          <p:cNvSpPr>
            <a:spLocks noGrp="1"/>
          </p:cNvSpPr>
          <p:nvPr>
            <p:ph type="title"/>
          </p:nvPr>
        </p:nvSpPr>
        <p:spPr>
          <a:xfrm>
            <a:off x="520148" y="357809"/>
            <a:ext cx="10644861" cy="952388"/>
          </a:xfrm>
        </p:spPr>
        <p:txBody>
          <a:bodyPr/>
          <a:lstStyle/>
          <a:p>
            <a:r>
              <a:rPr lang="de-DE" sz="2800" dirty="0"/>
              <a:t>… und das, obwohl der Anteil der in Kitas betreuten Kinder nach dem Lockdown nur ca. 50% der Anzahl VOR der Pandemie beträgt!!</a:t>
            </a:r>
          </a:p>
        </p:txBody>
      </p:sp>
      <p:pic>
        <p:nvPicPr>
          <p:cNvPr id="4" name="Grafik 3">
            <a:extLst>
              <a:ext uri="{FF2B5EF4-FFF2-40B4-BE49-F238E27FC236}">
                <a16:creationId xmlns:a16="http://schemas.microsoft.com/office/drawing/2014/main" id="{1405C3B4-7705-4D4B-B6A8-57D91D668874}"/>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136913" y="1470991"/>
            <a:ext cx="7603435" cy="5029200"/>
          </a:xfrm>
          <a:prstGeom prst="rect">
            <a:avLst/>
          </a:prstGeom>
          <a:noFill/>
          <a:ln>
            <a:noFill/>
          </a:ln>
        </p:spPr>
      </p:pic>
    </p:spTree>
    <p:extLst>
      <p:ext uri="{BB962C8B-B14F-4D97-AF65-F5344CB8AC3E}">
        <p14:creationId xmlns:p14="http://schemas.microsoft.com/office/powerpoint/2010/main" val="142323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F0D1D1-94FE-4C9A-BE03-05FDA395FB9C}"/>
              </a:ext>
            </a:extLst>
          </p:cNvPr>
          <p:cNvSpPr>
            <a:spLocks noGrp="1"/>
          </p:cNvSpPr>
          <p:nvPr>
            <p:ph type="title"/>
          </p:nvPr>
        </p:nvSpPr>
        <p:spPr>
          <a:xfrm>
            <a:off x="838200" y="122375"/>
            <a:ext cx="10515600" cy="1325563"/>
          </a:xfrm>
        </p:spPr>
        <p:txBody>
          <a:bodyPr/>
          <a:lstStyle/>
          <a:p>
            <a:r>
              <a:rPr lang="de-DE" dirty="0"/>
              <a:t>Zusammenfassung</a:t>
            </a:r>
          </a:p>
        </p:txBody>
      </p:sp>
      <p:sp>
        <p:nvSpPr>
          <p:cNvPr id="6" name="Inhaltsplatzhalter 2">
            <a:extLst>
              <a:ext uri="{FF2B5EF4-FFF2-40B4-BE49-F238E27FC236}">
                <a16:creationId xmlns:a16="http://schemas.microsoft.com/office/drawing/2014/main" id="{BE9D7F29-B07D-4C4B-85C5-A05CF28C154A}"/>
              </a:ext>
            </a:extLst>
          </p:cNvPr>
          <p:cNvSpPr txBox="1">
            <a:spLocks/>
          </p:cNvSpPr>
          <p:nvPr/>
        </p:nvSpPr>
        <p:spPr>
          <a:xfrm>
            <a:off x="838200" y="1447938"/>
            <a:ext cx="10515600" cy="508506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000" b="1" dirty="0"/>
              <a:t>Transmissionsgeschehen innerhalb der Kitas</a:t>
            </a:r>
          </a:p>
          <a:p>
            <a:pPr>
              <a:buFontTx/>
              <a:buChar char="-"/>
            </a:pPr>
            <a:r>
              <a:rPr lang="de-DE" dirty="0"/>
              <a:t>Hohe Anzahl an sekundären Fällen, hohe sekundäre AR (SAR)</a:t>
            </a:r>
          </a:p>
          <a:p>
            <a:pPr>
              <a:buFontTx/>
              <a:buChar char="-"/>
            </a:pPr>
            <a:r>
              <a:rPr lang="de-DE" dirty="0"/>
              <a:t>Erzieher*innen als PF mit </a:t>
            </a:r>
            <a:r>
              <a:rPr lang="de-DE" dirty="0">
                <a:sym typeface="Wingdings" panose="05000000000000000000" pitchFamily="2" charset="2"/>
              </a:rPr>
              <a:t> h</a:t>
            </a:r>
            <a:r>
              <a:rPr lang="de-DE" dirty="0"/>
              <a:t>oher </a:t>
            </a:r>
            <a:r>
              <a:rPr lang="de-DE" dirty="0" err="1"/>
              <a:t>Attack</a:t>
            </a:r>
            <a:r>
              <a:rPr lang="de-DE" dirty="0"/>
              <a:t> Rate bei Erzieher*innen UND Kindern</a:t>
            </a:r>
          </a:p>
          <a:p>
            <a:pPr>
              <a:buFontTx/>
              <a:buChar char="-"/>
            </a:pPr>
            <a:r>
              <a:rPr lang="de-DE" dirty="0"/>
              <a:t>Hochgradiger Verdacht auf gleichzeitige Übertragung in andere, getrennte Gruppen (ähnlich einem punktförmigen Ausbruch) mit: </a:t>
            </a:r>
          </a:p>
          <a:p>
            <a:pPr lvl="1">
              <a:buFontTx/>
              <a:buChar char="-"/>
            </a:pPr>
            <a:r>
              <a:rPr lang="de-DE" dirty="0"/>
              <a:t>… hohen </a:t>
            </a:r>
            <a:r>
              <a:rPr lang="de-DE" dirty="0" err="1"/>
              <a:t>Attack</a:t>
            </a:r>
            <a:r>
              <a:rPr lang="de-DE" dirty="0"/>
              <a:t> Raten auch bei Personen, die als KP2 eingestuft worden wären (Aerosol?)</a:t>
            </a:r>
          </a:p>
          <a:p>
            <a:pPr>
              <a:buFontTx/>
              <a:buChar char="-"/>
            </a:pPr>
            <a:r>
              <a:rPr lang="de-DE" dirty="0"/>
              <a:t>Transmissionsgeschehen wird aus der Kita „herausgetragen“ in Haushalte</a:t>
            </a:r>
          </a:p>
          <a:p>
            <a:pPr>
              <a:buFontTx/>
              <a:buChar char="-"/>
            </a:pPr>
            <a:r>
              <a:rPr lang="de-DE" dirty="0"/>
              <a:t>Übertragung in Haushalten: hohe SAR, sowohl wenn PF=K, als auch wenn PF=E</a:t>
            </a:r>
          </a:p>
          <a:p>
            <a:pPr lvl="1">
              <a:buFontTx/>
              <a:buChar char="-"/>
            </a:pPr>
            <a:r>
              <a:rPr lang="de-DE" dirty="0"/>
              <a:t>SAR bei PF(K) = PF(E) </a:t>
            </a:r>
            <a:r>
              <a:rPr lang="de-DE" dirty="0">
                <a:sym typeface="Wingdings" panose="05000000000000000000" pitchFamily="2" charset="2"/>
              </a:rPr>
              <a:t> geringere </a:t>
            </a:r>
            <a:r>
              <a:rPr lang="de-DE" dirty="0"/>
              <a:t>Infektiosität der Kinder (wie bei Wildtyp) aufgehoben?</a:t>
            </a:r>
          </a:p>
          <a:p>
            <a:pPr lvl="1">
              <a:buFontTx/>
              <a:buChar char="-"/>
            </a:pPr>
            <a:r>
              <a:rPr lang="de-DE" dirty="0"/>
              <a:t>SAR wenn HHK=E ist nach wie vor größer als SAR von HHK=K, ABER: SAR von Kindern ist hoch (29%)</a:t>
            </a:r>
          </a:p>
          <a:p>
            <a:pPr>
              <a:buFontTx/>
              <a:buChar char="-"/>
            </a:pPr>
            <a:r>
              <a:rPr lang="de-DE" dirty="0"/>
              <a:t>GERINGERE Überdispersion (Pareto-Prinzip; </a:t>
            </a:r>
            <a:r>
              <a:rPr lang="de-DE" dirty="0" err="1"/>
              <a:t>Superspreading</a:t>
            </a:r>
            <a:r>
              <a:rPr lang="de-DE" dirty="0"/>
              <a:t>-Event) von B.1.1.7 als bei Wildtyp: viele Fälle stecken viele an</a:t>
            </a:r>
          </a:p>
          <a:p>
            <a:pPr>
              <a:buFontTx/>
              <a:buChar char="-"/>
            </a:pPr>
            <a:endParaRPr lang="de-DE" i="1" dirty="0"/>
          </a:p>
          <a:p>
            <a:pPr marL="0" indent="0">
              <a:buFont typeface="Arial" panose="020B0604020202020204" pitchFamily="34" charset="0"/>
              <a:buNone/>
            </a:pPr>
            <a:r>
              <a:rPr lang="de-DE" sz="4000" b="1" dirty="0"/>
              <a:t>Meldedatenanalyse</a:t>
            </a:r>
          </a:p>
          <a:p>
            <a:pPr>
              <a:buFont typeface="Symbol" panose="05050102010706020507" pitchFamily="18" charset="2"/>
              <a:buChar char="-"/>
            </a:pPr>
            <a:r>
              <a:rPr lang="de-DE" sz="2700" dirty="0"/>
              <a:t>Ausbruchsgröße bei B.1.1.7-Ausbrüchen zunehmend im Vergleich zu Wildtyp-Ausbrüchen?</a:t>
            </a:r>
          </a:p>
          <a:p>
            <a:pPr marL="0" indent="0">
              <a:buFont typeface="Arial" panose="020B0604020202020204" pitchFamily="34" charset="0"/>
              <a:buNone/>
            </a:pPr>
            <a:endParaRPr lang="de-DE" dirty="0"/>
          </a:p>
        </p:txBody>
      </p:sp>
    </p:spTree>
    <p:extLst>
      <p:ext uri="{BB962C8B-B14F-4D97-AF65-F5344CB8AC3E}">
        <p14:creationId xmlns:p14="http://schemas.microsoft.com/office/powerpoint/2010/main" val="83339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DC3D2-12A2-4B82-AEDA-DBAC01E10CCF}"/>
              </a:ext>
            </a:extLst>
          </p:cNvPr>
          <p:cNvSpPr>
            <a:spLocks noGrp="1"/>
          </p:cNvSpPr>
          <p:nvPr>
            <p:ph type="title"/>
          </p:nvPr>
        </p:nvSpPr>
        <p:spPr>
          <a:xfrm>
            <a:off x="1047521" y="2766218"/>
            <a:ext cx="10515600" cy="1325563"/>
          </a:xfrm>
        </p:spPr>
        <p:txBody>
          <a:bodyPr/>
          <a:lstStyle/>
          <a:p>
            <a:pPr algn="ctr"/>
            <a:r>
              <a:rPr lang="de-DE" dirty="0"/>
              <a:t>Vielen Dank</a:t>
            </a:r>
          </a:p>
        </p:txBody>
      </p:sp>
      <p:pic>
        <p:nvPicPr>
          <p:cNvPr id="3" name="Picture 40">
            <a:extLst>
              <a:ext uri="{FF2B5EF4-FFF2-40B4-BE49-F238E27FC236}">
                <a16:creationId xmlns:a16="http://schemas.microsoft.com/office/drawing/2014/main" id="{800CC2ED-C5BE-4E9D-B272-1222000AE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4" y="232787"/>
            <a:ext cx="3662362" cy="10525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74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27EC7-6B04-4CEF-A193-328366FBCBA0}"/>
              </a:ext>
            </a:extLst>
          </p:cNvPr>
          <p:cNvSpPr>
            <a:spLocks noGrp="1"/>
          </p:cNvSpPr>
          <p:nvPr>
            <p:ph type="title"/>
          </p:nvPr>
        </p:nvSpPr>
        <p:spPr/>
        <p:txBody>
          <a:bodyPr/>
          <a:lstStyle/>
          <a:p>
            <a:r>
              <a:rPr lang="de-DE" dirty="0"/>
              <a:t>Geplant</a:t>
            </a:r>
          </a:p>
        </p:txBody>
      </p:sp>
      <p:sp>
        <p:nvSpPr>
          <p:cNvPr id="3" name="Inhaltsplatzhalter 2">
            <a:extLst>
              <a:ext uri="{FF2B5EF4-FFF2-40B4-BE49-F238E27FC236}">
                <a16:creationId xmlns:a16="http://schemas.microsoft.com/office/drawing/2014/main" id="{86FB3225-7C2D-47E4-9084-C2078954BEEB}"/>
              </a:ext>
            </a:extLst>
          </p:cNvPr>
          <p:cNvSpPr>
            <a:spLocks noGrp="1"/>
          </p:cNvSpPr>
          <p:nvPr>
            <p:ph idx="1"/>
          </p:nvPr>
        </p:nvSpPr>
        <p:spPr/>
        <p:txBody>
          <a:bodyPr/>
          <a:lstStyle/>
          <a:p>
            <a:r>
              <a:rPr lang="de-DE" dirty="0"/>
              <a:t>GA führt 14 d Isolation durch mit Beprobung an Tag 13</a:t>
            </a:r>
          </a:p>
          <a:p>
            <a:pPr lvl="1"/>
            <a:r>
              <a:rPr lang="de-DE" dirty="0"/>
              <a:t>2. Probe soll an ZBS1 gehen</a:t>
            </a:r>
          </a:p>
          <a:p>
            <a:r>
              <a:rPr lang="de-DE" dirty="0"/>
              <a:t>Extraktion von Vergleichsdaten aus dem selben LK zu HH-</a:t>
            </a:r>
            <a:r>
              <a:rPr lang="de-DE" dirty="0" err="1"/>
              <a:t>Attackraten</a:t>
            </a:r>
            <a:r>
              <a:rPr lang="de-DE" dirty="0"/>
              <a:t> aus dem November (für Vergleich mit jetzigen Daten)</a:t>
            </a:r>
          </a:p>
          <a:p>
            <a:r>
              <a:rPr lang="de-DE" dirty="0"/>
              <a:t>Sequenzierung der positiven Proben </a:t>
            </a:r>
            <a:r>
              <a:rPr lang="de-DE" dirty="0">
                <a:sym typeface="Wingdings" panose="05000000000000000000" pitchFamily="2" charset="2"/>
              </a:rPr>
              <a:t>evtl. weitere Erkenntnisse bzw. Transmissionsrichtungen</a:t>
            </a:r>
          </a:p>
          <a:p>
            <a:r>
              <a:rPr lang="de-DE" dirty="0">
                <a:sym typeface="Wingdings" panose="05000000000000000000" pitchFamily="2" charset="2"/>
              </a:rPr>
              <a:t>Teilen der Daten mit Prof. Kriegel (Prädizierbarkeit der SAR aufgrund der räumlichen Bedingungen?)</a:t>
            </a:r>
            <a:endParaRPr lang="de-DE" dirty="0"/>
          </a:p>
          <a:p>
            <a:pPr lvl="1"/>
            <a:endParaRPr lang="de-DE" dirty="0"/>
          </a:p>
        </p:txBody>
      </p:sp>
    </p:spTree>
    <p:extLst>
      <p:ext uri="{BB962C8B-B14F-4D97-AF65-F5344CB8AC3E}">
        <p14:creationId xmlns:p14="http://schemas.microsoft.com/office/powerpoint/2010/main" val="161396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Vorläufige Ergebnisse Kita Lampertheim II</a:t>
            </a:r>
          </a:p>
        </p:txBody>
      </p:sp>
      <p:sp>
        <p:nvSpPr>
          <p:cNvPr id="8" name="Textfeld 7">
            <a:extLst>
              <a:ext uri="{FF2B5EF4-FFF2-40B4-BE49-F238E27FC236}">
                <a16:creationId xmlns:a16="http://schemas.microsoft.com/office/drawing/2014/main" id="{BB3712B8-C548-4006-9ECC-4EC423C40360}"/>
              </a:ext>
            </a:extLst>
          </p:cNvPr>
          <p:cNvSpPr txBox="1"/>
          <p:nvPr/>
        </p:nvSpPr>
        <p:spPr>
          <a:xfrm>
            <a:off x="838182" y="2960370"/>
            <a:ext cx="4751110" cy="738664"/>
          </a:xfrm>
          <a:prstGeom prst="rect">
            <a:avLst/>
          </a:prstGeom>
          <a:noFill/>
        </p:spPr>
        <p:txBody>
          <a:bodyPr wrap="square" rtlCol="0">
            <a:spAutoFit/>
          </a:bodyPr>
          <a:lstStyle/>
          <a:p>
            <a:r>
              <a:rPr lang="de-DE" sz="1200" dirty="0"/>
              <a:t>E Erwachsene</a:t>
            </a:r>
          </a:p>
          <a:p>
            <a:r>
              <a:rPr lang="de-DE" sz="1200" dirty="0"/>
              <a:t>K Kinder</a:t>
            </a:r>
          </a:p>
          <a:p>
            <a:endParaRPr lang="de-DE" dirty="0"/>
          </a:p>
        </p:txBody>
      </p:sp>
      <p:graphicFrame>
        <p:nvGraphicFramePr>
          <p:cNvPr id="3" name="Tabelle 2">
            <a:extLst>
              <a:ext uri="{FF2B5EF4-FFF2-40B4-BE49-F238E27FC236}">
                <a16:creationId xmlns:a16="http://schemas.microsoft.com/office/drawing/2014/main" id="{74321D8D-193E-4139-B9B3-BCC7973B5F07}"/>
              </a:ext>
            </a:extLst>
          </p:cNvPr>
          <p:cNvGraphicFramePr>
            <a:graphicFrameLocks noGrp="1"/>
          </p:cNvGraphicFramePr>
          <p:nvPr>
            <p:extLst/>
          </p:nvPr>
        </p:nvGraphicFramePr>
        <p:xfrm>
          <a:off x="838182" y="3951762"/>
          <a:ext cx="10515608" cy="1393234"/>
        </p:xfrm>
        <a:graphic>
          <a:graphicData uri="http://schemas.openxmlformats.org/drawingml/2006/table">
            <a:tbl>
              <a:tblPr>
                <a:tableStyleId>{073A0DAA-6AF3-43AB-8588-CEC1D06C72B9}</a:tableStyleId>
              </a:tblPr>
              <a:tblGrid>
                <a:gridCol w="2628902">
                  <a:extLst>
                    <a:ext uri="{9D8B030D-6E8A-4147-A177-3AD203B41FA5}">
                      <a16:colId xmlns:a16="http://schemas.microsoft.com/office/drawing/2014/main" val="2797460603"/>
                    </a:ext>
                  </a:extLst>
                </a:gridCol>
                <a:gridCol w="2628902">
                  <a:extLst>
                    <a:ext uri="{9D8B030D-6E8A-4147-A177-3AD203B41FA5}">
                      <a16:colId xmlns:a16="http://schemas.microsoft.com/office/drawing/2014/main" val="662601915"/>
                    </a:ext>
                  </a:extLst>
                </a:gridCol>
                <a:gridCol w="2628902">
                  <a:extLst>
                    <a:ext uri="{9D8B030D-6E8A-4147-A177-3AD203B41FA5}">
                      <a16:colId xmlns:a16="http://schemas.microsoft.com/office/drawing/2014/main" val="3710798971"/>
                    </a:ext>
                  </a:extLst>
                </a:gridCol>
                <a:gridCol w="2628902">
                  <a:extLst>
                    <a:ext uri="{9D8B030D-6E8A-4147-A177-3AD203B41FA5}">
                      <a16:colId xmlns:a16="http://schemas.microsoft.com/office/drawing/2014/main" val="3277051819"/>
                    </a:ext>
                  </a:extLst>
                </a:gridCol>
              </a:tblGrid>
              <a:tr h="279804">
                <a:tc>
                  <a:txBody>
                    <a:bodyPr/>
                    <a:lstStyle/>
                    <a:p>
                      <a:pPr algn="ctr" fontAlgn="b"/>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b="1" u="none" strike="noStrike" dirty="0">
                          <a:effectLst/>
                          <a:latin typeface="+mj-lt"/>
                        </a:rPr>
                        <a:t>Gesamt</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b="1" u="none" strike="noStrike" dirty="0">
                          <a:effectLst/>
                          <a:latin typeface="+mj-lt"/>
                        </a:rPr>
                        <a:t>Erwachsene im Haushalt</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b="1" u="none" strike="noStrike" dirty="0">
                          <a:effectLst/>
                          <a:latin typeface="+mj-lt"/>
                        </a:rPr>
                        <a:t>Kinder im Haushalt</a:t>
                      </a:r>
                      <a:endParaRPr lang="de-DE" sz="12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104846214"/>
                  </a:ext>
                </a:extLst>
              </a:tr>
              <a:tr h="279804">
                <a:tc>
                  <a:txBody>
                    <a:bodyPr/>
                    <a:lstStyle/>
                    <a:p>
                      <a:pPr algn="ctr" fontAlgn="b"/>
                      <a:r>
                        <a:rPr lang="de-DE" sz="1200" b="1" u="none" strike="noStrike" dirty="0" err="1">
                          <a:effectLst/>
                          <a:latin typeface="+mj-lt"/>
                        </a:rPr>
                        <a:t>Attack</a:t>
                      </a:r>
                      <a:r>
                        <a:rPr lang="de-DE" sz="1200" b="1" u="none" strike="noStrike" dirty="0">
                          <a:effectLst/>
                          <a:latin typeface="+mj-lt"/>
                        </a:rPr>
                        <a:t> Rate (AR) gesamt</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28% (13/46)</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31% (10/32)</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21% (3/14)</a:t>
                      </a:r>
                      <a:endParaRPr lang="de-DE" sz="12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3427871681"/>
                  </a:ext>
                </a:extLst>
              </a:tr>
              <a:tr h="416813">
                <a:tc>
                  <a:txBody>
                    <a:bodyPr/>
                    <a:lstStyle/>
                    <a:p>
                      <a:pPr algn="ctr" fontAlgn="b"/>
                      <a:r>
                        <a:rPr lang="pt-BR" sz="1200" b="1" u="none" strike="noStrike" dirty="0">
                          <a:effectLst/>
                          <a:latin typeface="+mj-lt"/>
                        </a:rPr>
                        <a:t>AR PF=E (n=10)</a:t>
                      </a:r>
                      <a:endParaRPr lang="pt-BR"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29% (7/24) </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29% (4/14)</a:t>
                      </a:r>
                      <a:endParaRPr lang="de-DE" sz="1200" b="1" i="0" u="none" strike="noStrike" dirty="0">
                        <a:solidFill>
                          <a:srgbClr val="000000"/>
                        </a:solidFill>
                        <a:effectLst/>
                        <a:latin typeface="+mj-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200" u="none" strike="noStrike" dirty="0">
                          <a:effectLst/>
                          <a:latin typeface="+mj-lt"/>
                        </a:rPr>
                        <a:t>30% (3/10)</a:t>
                      </a:r>
                      <a:endParaRPr lang="de-DE" sz="12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261897448"/>
                  </a:ext>
                </a:extLst>
              </a:tr>
              <a:tr h="416813">
                <a:tc>
                  <a:txBody>
                    <a:bodyPr/>
                    <a:lstStyle/>
                    <a:p>
                      <a:pPr algn="ctr" fontAlgn="b"/>
                      <a:r>
                        <a:rPr lang="pt-BR" sz="1200" b="1" u="none" strike="noStrike" dirty="0">
                          <a:effectLst/>
                          <a:latin typeface="+mj-lt"/>
                        </a:rPr>
                        <a:t>AR PF=K (n=10)</a:t>
                      </a:r>
                      <a:endParaRPr lang="pt-BR"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27% (6/22)</a:t>
                      </a:r>
                      <a:endParaRPr lang="de-DE" sz="1200" b="1" i="0" u="none" strike="noStrike" dirty="0">
                        <a:solidFill>
                          <a:srgbClr val="000000"/>
                        </a:solidFill>
                        <a:effectLst/>
                        <a:latin typeface="+mj-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200" u="none" strike="noStrike" dirty="0">
                          <a:effectLst/>
                          <a:latin typeface="+mj-lt"/>
                        </a:rPr>
                        <a:t>30% (6/18)</a:t>
                      </a:r>
                      <a:endParaRPr lang="de-DE" sz="1200" b="1" i="0" u="none" strike="noStrike" dirty="0">
                        <a:solidFill>
                          <a:srgbClr val="000000"/>
                        </a:solidFill>
                        <a:effectLst/>
                        <a:latin typeface="+mj-lt"/>
                      </a:endParaRPr>
                    </a:p>
                  </a:txBody>
                  <a:tcPr marL="0" marR="0" marT="0" marB="0" anchor="ctr"/>
                </a:tc>
                <a:tc>
                  <a:txBody>
                    <a:bodyPr/>
                    <a:lstStyle/>
                    <a:p>
                      <a:pPr algn="ctr" fontAlgn="b"/>
                      <a:r>
                        <a:rPr lang="de-DE" sz="1200" u="none" strike="noStrike" dirty="0">
                          <a:effectLst/>
                          <a:latin typeface="+mj-lt"/>
                        </a:rPr>
                        <a:t>0% (0/4)</a:t>
                      </a:r>
                      <a:endParaRPr lang="de-DE" sz="12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466712878"/>
                  </a:ext>
                </a:extLst>
              </a:tr>
            </a:tbl>
          </a:graphicData>
        </a:graphic>
      </p:graphicFrame>
      <p:sp>
        <p:nvSpPr>
          <p:cNvPr id="6" name="Textfeld 5">
            <a:extLst>
              <a:ext uri="{FF2B5EF4-FFF2-40B4-BE49-F238E27FC236}">
                <a16:creationId xmlns:a16="http://schemas.microsoft.com/office/drawing/2014/main" id="{D3756AB7-347E-426B-B85E-3A9E10315D5A}"/>
              </a:ext>
            </a:extLst>
          </p:cNvPr>
          <p:cNvSpPr txBox="1"/>
          <p:nvPr/>
        </p:nvSpPr>
        <p:spPr>
          <a:xfrm>
            <a:off x="838182" y="5481298"/>
            <a:ext cx="4751110" cy="923330"/>
          </a:xfrm>
          <a:prstGeom prst="rect">
            <a:avLst/>
          </a:prstGeom>
          <a:noFill/>
        </p:spPr>
        <p:txBody>
          <a:bodyPr wrap="square" rtlCol="0">
            <a:spAutoFit/>
          </a:bodyPr>
          <a:lstStyle/>
          <a:p>
            <a:r>
              <a:rPr lang="de-DE" sz="1200" dirty="0"/>
              <a:t>PF Primärfall</a:t>
            </a:r>
          </a:p>
          <a:p>
            <a:r>
              <a:rPr lang="de-DE" sz="1200" dirty="0"/>
              <a:t>E Erwachsene</a:t>
            </a:r>
          </a:p>
          <a:p>
            <a:r>
              <a:rPr lang="de-DE" sz="1200" dirty="0"/>
              <a:t>K Kinder</a:t>
            </a:r>
          </a:p>
          <a:p>
            <a:endParaRPr lang="de-DE" dirty="0"/>
          </a:p>
        </p:txBody>
      </p:sp>
      <p:graphicFrame>
        <p:nvGraphicFramePr>
          <p:cNvPr id="5" name="Tabelle 4">
            <a:extLst>
              <a:ext uri="{FF2B5EF4-FFF2-40B4-BE49-F238E27FC236}">
                <a16:creationId xmlns:a16="http://schemas.microsoft.com/office/drawing/2014/main" id="{680EB0CF-C3B1-4BBA-9662-B96E16ADFE70}"/>
              </a:ext>
            </a:extLst>
          </p:cNvPr>
          <p:cNvGraphicFramePr>
            <a:graphicFrameLocks noGrp="1"/>
          </p:cNvGraphicFramePr>
          <p:nvPr>
            <p:extLst>
              <p:ext uri="{D42A27DB-BD31-4B8C-83A1-F6EECF244321}">
                <p14:modId xmlns:p14="http://schemas.microsoft.com/office/powerpoint/2010/main" val="3253474741"/>
              </p:ext>
            </p:extLst>
          </p:nvPr>
        </p:nvGraphicFramePr>
        <p:xfrm>
          <a:off x="88892" y="1513004"/>
          <a:ext cx="12014188" cy="2048146"/>
        </p:xfrm>
        <a:graphic>
          <a:graphicData uri="http://schemas.openxmlformats.org/drawingml/2006/table">
            <a:tbl>
              <a:tblPr>
                <a:tableStyleId>{073A0DAA-6AF3-43AB-8588-CEC1D06C72B9}</a:tableStyleId>
              </a:tblPr>
              <a:tblGrid>
                <a:gridCol w="647648">
                  <a:extLst>
                    <a:ext uri="{9D8B030D-6E8A-4147-A177-3AD203B41FA5}">
                      <a16:colId xmlns:a16="http://schemas.microsoft.com/office/drawing/2014/main" val="3997886318"/>
                    </a:ext>
                  </a:extLst>
                </a:gridCol>
                <a:gridCol w="668620">
                  <a:extLst>
                    <a:ext uri="{9D8B030D-6E8A-4147-A177-3AD203B41FA5}">
                      <a16:colId xmlns:a16="http://schemas.microsoft.com/office/drawing/2014/main" val="654847726"/>
                    </a:ext>
                  </a:extLst>
                </a:gridCol>
                <a:gridCol w="668620">
                  <a:extLst>
                    <a:ext uri="{9D8B030D-6E8A-4147-A177-3AD203B41FA5}">
                      <a16:colId xmlns:a16="http://schemas.microsoft.com/office/drawing/2014/main" val="4045679142"/>
                    </a:ext>
                  </a:extLst>
                </a:gridCol>
                <a:gridCol w="668620">
                  <a:extLst>
                    <a:ext uri="{9D8B030D-6E8A-4147-A177-3AD203B41FA5}">
                      <a16:colId xmlns:a16="http://schemas.microsoft.com/office/drawing/2014/main" val="676164873"/>
                    </a:ext>
                  </a:extLst>
                </a:gridCol>
                <a:gridCol w="668620">
                  <a:extLst>
                    <a:ext uri="{9D8B030D-6E8A-4147-A177-3AD203B41FA5}">
                      <a16:colId xmlns:a16="http://schemas.microsoft.com/office/drawing/2014/main" val="3484552930"/>
                    </a:ext>
                  </a:extLst>
                </a:gridCol>
                <a:gridCol w="668620">
                  <a:extLst>
                    <a:ext uri="{9D8B030D-6E8A-4147-A177-3AD203B41FA5}">
                      <a16:colId xmlns:a16="http://schemas.microsoft.com/office/drawing/2014/main" val="1504598316"/>
                    </a:ext>
                  </a:extLst>
                </a:gridCol>
                <a:gridCol w="668620">
                  <a:extLst>
                    <a:ext uri="{9D8B030D-6E8A-4147-A177-3AD203B41FA5}">
                      <a16:colId xmlns:a16="http://schemas.microsoft.com/office/drawing/2014/main" val="3214617690"/>
                    </a:ext>
                  </a:extLst>
                </a:gridCol>
                <a:gridCol w="668620">
                  <a:extLst>
                    <a:ext uri="{9D8B030D-6E8A-4147-A177-3AD203B41FA5}">
                      <a16:colId xmlns:a16="http://schemas.microsoft.com/office/drawing/2014/main" val="2912939766"/>
                    </a:ext>
                  </a:extLst>
                </a:gridCol>
                <a:gridCol w="668620">
                  <a:extLst>
                    <a:ext uri="{9D8B030D-6E8A-4147-A177-3AD203B41FA5}">
                      <a16:colId xmlns:a16="http://schemas.microsoft.com/office/drawing/2014/main" val="1352022850"/>
                    </a:ext>
                  </a:extLst>
                </a:gridCol>
                <a:gridCol w="668620">
                  <a:extLst>
                    <a:ext uri="{9D8B030D-6E8A-4147-A177-3AD203B41FA5}">
                      <a16:colId xmlns:a16="http://schemas.microsoft.com/office/drawing/2014/main" val="757565951"/>
                    </a:ext>
                  </a:extLst>
                </a:gridCol>
                <a:gridCol w="668620">
                  <a:extLst>
                    <a:ext uri="{9D8B030D-6E8A-4147-A177-3AD203B41FA5}">
                      <a16:colId xmlns:a16="http://schemas.microsoft.com/office/drawing/2014/main" val="2451351116"/>
                    </a:ext>
                  </a:extLst>
                </a:gridCol>
                <a:gridCol w="668620">
                  <a:extLst>
                    <a:ext uri="{9D8B030D-6E8A-4147-A177-3AD203B41FA5}">
                      <a16:colId xmlns:a16="http://schemas.microsoft.com/office/drawing/2014/main" val="2700834032"/>
                    </a:ext>
                  </a:extLst>
                </a:gridCol>
                <a:gridCol w="764773">
                  <a:extLst>
                    <a:ext uri="{9D8B030D-6E8A-4147-A177-3AD203B41FA5}">
                      <a16:colId xmlns:a16="http://schemas.microsoft.com/office/drawing/2014/main" val="3776259582"/>
                    </a:ext>
                  </a:extLst>
                </a:gridCol>
                <a:gridCol w="572467">
                  <a:extLst>
                    <a:ext uri="{9D8B030D-6E8A-4147-A177-3AD203B41FA5}">
                      <a16:colId xmlns:a16="http://schemas.microsoft.com/office/drawing/2014/main" val="1601219020"/>
                    </a:ext>
                  </a:extLst>
                </a:gridCol>
                <a:gridCol w="668620">
                  <a:extLst>
                    <a:ext uri="{9D8B030D-6E8A-4147-A177-3AD203B41FA5}">
                      <a16:colId xmlns:a16="http://schemas.microsoft.com/office/drawing/2014/main" val="2633058848"/>
                    </a:ext>
                  </a:extLst>
                </a:gridCol>
                <a:gridCol w="668620">
                  <a:extLst>
                    <a:ext uri="{9D8B030D-6E8A-4147-A177-3AD203B41FA5}">
                      <a16:colId xmlns:a16="http://schemas.microsoft.com/office/drawing/2014/main" val="2183281127"/>
                    </a:ext>
                  </a:extLst>
                </a:gridCol>
                <a:gridCol w="668620">
                  <a:extLst>
                    <a:ext uri="{9D8B030D-6E8A-4147-A177-3AD203B41FA5}">
                      <a16:colId xmlns:a16="http://schemas.microsoft.com/office/drawing/2014/main" val="1277256949"/>
                    </a:ext>
                  </a:extLst>
                </a:gridCol>
                <a:gridCol w="668620">
                  <a:extLst>
                    <a:ext uri="{9D8B030D-6E8A-4147-A177-3AD203B41FA5}">
                      <a16:colId xmlns:a16="http://schemas.microsoft.com/office/drawing/2014/main" val="3449465661"/>
                    </a:ext>
                  </a:extLst>
                </a:gridCol>
              </a:tblGrid>
              <a:tr h="390982">
                <a:tc>
                  <a:txBody>
                    <a:bodyPr/>
                    <a:lstStyle/>
                    <a:p>
                      <a:pPr algn="l" rtl="0" fontAlgn="b"/>
                      <a:r>
                        <a:rPr lang="de-DE" sz="1200" b="1" u="none" strike="noStrike" kern="1200">
                          <a:solidFill>
                            <a:schemeClr val="dk1"/>
                          </a:solidFill>
                          <a:effectLst/>
                          <a:latin typeface="+mj-lt"/>
                          <a:ea typeface="+mn-ea"/>
                          <a:cs typeface="+mn-cs"/>
                        </a:rPr>
                        <a:t> </a:t>
                      </a:r>
                    </a:p>
                  </a:txBody>
                  <a:tcPr marL="0" marR="0" marT="0" marB="0" anchor="b"/>
                </a:tc>
                <a:tc gridSpan="3">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Gesamte Kita Ü3</a:t>
                      </a:r>
                    </a:p>
                    <a:p>
                      <a:pPr marL="0" algn="ctr" defTabSz="914400" rtl="0" eaLnBrk="1" fontAlgn="b" latinLnBrk="0" hangingPunct="1"/>
                      <a:r>
                        <a:rPr lang="de-DE" sz="1200" b="1" u="none" strike="noStrike" kern="1200" dirty="0">
                          <a:solidFill>
                            <a:schemeClr val="dk1"/>
                          </a:solidFill>
                          <a:effectLst/>
                          <a:latin typeface="+mj-lt"/>
                          <a:ea typeface="+mn-ea"/>
                          <a:cs typeface="+mn-cs"/>
                        </a:rPr>
                        <a:t>(ohne Krippe)</a:t>
                      </a:r>
                    </a:p>
                  </a:txBody>
                  <a:tcPr marL="0" marR="0" marT="0" marB="0" anchor="b"/>
                </a:tc>
                <a:tc hMerge="1">
                  <a:txBody>
                    <a:bodyPr/>
                    <a:lstStyle/>
                    <a:p>
                      <a:endParaRPr lang="de-DE"/>
                    </a:p>
                  </a:txBody>
                  <a:tcPr/>
                </a:tc>
                <a:tc hMerge="1">
                  <a:txBody>
                    <a:bodyPr/>
                    <a:lstStyle/>
                    <a:p>
                      <a:endParaRPr lang="de-DE"/>
                    </a:p>
                  </a:txBody>
                  <a:tcPr/>
                </a:tc>
                <a:tc gridSpan="3">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Frosch</a:t>
                      </a:r>
                    </a:p>
                  </a:txBody>
                  <a:tcPr marL="0" marR="0" marT="0" marB="0" anchor="b"/>
                </a:tc>
                <a:tc hMerge="1">
                  <a:txBody>
                    <a:bodyPr/>
                    <a:lstStyle/>
                    <a:p>
                      <a:endParaRPr lang="de-DE"/>
                    </a:p>
                  </a:txBody>
                  <a:tcPr/>
                </a:tc>
                <a:tc hMerge="1">
                  <a:txBody>
                    <a:bodyPr/>
                    <a:lstStyle/>
                    <a:p>
                      <a:endParaRPr lang="de-DE"/>
                    </a:p>
                  </a:txBody>
                  <a:tcPr/>
                </a:tc>
                <a:tc gridSpan="3">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Fisch</a:t>
                      </a:r>
                    </a:p>
                  </a:txBody>
                  <a:tcPr marL="0" marR="0" marT="0" marB="0" anchor="b"/>
                </a:tc>
                <a:tc hMerge="1">
                  <a:txBody>
                    <a:bodyPr/>
                    <a:lstStyle/>
                    <a:p>
                      <a:endParaRPr lang="de-DE"/>
                    </a:p>
                  </a:txBody>
                  <a:tcPr/>
                </a:tc>
                <a:tc hMerge="1">
                  <a:txBody>
                    <a:bodyPr/>
                    <a:lstStyle/>
                    <a:p>
                      <a:endParaRPr lang="de-DE"/>
                    </a:p>
                  </a:txBody>
                  <a:tcPr/>
                </a:tc>
                <a:tc gridSpan="3">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Käfer</a:t>
                      </a:r>
                    </a:p>
                  </a:txBody>
                  <a:tcPr marL="0" marR="0" marT="0" marB="0" anchor="b"/>
                </a:tc>
                <a:tc hMerge="1">
                  <a:txBody>
                    <a:bodyPr/>
                    <a:lstStyle/>
                    <a:p>
                      <a:endParaRPr lang="de-DE"/>
                    </a:p>
                  </a:txBody>
                  <a:tcPr/>
                </a:tc>
                <a:tc hMerge="1">
                  <a:txBody>
                    <a:bodyPr/>
                    <a:lstStyle/>
                    <a:p>
                      <a:endParaRPr lang="de-DE"/>
                    </a:p>
                  </a:txBody>
                  <a:tcPr/>
                </a:tc>
                <a:tc gridSpan="3">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Sonne</a:t>
                      </a:r>
                    </a:p>
                  </a:txBody>
                  <a:tcPr marL="0" marR="0" marT="0" marB="0" anchor="b"/>
                </a:tc>
                <a:tc hMerge="1">
                  <a:txBody>
                    <a:bodyPr/>
                    <a:lstStyle/>
                    <a:p>
                      <a:endParaRPr lang="de-DE"/>
                    </a:p>
                  </a:txBody>
                  <a:tcPr/>
                </a:tc>
                <a:tc hMerge="1">
                  <a:txBody>
                    <a:bodyPr/>
                    <a:lstStyle/>
                    <a:p>
                      <a:endParaRPr lang="de-DE"/>
                    </a:p>
                  </a:txBody>
                  <a:tcPr/>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Nest</a:t>
                      </a:r>
                    </a:p>
                    <a:p>
                      <a:pPr marL="0" algn="ctr" defTabSz="914400" rtl="0" eaLnBrk="1" fontAlgn="b" latinLnBrk="0" hangingPunct="1"/>
                      <a:r>
                        <a:rPr lang="de-DE" sz="1200" b="1" u="none" strike="noStrike" kern="1200" dirty="0">
                          <a:solidFill>
                            <a:schemeClr val="dk1"/>
                          </a:solidFill>
                          <a:effectLst/>
                          <a:latin typeface="+mj-lt"/>
                          <a:ea typeface="+mn-ea"/>
                          <a:cs typeface="+mn-cs"/>
                        </a:rPr>
                        <a:t> (nur E)</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Weiteres Personal</a:t>
                      </a:r>
                    </a:p>
                  </a:txBody>
                  <a:tcPr marL="0" marR="0" marT="0" marB="0" anchor="b"/>
                </a:tc>
                <a:extLst>
                  <a:ext uri="{0D108BD9-81ED-4DB2-BD59-A6C34878D82A}">
                    <a16:rowId xmlns:a16="http://schemas.microsoft.com/office/drawing/2014/main" val="2096875029"/>
                  </a:ext>
                </a:extLst>
              </a:tr>
              <a:tr h="195491">
                <a:tc>
                  <a:txBody>
                    <a:bodyPr/>
                    <a:lstStyle/>
                    <a:p>
                      <a:pPr algn="l" rtl="0" fontAlgn="b"/>
                      <a:r>
                        <a:rPr lang="de-DE" sz="1200" b="1" u="none" strike="noStrike" kern="1200">
                          <a:solidFill>
                            <a:schemeClr val="dk1"/>
                          </a:solidFill>
                          <a:effectLst/>
                          <a:latin typeface="+mj-lt"/>
                          <a:ea typeface="+mn-ea"/>
                          <a:cs typeface="+mn-cs"/>
                        </a:rPr>
                        <a:t> </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Gesamt</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E</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K</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Gesamt</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E</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K</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Gesamt</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E</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K</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Gesamt</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E</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K</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Gesamt</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E</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K</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E</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 E</a:t>
                      </a:r>
                    </a:p>
                  </a:txBody>
                  <a:tcPr marL="0" marR="0" marT="0" marB="0" anchor="b"/>
                </a:tc>
                <a:extLst>
                  <a:ext uri="{0D108BD9-81ED-4DB2-BD59-A6C34878D82A}">
                    <a16:rowId xmlns:a16="http://schemas.microsoft.com/office/drawing/2014/main" val="760834323"/>
                  </a:ext>
                </a:extLst>
              </a:tr>
              <a:tr h="522051">
                <a:tc>
                  <a:txBody>
                    <a:bodyPr/>
                    <a:lstStyle/>
                    <a:p>
                      <a:pPr algn="l" rtl="0" fontAlgn="b"/>
                      <a:r>
                        <a:rPr lang="de-DE" sz="1200" b="1" u="none" strike="noStrike" kern="1200">
                          <a:solidFill>
                            <a:schemeClr val="dk1"/>
                          </a:solidFill>
                          <a:effectLst/>
                          <a:latin typeface="+mj-lt"/>
                          <a:ea typeface="+mn-ea"/>
                          <a:cs typeface="+mn-cs"/>
                        </a:rPr>
                        <a:t>Gesamt</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50</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12</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38</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13</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3</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10</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11</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9</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15</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3</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12</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8</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1</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7</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6</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3</a:t>
                      </a:r>
                    </a:p>
                  </a:txBody>
                  <a:tcPr marL="0" marR="0" marT="0" marB="0" anchor="b"/>
                </a:tc>
                <a:extLst>
                  <a:ext uri="{0D108BD9-81ED-4DB2-BD59-A6C34878D82A}">
                    <a16:rowId xmlns:a16="http://schemas.microsoft.com/office/drawing/2014/main" val="2887488111"/>
                  </a:ext>
                </a:extLst>
              </a:tr>
              <a:tr h="436489">
                <a:tc>
                  <a:txBody>
                    <a:bodyPr/>
                    <a:lstStyle/>
                    <a:p>
                      <a:pPr algn="l" rtl="0" fontAlgn="b"/>
                      <a:r>
                        <a:rPr lang="de-DE" sz="1200" b="1" u="none" strike="noStrike" kern="1200">
                          <a:solidFill>
                            <a:schemeClr val="dk1"/>
                          </a:solidFill>
                          <a:effectLst/>
                          <a:latin typeface="+mj-lt"/>
                          <a:ea typeface="+mn-ea"/>
                          <a:cs typeface="+mn-cs"/>
                        </a:rPr>
                        <a:t>SARS-CoV2 positiv</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23</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8</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15</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9</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3</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6</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7</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5</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5</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3</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3</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0</a:t>
                      </a:r>
                    </a:p>
                  </a:txBody>
                  <a:tcPr marL="0" marR="0" marT="0" marB="0" anchor="b"/>
                </a:tc>
                <a:extLst>
                  <a:ext uri="{0D108BD9-81ED-4DB2-BD59-A6C34878D82A}">
                    <a16:rowId xmlns:a16="http://schemas.microsoft.com/office/drawing/2014/main" val="663735226"/>
                  </a:ext>
                </a:extLst>
              </a:tr>
              <a:tr h="390982">
                <a:tc>
                  <a:txBody>
                    <a:bodyPr/>
                    <a:lstStyle/>
                    <a:p>
                      <a:pPr algn="l" rtl="0" fontAlgn="b"/>
                      <a:r>
                        <a:rPr lang="de-DE" sz="1200" b="1" u="none" strike="noStrike" kern="1200" dirty="0">
                          <a:solidFill>
                            <a:schemeClr val="dk1"/>
                          </a:solidFill>
                          <a:effectLst/>
                          <a:latin typeface="+mj-lt"/>
                          <a:ea typeface="+mn-ea"/>
                          <a:cs typeface="+mn-cs"/>
                        </a:rPr>
                        <a:t>AR</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46%</a:t>
                      </a:r>
                    </a:p>
                  </a:txBody>
                  <a:tcPr marL="0" marR="0" marT="0" marB="0" anchor="b"/>
                </a:tc>
                <a:tc>
                  <a:txBody>
                    <a:bodyPr/>
                    <a:lstStyle/>
                    <a:p>
                      <a:pPr marL="0" algn="ctr" defTabSz="914400" rtl="0" eaLnBrk="1" fontAlgn="b" latinLnBrk="0" hangingPunct="1"/>
                      <a:r>
                        <a:rPr lang="de-DE" sz="1200" b="1" u="none" strike="noStrike" kern="1200">
                          <a:solidFill>
                            <a:schemeClr val="dk1"/>
                          </a:solidFill>
                          <a:effectLst/>
                          <a:latin typeface="+mj-lt"/>
                          <a:ea typeface="+mn-ea"/>
                          <a:cs typeface="+mn-cs"/>
                        </a:rPr>
                        <a:t>67%</a:t>
                      </a:r>
                    </a:p>
                  </a:txBody>
                  <a:tcPr marL="0" marR="0" marT="0" marB="0" anchor="b"/>
                </a:tc>
                <a:tc>
                  <a:txBody>
                    <a:bodyPr/>
                    <a:lstStyle/>
                    <a:p>
                      <a:pPr marL="0" algn="ctr" defTabSz="914400" rtl="0" eaLnBrk="1" fontAlgn="b" latinLnBrk="0" hangingPunct="1"/>
                      <a:r>
                        <a:rPr lang="de-DE" sz="1200" b="1" u="none" strike="noStrike" kern="1200" dirty="0">
                          <a:solidFill>
                            <a:schemeClr val="dk1"/>
                          </a:solidFill>
                          <a:effectLst/>
                          <a:latin typeface="+mj-lt"/>
                          <a:ea typeface="+mn-ea"/>
                          <a:cs typeface="+mn-cs"/>
                        </a:rPr>
                        <a:t>39%</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69%</a:t>
                      </a:r>
                    </a:p>
                  </a:txBody>
                  <a:tcPr marL="0" marR="0" marT="0" marB="0" anchor="b"/>
                </a:tc>
                <a:tc>
                  <a:txBody>
                    <a:bodyPr/>
                    <a:lstStyle/>
                    <a:p>
                      <a:pPr marL="0" algn="ctr" defTabSz="914400" rtl="0" eaLnBrk="1" fontAlgn="b" latinLnBrk="0" hangingPunct="1"/>
                      <a:r>
                        <a:rPr lang="de-DE" sz="1200" u="none" strike="noStrike" kern="1200">
                          <a:solidFill>
                            <a:schemeClr val="dk1"/>
                          </a:solidFill>
                          <a:effectLst/>
                          <a:latin typeface="+mj-lt"/>
                          <a:ea typeface="+mn-ea"/>
                          <a:cs typeface="+mn-cs"/>
                        </a:rPr>
                        <a:t>100%</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60%</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64%</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100%</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56%</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33%</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67%</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25%</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25%</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100%</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14%</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50%</a:t>
                      </a:r>
                    </a:p>
                  </a:txBody>
                  <a:tcPr marL="0" marR="0" marT="0" marB="0" anchor="b"/>
                </a:tc>
                <a:tc>
                  <a:txBody>
                    <a:bodyPr/>
                    <a:lstStyle/>
                    <a:p>
                      <a:pPr marL="0" algn="ctr" defTabSz="914400" rtl="0" eaLnBrk="1" fontAlgn="b" latinLnBrk="0" hangingPunct="1"/>
                      <a:r>
                        <a:rPr lang="de-DE" sz="1200" u="none" strike="noStrike" kern="1200" dirty="0">
                          <a:solidFill>
                            <a:schemeClr val="dk1"/>
                          </a:solidFill>
                          <a:effectLst/>
                          <a:latin typeface="+mj-lt"/>
                          <a:ea typeface="+mn-ea"/>
                          <a:cs typeface="+mn-cs"/>
                        </a:rPr>
                        <a:t>0%</a:t>
                      </a:r>
                    </a:p>
                  </a:txBody>
                  <a:tcPr marL="0" marR="0" marT="0" marB="0" anchor="b"/>
                </a:tc>
                <a:extLst>
                  <a:ext uri="{0D108BD9-81ED-4DB2-BD59-A6C34878D82A}">
                    <a16:rowId xmlns:a16="http://schemas.microsoft.com/office/drawing/2014/main" val="3115563752"/>
                  </a:ext>
                </a:extLst>
              </a:tr>
            </a:tbl>
          </a:graphicData>
        </a:graphic>
      </p:graphicFrame>
    </p:spTree>
    <p:extLst>
      <p:ext uri="{BB962C8B-B14F-4D97-AF65-F5344CB8AC3E}">
        <p14:creationId xmlns:p14="http://schemas.microsoft.com/office/powerpoint/2010/main" val="96359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38200" y="349234"/>
            <a:ext cx="106960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err="1"/>
              <a:t>Gepoolte</a:t>
            </a:r>
            <a:r>
              <a:rPr lang="de-DE" sz="4000" dirty="0"/>
              <a:t> </a:t>
            </a:r>
            <a:r>
              <a:rPr lang="de-DE" sz="4000" dirty="0" err="1"/>
              <a:t>Attack</a:t>
            </a:r>
            <a:r>
              <a:rPr lang="de-DE" sz="4000" dirty="0"/>
              <a:t> Rates der Haushalte aller 3 Kitas</a:t>
            </a:r>
          </a:p>
        </p:txBody>
      </p:sp>
      <p:graphicFrame>
        <p:nvGraphicFramePr>
          <p:cNvPr id="4" name="Tabelle 3">
            <a:extLst>
              <a:ext uri="{FF2B5EF4-FFF2-40B4-BE49-F238E27FC236}">
                <a16:creationId xmlns:a16="http://schemas.microsoft.com/office/drawing/2014/main" id="{0A347F16-78AC-4D2A-AF56-E05FCA2D27A4}"/>
              </a:ext>
            </a:extLst>
          </p:cNvPr>
          <p:cNvGraphicFramePr>
            <a:graphicFrameLocks noGrp="1"/>
          </p:cNvGraphicFramePr>
          <p:nvPr>
            <p:extLst>
              <p:ext uri="{D42A27DB-BD31-4B8C-83A1-F6EECF244321}">
                <p14:modId xmlns:p14="http://schemas.microsoft.com/office/powerpoint/2010/main" val="103843224"/>
              </p:ext>
            </p:extLst>
          </p:nvPr>
        </p:nvGraphicFramePr>
        <p:xfrm>
          <a:off x="1469571" y="1926771"/>
          <a:ext cx="8605158" cy="3168570"/>
        </p:xfrm>
        <a:graphic>
          <a:graphicData uri="http://schemas.openxmlformats.org/drawingml/2006/table">
            <a:tbl>
              <a:tblPr>
                <a:tableStyleId>{073A0DAA-6AF3-43AB-8588-CEC1D06C72B9}</a:tableStyleId>
              </a:tblPr>
              <a:tblGrid>
                <a:gridCol w="4302579">
                  <a:extLst>
                    <a:ext uri="{9D8B030D-6E8A-4147-A177-3AD203B41FA5}">
                      <a16:colId xmlns:a16="http://schemas.microsoft.com/office/drawing/2014/main" val="2797460603"/>
                    </a:ext>
                  </a:extLst>
                </a:gridCol>
                <a:gridCol w="4302579">
                  <a:extLst>
                    <a:ext uri="{9D8B030D-6E8A-4147-A177-3AD203B41FA5}">
                      <a16:colId xmlns:a16="http://schemas.microsoft.com/office/drawing/2014/main" val="662601915"/>
                    </a:ext>
                  </a:extLst>
                </a:gridCol>
              </a:tblGrid>
              <a:tr h="473529">
                <a:tc>
                  <a:txBody>
                    <a:bodyPr/>
                    <a:lstStyle/>
                    <a:p>
                      <a:pPr algn="ctr" fontAlgn="b"/>
                      <a:r>
                        <a:rPr lang="de-DE" sz="2000" b="1" u="none" strike="noStrike" kern="1200" dirty="0" err="1">
                          <a:solidFill>
                            <a:schemeClr val="dk1"/>
                          </a:solidFill>
                          <a:effectLst/>
                          <a:latin typeface="+mn-lt"/>
                          <a:ea typeface="+mn-ea"/>
                          <a:cs typeface="+mn-cs"/>
                        </a:rPr>
                        <a:t>Attack</a:t>
                      </a:r>
                      <a:r>
                        <a:rPr lang="de-DE" sz="2000" b="1" u="none" strike="noStrike" kern="1200" dirty="0">
                          <a:solidFill>
                            <a:schemeClr val="dk1"/>
                          </a:solidFill>
                          <a:effectLst/>
                          <a:latin typeface="+mn-lt"/>
                          <a:ea typeface="+mn-ea"/>
                          <a:cs typeface="+mn-cs"/>
                        </a:rPr>
                        <a:t> Rates (AR) </a:t>
                      </a:r>
                      <a:endParaRPr lang="de-DE" sz="2000" b="1" i="0" u="none" strike="noStrike" dirty="0">
                        <a:solidFill>
                          <a:srgbClr val="000000"/>
                        </a:solidFill>
                        <a:effectLst/>
                        <a:latin typeface="+mj-lt"/>
                      </a:endParaRPr>
                    </a:p>
                  </a:txBody>
                  <a:tcPr marL="0" marR="0" marT="0" marB="0" anchor="ctr"/>
                </a:tc>
                <a:tc>
                  <a:txBody>
                    <a:bodyPr/>
                    <a:lstStyle/>
                    <a:p>
                      <a:pPr algn="ctr" fontAlgn="b"/>
                      <a:r>
                        <a:rPr lang="de-DE" sz="2000" b="1" i="0" u="none" strike="noStrike" dirty="0">
                          <a:solidFill>
                            <a:srgbClr val="000000"/>
                          </a:solidFill>
                          <a:effectLst/>
                          <a:latin typeface="+mj-lt"/>
                        </a:rPr>
                        <a:t>% (n/N)</a:t>
                      </a:r>
                    </a:p>
                  </a:txBody>
                  <a:tcPr marL="0" marR="0" marT="0" marB="0" anchor="ctr"/>
                </a:tc>
                <a:extLst>
                  <a:ext uri="{0D108BD9-81ED-4DB2-BD59-A6C34878D82A}">
                    <a16:rowId xmlns:a16="http://schemas.microsoft.com/office/drawing/2014/main" val="4104846214"/>
                  </a:ext>
                </a:extLst>
              </a:tr>
              <a:tr h="416545">
                <a:tc>
                  <a:txBody>
                    <a:bodyPr/>
                    <a:lstStyle/>
                    <a:p>
                      <a:pPr algn="ctr" fontAlgn="b"/>
                      <a:r>
                        <a:rPr lang="de-DE" sz="2000" b="0" u="none" strike="noStrike" dirty="0">
                          <a:effectLst/>
                          <a:latin typeface="+mj-lt"/>
                        </a:rPr>
                        <a:t> AR Gesamt</a:t>
                      </a:r>
                      <a:endParaRPr lang="de-DE" sz="2000" b="0" i="0" u="none" strike="noStrike" dirty="0">
                        <a:solidFill>
                          <a:srgbClr val="000000"/>
                        </a:solidFill>
                        <a:effectLst/>
                        <a:latin typeface="+mj-lt"/>
                      </a:endParaRPr>
                    </a:p>
                  </a:txBody>
                  <a:tcPr marL="0" marR="0" marT="0" marB="0" anchor="ctr"/>
                </a:tc>
                <a:tc>
                  <a:txBody>
                    <a:bodyPr/>
                    <a:lstStyle/>
                    <a:p>
                      <a:pPr algn="ctr" fontAlgn="b"/>
                      <a:r>
                        <a:rPr lang="de-DE" sz="2000" u="none" strike="noStrike" dirty="0">
                          <a:effectLst/>
                          <a:latin typeface="+mj-lt"/>
                        </a:rPr>
                        <a:t>38% (31/82)</a:t>
                      </a:r>
                      <a:endParaRPr lang="de-DE" sz="20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3427871681"/>
                  </a:ext>
                </a:extLst>
              </a:tr>
              <a:tr h="569624">
                <a:tc>
                  <a:txBody>
                    <a:bodyPr/>
                    <a:lstStyle/>
                    <a:p>
                      <a:pPr algn="ctr" fontAlgn="b"/>
                      <a:r>
                        <a:rPr lang="pt-BR" sz="2000" b="0" u="none" strike="noStrike" dirty="0">
                          <a:effectLst/>
                          <a:latin typeface="+mj-lt"/>
                        </a:rPr>
                        <a:t>AR Primärfall=Erwachsener</a:t>
                      </a:r>
                      <a:endParaRPr lang="pt-BR" sz="2000" b="0" i="0" u="none" strike="noStrike" dirty="0">
                        <a:solidFill>
                          <a:srgbClr val="000000"/>
                        </a:solidFill>
                        <a:effectLst/>
                        <a:latin typeface="+mj-lt"/>
                      </a:endParaRPr>
                    </a:p>
                  </a:txBody>
                  <a:tcPr marL="0" marR="0" marT="0" marB="0" anchor="ctr"/>
                </a:tc>
                <a:tc>
                  <a:txBody>
                    <a:bodyPr/>
                    <a:lstStyle/>
                    <a:p>
                      <a:pPr algn="ctr" fontAlgn="b"/>
                      <a:r>
                        <a:rPr lang="de-DE" sz="2000" u="none" strike="noStrike" dirty="0">
                          <a:effectLst/>
                          <a:latin typeface="+mj-lt"/>
                        </a:rPr>
                        <a:t>32% (10/31) </a:t>
                      </a:r>
                      <a:endParaRPr lang="de-DE" sz="20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261897448"/>
                  </a:ext>
                </a:extLst>
              </a:tr>
              <a:tr h="569624">
                <a:tc>
                  <a:txBody>
                    <a:bodyPr/>
                    <a:lstStyle/>
                    <a:p>
                      <a:pPr marL="0" algn="ctr" defTabSz="914400" rtl="0" eaLnBrk="1" fontAlgn="b" latinLnBrk="0" hangingPunct="1"/>
                      <a:r>
                        <a:rPr lang="pt-BR" sz="2000" b="0" u="none" strike="noStrike" kern="1200" dirty="0">
                          <a:solidFill>
                            <a:schemeClr val="dk1"/>
                          </a:solidFill>
                          <a:effectLst/>
                          <a:latin typeface="+mj-lt"/>
                          <a:ea typeface="+mn-ea"/>
                          <a:cs typeface="+mn-cs"/>
                        </a:rPr>
                        <a:t>AR Primärfall=Kind</a:t>
                      </a:r>
                    </a:p>
                  </a:txBody>
                  <a:tcPr marL="0" marR="0" marT="0" marB="0" anchor="ctr"/>
                </a:tc>
                <a:tc>
                  <a:txBody>
                    <a:bodyPr/>
                    <a:lstStyle/>
                    <a:p>
                      <a:pPr algn="ctr" fontAlgn="b"/>
                      <a:r>
                        <a:rPr lang="de-DE" sz="2000" u="none" strike="noStrike" dirty="0">
                          <a:effectLst/>
                          <a:latin typeface="+mj-lt"/>
                        </a:rPr>
                        <a:t>41% (21/51)</a:t>
                      </a:r>
                      <a:endParaRPr lang="de-DE" sz="2000" b="1"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466712878"/>
                  </a:ext>
                </a:extLst>
              </a:tr>
              <a:tr h="569624">
                <a:tc>
                  <a:txBody>
                    <a:bodyPr/>
                    <a:lstStyle/>
                    <a:p>
                      <a:pPr algn="ctr" fontAlgn="b"/>
                      <a:r>
                        <a:rPr lang="pt-BR" sz="2000" b="0" i="0" u="none" strike="noStrike" dirty="0">
                          <a:solidFill>
                            <a:srgbClr val="000000"/>
                          </a:solidFill>
                          <a:effectLst/>
                          <a:latin typeface="+mj-lt"/>
                        </a:rPr>
                        <a:t>AR Erwachsene Haushalt</a:t>
                      </a:r>
                    </a:p>
                  </a:txBody>
                  <a:tcPr marL="0" marR="0" marT="0" marB="0" anchor="ctr"/>
                </a:tc>
                <a:tc>
                  <a:txBody>
                    <a:bodyPr/>
                    <a:lstStyle/>
                    <a:p>
                      <a:pPr algn="ctr" fontAlgn="b"/>
                      <a:r>
                        <a:rPr lang="de-DE" sz="2000" b="0" i="0" u="none" strike="noStrike" dirty="0">
                          <a:solidFill>
                            <a:srgbClr val="000000"/>
                          </a:solidFill>
                          <a:effectLst/>
                          <a:latin typeface="+mj-lt"/>
                        </a:rPr>
                        <a:t>41% (24/58)</a:t>
                      </a:r>
                    </a:p>
                  </a:txBody>
                  <a:tcPr marL="0" marR="0" marT="0" marB="0" anchor="ctr"/>
                </a:tc>
                <a:extLst>
                  <a:ext uri="{0D108BD9-81ED-4DB2-BD59-A6C34878D82A}">
                    <a16:rowId xmlns:a16="http://schemas.microsoft.com/office/drawing/2014/main" val="1558915946"/>
                  </a:ext>
                </a:extLst>
              </a:tr>
              <a:tr h="569624">
                <a:tc>
                  <a:txBody>
                    <a:bodyPr/>
                    <a:lstStyle/>
                    <a:p>
                      <a:pPr algn="ctr" fontAlgn="b"/>
                      <a:r>
                        <a:rPr lang="pt-BR" sz="2000" b="0" i="0" u="none" strike="noStrike" dirty="0">
                          <a:solidFill>
                            <a:srgbClr val="000000"/>
                          </a:solidFill>
                          <a:effectLst/>
                          <a:latin typeface="+mj-lt"/>
                        </a:rPr>
                        <a:t>AR Kinder Haushalt</a:t>
                      </a:r>
                    </a:p>
                  </a:txBody>
                  <a:tcPr marL="0" marR="0" marT="0" marB="0" anchor="ctr"/>
                </a:tc>
                <a:tc>
                  <a:txBody>
                    <a:bodyPr/>
                    <a:lstStyle/>
                    <a:p>
                      <a:pPr algn="ctr" fontAlgn="b"/>
                      <a:r>
                        <a:rPr lang="de-DE" sz="2000" b="0" i="0" u="none" strike="noStrike" dirty="0">
                          <a:solidFill>
                            <a:srgbClr val="000000"/>
                          </a:solidFill>
                          <a:effectLst/>
                          <a:latin typeface="+mj-lt"/>
                        </a:rPr>
                        <a:t>29% (7/24)</a:t>
                      </a:r>
                    </a:p>
                  </a:txBody>
                  <a:tcPr marL="0" marR="0" marT="0" marB="0" anchor="ctr"/>
                </a:tc>
                <a:extLst>
                  <a:ext uri="{0D108BD9-81ED-4DB2-BD59-A6C34878D82A}">
                    <a16:rowId xmlns:a16="http://schemas.microsoft.com/office/drawing/2014/main" val="170151553"/>
                  </a:ext>
                </a:extLst>
              </a:tr>
            </a:tbl>
          </a:graphicData>
        </a:graphic>
      </p:graphicFrame>
    </p:spTree>
    <p:extLst>
      <p:ext uri="{BB962C8B-B14F-4D97-AF65-F5344CB8AC3E}">
        <p14:creationId xmlns:p14="http://schemas.microsoft.com/office/powerpoint/2010/main" val="2983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2CD27-163D-4112-A92F-9A875A39267E}"/>
              </a:ext>
            </a:extLst>
          </p:cNvPr>
          <p:cNvSpPr>
            <a:spLocks noGrp="1"/>
          </p:cNvSpPr>
          <p:nvPr>
            <p:ph type="title"/>
          </p:nvPr>
        </p:nvSpPr>
        <p:spPr/>
        <p:txBody>
          <a:bodyPr/>
          <a:lstStyle/>
          <a:p>
            <a:r>
              <a:rPr lang="de-DE" dirty="0"/>
              <a:t>Hintergrund</a:t>
            </a:r>
          </a:p>
        </p:txBody>
      </p:sp>
      <p:sp>
        <p:nvSpPr>
          <p:cNvPr id="3" name="Inhaltsplatzhalter 2">
            <a:extLst>
              <a:ext uri="{FF2B5EF4-FFF2-40B4-BE49-F238E27FC236}">
                <a16:creationId xmlns:a16="http://schemas.microsoft.com/office/drawing/2014/main" id="{E2CC1B64-BD50-4970-9E98-B58DA4724012}"/>
              </a:ext>
            </a:extLst>
          </p:cNvPr>
          <p:cNvSpPr>
            <a:spLocks noGrp="1"/>
          </p:cNvSpPr>
          <p:nvPr>
            <p:ph idx="1"/>
          </p:nvPr>
        </p:nvSpPr>
        <p:spPr/>
        <p:txBody>
          <a:bodyPr>
            <a:normAutofit fontScale="85000" lnSpcReduction="20000"/>
          </a:bodyPr>
          <a:lstStyle/>
          <a:p>
            <a:pPr marL="0" indent="0">
              <a:buNone/>
            </a:pPr>
            <a:r>
              <a:rPr lang="de-DE" dirty="0"/>
              <a:t>Gesundheitsamt Bergstraße beobachtet seit Ende Januar Häufung von SARS-CoV2-Fällen mit B.1.1.7-Hinweis</a:t>
            </a:r>
          </a:p>
          <a:p>
            <a:pPr marL="0" indent="0">
              <a:buNone/>
            </a:pPr>
            <a:endParaRPr lang="de-DE" dirty="0"/>
          </a:p>
          <a:p>
            <a:pPr marL="0" indent="0">
              <a:buNone/>
            </a:pPr>
            <a:r>
              <a:rPr lang="de-DE" dirty="0"/>
              <a:t>Offizielles Amtshilfeersuchen am 9.2.2021 aufgrund Ausbrüchen mit B.1.1.7 in drei verschiedenen Kitas im Kreis Bergstraße</a:t>
            </a:r>
          </a:p>
          <a:p>
            <a:pPr lvl="1"/>
            <a:r>
              <a:rPr lang="de-DE" dirty="0"/>
              <a:t>Lampertheim</a:t>
            </a:r>
          </a:p>
          <a:p>
            <a:pPr lvl="1"/>
            <a:r>
              <a:rPr lang="de-DE" dirty="0"/>
              <a:t>Gorxheimertal</a:t>
            </a:r>
          </a:p>
          <a:p>
            <a:pPr lvl="1"/>
            <a:r>
              <a:rPr lang="de-DE" dirty="0"/>
              <a:t>Rimbach</a:t>
            </a:r>
          </a:p>
          <a:p>
            <a:pPr marL="457200" lvl="1" indent="0">
              <a:buNone/>
            </a:pPr>
            <a:endParaRPr lang="de-DE" dirty="0"/>
          </a:p>
          <a:p>
            <a:pPr marL="0" indent="0">
              <a:buNone/>
            </a:pPr>
            <a:r>
              <a:rPr lang="de-DE" dirty="0">
                <a:sym typeface="Wingdings" panose="05000000000000000000" pitchFamily="2" charset="2"/>
              </a:rPr>
              <a:t> </a:t>
            </a:r>
            <a:r>
              <a:rPr lang="de-DE" dirty="0"/>
              <a:t>Anforderung Target-PCR/Sequenzierung bei alle positiven Fällen (B.1.1.7-Hinweis/Target PCR, selten Sequenzierung)</a:t>
            </a:r>
          </a:p>
          <a:p>
            <a:pPr marL="0" indent="0">
              <a:buNone/>
            </a:pPr>
            <a:r>
              <a:rPr lang="de-DE" dirty="0">
                <a:sym typeface="Wingdings" panose="05000000000000000000" pitchFamily="2" charset="2"/>
              </a:rPr>
              <a:t> </a:t>
            </a:r>
            <a:r>
              <a:rPr lang="de-DE" dirty="0"/>
              <a:t>Verschärfung Kontaktpersonenmanagement aufgrund zunehmender B.1.1.7-Verbreitung </a:t>
            </a:r>
          </a:p>
          <a:p>
            <a:pPr marL="457200" lvl="1" indent="0">
              <a:buNone/>
            </a:pPr>
            <a:endParaRPr lang="de-DE" dirty="0"/>
          </a:p>
        </p:txBody>
      </p:sp>
    </p:spTree>
    <p:extLst>
      <p:ext uri="{BB962C8B-B14F-4D97-AF65-F5344CB8AC3E}">
        <p14:creationId xmlns:p14="http://schemas.microsoft.com/office/powerpoint/2010/main" val="402588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1C012-48AD-4B0A-B9CD-2A8F57822ECC}"/>
              </a:ext>
            </a:extLst>
          </p:cNvPr>
          <p:cNvSpPr>
            <a:spLocks noGrp="1"/>
          </p:cNvSpPr>
          <p:nvPr>
            <p:ph type="title"/>
          </p:nvPr>
        </p:nvSpPr>
        <p:spPr/>
        <p:txBody>
          <a:bodyPr/>
          <a:lstStyle/>
          <a:p>
            <a:r>
              <a:rPr lang="de-DE" dirty="0"/>
              <a:t>Grundriss Krippe</a:t>
            </a:r>
            <a:br>
              <a:rPr lang="de-DE" dirty="0"/>
            </a:br>
            <a:r>
              <a:rPr lang="de-DE" dirty="0"/>
              <a:t>Lampertheim</a:t>
            </a:r>
          </a:p>
        </p:txBody>
      </p:sp>
      <p:pic>
        <p:nvPicPr>
          <p:cNvPr id="9" name="Grafik 8">
            <a:extLst>
              <a:ext uri="{FF2B5EF4-FFF2-40B4-BE49-F238E27FC236}">
                <a16:creationId xmlns:a16="http://schemas.microsoft.com/office/drawing/2014/main" id="{00F33055-B4D3-4A67-A160-C092B572BBCC}"/>
              </a:ext>
            </a:extLst>
          </p:cNvPr>
          <p:cNvPicPr>
            <a:picLocks noChangeAspect="1"/>
          </p:cNvPicPr>
          <p:nvPr/>
        </p:nvPicPr>
        <p:blipFill>
          <a:blip r:embed="rId2"/>
          <a:stretch>
            <a:fillRect/>
          </a:stretch>
        </p:blipFill>
        <p:spPr>
          <a:xfrm>
            <a:off x="5085978" y="0"/>
            <a:ext cx="6523463" cy="6858000"/>
          </a:xfrm>
          <a:prstGeom prst="rect">
            <a:avLst/>
          </a:prstGeom>
        </p:spPr>
      </p:pic>
      <p:pic>
        <p:nvPicPr>
          <p:cNvPr id="10" name="Grafik 9">
            <a:extLst>
              <a:ext uri="{FF2B5EF4-FFF2-40B4-BE49-F238E27FC236}">
                <a16:creationId xmlns:a16="http://schemas.microsoft.com/office/drawing/2014/main" id="{FE754130-B3D5-4336-9BC6-ACF3EEF7AAFB}"/>
              </a:ext>
            </a:extLst>
          </p:cNvPr>
          <p:cNvPicPr>
            <a:picLocks noChangeAspect="1"/>
          </p:cNvPicPr>
          <p:nvPr/>
        </p:nvPicPr>
        <p:blipFill>
          <a:blip r:embed="rId3"/>
          <a:stretch>
            <a:fillRect/>
          </a:stretch>
        </p:blipFill>
        <p:spPr>
          <a:xfrm>
            <a:off x="3131801" y="1690688"/>
            <a:ext cx="3908354" cy="4969192"/>
          </a:xfrm>
          <a:prstGeom prst="rect">
            <a:avLst/>
          </a:prstGeom>
        </p:spPr>
      </p:pic>
      <p:sp>
        <p:nvSpPr>
          <p:cNvPr id="11" name="Textfeld 10">
            <a:extLst>
              <a:ext uri="{FF2B5EF4-FFF2-40B4-BE49-F238E27FC236}">
                <a16:creationId xmlns:a16="http://schemas.microsoft.com/office/drawing/2014/main" id="{4C3DED52-2D2A-40A5-A87B-A2342783502E}"/>
              </a:ext>
            </a:extLst>
          </p:cNvPr>
          <p:cNvSpPr txBox="1"/>
          <p:nvPr/>
        </p:nvSpPr>
        <p:spPr>
          <a:xfrm>
            <a:off x="8835390" y="4175284"/>
            <a:ext cx="1657350" cy="369332"/>
          </a:xfrm>
          <a:prstGeom prst="rect">
            <a:avLst/>
          </a:prstGeom>
          <a:solidFill>
            <a:schemeClr val="bg1"/>
          </a:solidFill>
        </p:spPr>
        <p:txBody>
          <a:bodyPr wrap="square" rtlCol="0">
            <a:spAutoFit/>
          </a:bodyPr>
          <a:lstStyle/>
          <a:p>
            <a:r>
              <a:rPr lang="de-DE" dirty="0"/>
              <a:t>Gruppenraum</a:t>
            </a:r>
          </a:p>
        </p:txBody>
      </p:sp>
      <p:sp>
        <p:nvSpPr>
          <p:cNvPr id="12" name="Textfeld 11">
            <a:extLst>
              <a:ext uri="{FF2B5EF4-FFF2-40B4-BE49-F238E27FC236}">
                <a16:creationId xmlns:a16="http://schemas.microsoft.com/office/drawing/2014/main" id="{AADFDACC-9EF3-4C06-BB04-C1435217DD9C}"/>
              </a:ext>
            </a:extLst>
          </p:cNvPr>
          <p:cNvSpPr txBox="1"/>
          <p:nvPr/>
        </p:nvSpPr>
        <p:spPr>
          <a:xfrm>
            <a:off x="8835390" y="5870734"/>
            <a:ext cx="1657350" cy="369332"/>
          </a:xfrm>
          <a:prstGeom prst="rect">
            <a:avLst/>
          </a:prstGeom>
          <a:solidFill>
            <a:schemeClr val="bg1"/>
          </a:solidFill>
        </p:spPr>
        <p:txBody>
          <a:bodyPr wrap="square" rtlCol="0">
            <a:spAutoFit/>
          </a:bodyPr>
          <a:lstStyle/>
          <a:p>
            <a:r>
              <a:rPr lang="de-DE" dirty="0"/>
              <a:t>Personalraum</a:t>
            </a:r>
          </a:p>
        </p:txBody>
      </p:sp>
    </p:spTree>
    <p:extLst>
      <p:ext uri="{BB962C8B-B14F-4D97-AF65-F5344CB8AC3E}">
        <p14:creationId xmlns:p14="http://schemas.microsoft.com/office/powerpoint/2010/main" val="394104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Vorläufige Ergebnisse Kita </a:t>
            </a:r>
            <a:r>
              <a:rPr lang="de-DE" sz="4000"/>
              <a:t>Gorxheimertal III</a:t>
            </a:r>
            <a:endParaRPr lang="de-DE" sz="4000" dirty="0"/>
          </a:p>
        </p:txBody>
      </p:sp>
      <p:pic>
        <p:nvPicPr>
          <p:cNvPr id="6" name="Inhaltsplatzhalter 5">
            <a:extLst>
              <a:ext uri="{FF2B5EF4-FFF2-40B4-BE49-F238E27FC236}">
                <a16:creationId xmlns:a16="http://schemas.microsoft.com/office/drawing/2014/main" id="{C46CF82A-5161-4EE1-91FD-6CA58A94E2AC}"/>
              </a:ext>
            </a:extLst>
          </p:cNvPr>
          <p:cNvPicPr>
            <a:picLocks noGrp="1" noChangeAspect="1"/>
          </p:cNvPicPr>
          <p:nvPr>
            <p:ph idx="1"/>
          </p:nvPr>
        </p:nvPicPr>
        <p:blipFill>
          <a:blip r:embed="rId3"/>
          <a:stretch>
            <a:fillRect/>
          </a:stretch>
        </p:blipFill>
        <p:spPr>
          <a:xfrm>
            <a:off x="838200" y="1690688"/>
            <a:ext cx="10515600" cy="1100324"/>
          </a:xfrm>
          <a:prstGeom prst="rect">
            <a:avLst/>
          </a:prstGeom>
        </p:spPr>
      </p:pic>
      <p:graphicFrame>
        <p:nvGraphicFramePr>
          <p:cNvPr id="3" name="Objekt 2">
            <a:extLst>
              <a:ext uri="{FF2B5EF4-FFF2-40B4-BE49-F238E27FC236}">
                <a16:creationId xmlns:a16="http://schemas.microsoft.com/office/drawing/2014/main" id="{08464030-18D5-480D-8AD8-0E6F9ABD241F}"/>
              </a:ext>
            </a:extLst>
          </p:cNvPr>
          <p:cNvGraphicFramePr>
            <a:graphicFrameLocks noChangeAspect="1"/>
          </p:cNvGraphicFramePr>
          <p:nvPr>
            <p:extLst>
              <p:ext uri="{D42A27DB-BD31-4B8C-83A1-F6EECF244321}">
                <p14:modId xmlns:p14="http://schemas.microsoft.com/office/powerpoint/2010/main" val="3940714462"/>
              </p:ext>
            </p:extLst>
          </p:nvPr>
        </p:nvGraphicFramePr>
        <p:xfrm>
          <a:off x="1428583" y="4066988"/>
          <a:ext cx="8989714" cy="1100323"/>
        </p:xfrm>
        <a:graphic>
          <a:graphicData uri="http://schemas.openxmlformats.org/presentationml/2006/ole">
            <mc:AlternateContent xmlns:mc="http://schemas.openxmlformats.org/markup-compatibility/2006">
              <mc:Choice xmlns:v="urn:schemas-microsoft-com:vml" Requires="v">
                <p:oleObj spid="_x0000_s1076" name="Worksheet" r:id="rId4" imgW="7626240" imgH="933503" progId="Excel.Sheet.12">
                  <p:embed/>
                </p:oleObj>
              </mc:Choice>
              <mc:Fallback>
                <p:oleObj name="Worksheet" r:id="rId4" imgW="7626240" imgH="933503" progId="Excel.Sheet.12">
                  <p:embed/>
                  <p:pic>
                    <p:nvPicPr>
                      <p:cNvPr id="0" name=""/>
                      <p:cNvPicPr/>
                      <p:nvPr/>
                    </p:nvPicPr>
                    <p:blipFill>
                      <a:blip r:embed="rId5"/>
                      <a:stretch>
                        <a:fillRect/>
                      </a:stretch>
                    </p:blipFill>
                    <p:spPr>
                      <a:xfrm>
                        <a:off x="1428583" y="4066988"/>
                        <a:ext cx="8989714" cy="1100323"/>
                      </a:xfrm>
                      <a:prstGeom prst="rect">
                        <a:avLst/>
                      </a:prstGeom>
                    </p:spPr>
                  </p:pic>
                </p:oleObj>
              </mc:Fallback>
            </mc:AlternateContent>
          </a:graphicData>
        </a:graphic>
      </p:graphicFrame>
    </p:spTree>
    <p:extLst>
      <p:ext uri="{BB962C8B-B14F-4D97-AF65-F5344CB8AC3E}">
        <p14:creationId xmlns:p14="http://schemas.microsoft.com/office/powerpoint/2010/main" val="84776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2000" dirty="0"/>
              <a:t>Auftreten erste Fälle:  Eine Erziehende mit SB am 30.01. mit Fieber, Husten, Kopfschmerzen, Gliederschmerzen, Schwindel, Konzentrationsstörungen und positiver Testung am 10.02</a:t>
            </a:r>
          </a:p>
          <a:p>
            <a:pPr marL="0" indent="0">
              <a:buNone/>
            </a:pPr>
            <a:r>
              <a:rPr lang="de-DE" sz="2000" dirty="0"/>
              <a:t>Reihentestungen: 13.2.; 18.2. </a:t>
            </a:r>
            <a:endParaRPr lang="de-DE" sz="2000" dirty="0">
              <a:highlight>
                <a:srgbClr val="FFFF00"/>
              </a:highlight>
            </a:endParaRPr>
          </a:p>
          <a:p>
            <a:pPr marL="0" indent="0">
              <a:buNone/>
            </a:pPr>
            <a:endParaRPr lang="de-DE" sz="2000" dirty="0"/>
          </a:p>
        </p:txBody>
      </p:sp>
      <p:sp>
        <p:nvSpPr>
          <p:cNvPr id="5" name="Titel 1"/>
          <p:cNvSpPr txBox="1">
            <a:spLocks/>
          </p:cNvSpPr>
          <p:nvPr/>
        </p:nvSpPr>
        <p:spPr>
          <a:xfrm>
            <a:off x="838200" y="349234"/>
            <a:ext cx="106960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Vorläufige Ergebnisse Kita Rimbach II</a:t>
            </a:r>
          </a:p>
        </p:txBody>
      </p:sp>
      <p:graphicFrame>
        <p:nvGraphicFramePr>
          <p:cNvPr id="6" name="Diagramm 5">
            <a:extLst>
              <a:ext uri="{FF2B5EF4-FFF2-40B4-BE49-F238E27FC236}">
                <a16:creationId xmlns:a16="http://schemas.microsoft.com/office/drawing/2014/main" id="{7F6E739A-4A7E-409B-9152-08A2A7666256}"/>
              </a:ext>
            </a:extLst>
          </p:cNvPr>
          <p:cNvGraphicFramePr>
            <a:graphicFrameLocks/>
          </p:cNvGraphicFramePr>
          <p:nvPr>
            <p:extLst>
              <p:ext uri="{D42A27DB-BD31-4B8C-83A1-F6EECF244321}">
                <p14:modId xmlns:p14="http://schemas.microsoft.com/office/powerpoint/2010/main" val="74595995"/>
              </p:ext>
            </p:extLst>
          </p:nvPr>
        </p:nvGraphicFramePr>
        <p:xfrm>
          <a:off x="1577629" y="3429000"/>
          <a:ext cx="7695580" cy="2216426"/>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Gerade Verbindung mit Pfeil 6">
            <a:extLst>
              <a:ext uri="{FF2B5EF4-FFF2-40B4-BE49-F238E27FC236}">
                <a16:creationId xmlns:a16="http://schemas.microsoft.com/office/drawing/2014/main" id="{21B2CFDD-AA4D-491F-BF57-BBB10FD2CF71}"/>
              </a:ext>
            </a:extLst>
          </p:cNvPr>
          <p:cNvCxnSpPr/>
          <p:nvPr/>
        </p:nvCxnSpPr>
        <p:spPr>
          <a:xfrm>
            <a:off x="6609520" y="3109651"/>
            <a:ext cx="0" cy="731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4BBE9176-26FC-4712-8EF4-23529A0D6512}"/>
              </a:ext>
            </a:extLst>
          </p:cNvPr>
          <p:cNvCxnSpPr/>
          <p:nvPr/>
        </p:nvCxnSpPr>
        <p:spPr>
          <a:xfrm>
            <a:off x="8229600" y="3230218"/>
            <a:ext cx="0" cy="70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3274B903-B07C-46EE-A19D-BB0F8DA702AF}"/>
              </a:ext>
            </a:extLst>
          </p:cNvPr>
          <p:cNvSpPr txBox="1"/>
          <p:nvPr/>
        </p:nvSpPr>
        <p:spPr>
          <a:xfrm>
            <a:off x="5923721" y="2832652"/>
            <a:ext cx="1404722" cy="307777"/>
          </a:xfrm>
          <a:prstGeom prst="rect">
            <a:avLst/>
          </a:prstGeom>
          <a:noFill/>
        </p:spPr>
        <p:txBody>
          <a:bodyPr wrap="square" rtlCol="0">
            <a:spAutoFit/>
          </a:bodyPr>
          <a:lstStyle/>
          <a:p>
            <a:r>
              <a:rPr lang="en-US" sz="1400" b="1" dirty="0"/>
              <a:t>Reihentestung </a:t>
            </a:r>
          </a:p>
        </p:txBody>
      </p:sp>
      <p:sp>
        <p:nvSpPr>
          <p:cNvPr id="12" name="Textfeld 11">
            <a:extLst>
              <a:ext uri="{FF2B5EF4-FFF2-40B4-BE49-F238E27FC236}">
                <a16:creationId xmlns:a16="http://schemas.microsoft.com/office/drawing/2014/main" id="{5751DE9F-A736-4F74-9192-D3A4AF259A37}"/>
              </a:ext>
            </a:extLst>
          </p:cNvPr>
          <p:cNvSpPr txBox="1"/>
          <p:nvPr/>
        </p:nvSpPr>
        <p:spPr>
          <a:xfrm>
            <a:off x="7527227" y="2845906"/>
            <a:ext cx="1404722" cy="307777"/>
          </a:xfrm>
          <a:prstGeom prst="rect">
            <a:avLst/>
          </a:prstGeom>
          <a:noFill/>
        </p:spPr>
        <p:txBody>
          <a:bodyPr wrap="square" rtlCol="0">
            <a:spAutoFit/>
          </a:bodyPr>
          <a:lstStyle/>
          <a:p>
            <a:r>
              <a:rPr lang="en-US" sz="1400" b="1" dirty="0"/>
              <a:t>Reihentestung </a:t>
            </a:r>
          </a:p>
        </p:txBody>
      </p:sp>
    </p:spTree>
    <p:extLst>
      <p:ext uri="{BB962C8B-B14F-4D97-AF65-F5344CB8AC3E}">
        <p14:creationId xmlns:p14="http://schemas.microsoft.com/office/powerpoint/2010/main" val="116704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838200" y="349234"/>
            <a:ext cx="106960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Vorläufige Ergebnisse Kita Rimbach I</a:t>
            </a:r>
          </a:p>
        </p:txBody>
      </p:sp>
      <p:pic>
        <p:nvPicPr>
          <p:cNvPr id="6" name="Grafik 5">
            <a:extLst>
              <a:ext uri="{FF2B5EF4-FFF2-40B4-BE49-F238E27FC236}">
                <a16:creationId xmlns:a16="http://schemas.microsoft.com/office/drawing/2014/main" id="{46EE8340-C6F7-4F7A-B35B-9939E5E4BAA4}"/>
              </a:ext>
            </a:extLst>
          </p:cNvPr>
          <p:cNvPicPr>
            <a:picLocks noChangeAspect="1"/>
          </p:cNvPicPr>
          <p:nvPr/>
        </p:nvPicPr>
        <p:blipFill>
          <a:blip r:embed="rId2"/>
          <a:stretch>
            <a:fillRect/>
          </a:stretch>
        </p:blipFill>
        <p:spPr>
          <a:xfrm>
            <a:off x="367344" y="2870199"/>
            <a:ext cx="11592734" cy="1438754"/>
          </a:xfrm>
          <a:prstGeom prst="rect">
            <a:avLst/>
          </a:prstGeom>
        </p:spPr>
      </p:pic>
    </p:spTree>
    <p:extLst>
      <p:ext uri="{BB962C8B-B14F-4D97-AF65-F5344CB8AC3E}">
        <p14:creationId xmlns:p14="http://schemas.microsoft.com/office/powerpoint/2010/main" val="1174278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7B14A92-70B6-41F2-BB10-F68E84652059}"/>
              </a:ext>
            </a:extLst>
          </p:cNvPr>
          <p:cNvPicPr>
            <a:picLocks noChangeAspect="1"/>
          </p:cNvPicPr>
          <p:nvPr/>
        </p:nvPicPr>
        <p:blipFill>
          <a:blip r:embed="rId3"/>
          <a:stretch>
            <a:fillRect/>
          </a:stretch>
        </p:blipFill>
        <p:spPr>
          <a:xfrm>
            <a:off x="1578980" y="0"/>
            <a:ext cx="10515600" cy="6343650"/>
          </a:xfrm>
          <a:prstGeom prst="rect">
            <a:avLst/>
          </a:prstGeom>
        </p:spPr>
      </p:pic>
    </p:spTree>
    <p:extLst>
      <p:ext uri="{BB962C8B-B14F-4D97-AF65-F5344CB8AC3E}">
        <p14:creationId xmlns:p14="http://schemas.microsoft.com/office/powerpoint/2010/main" val="221364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123B8-842C-4766-ADEC-F5380EDBF891}"/>
              </a:ext>
            </a:extLst>
          </p:cNvPr>
          <p:cNvSpPr>
            <a:spLocks noGrp="1"/>
          </p:cNvSpPr>
          <p:nvPr>
            <p:ph type="title"/>
          </p:nvPr>
        </p:nvSpPr>
        <p:spPr/>
        <p:txBody>
          <a:bodyPr/>
          <a:lstStyle/>
          <a:p>
            <a:r>
              <a:rPr lang="de-DE" dirty="0"/>
              <a:t>Gemeinsame Ziele</a:t>
            </a:r>
          </a:p>
        </p:txBody>
      </p:sp>
      <p:sp>
        <p:nvSpPr>
          <p:cNvPr id="3" name="Inhaltsplatzhalter 2">
            <a:extLst>
              <a:ext uri="{FF2B5EF4-FFF2-40B4-BE49-F238E27FC236}">
                <a16:creationId xmlns:a16="http://schemas.microsoft.com/office/drawing/2014/main" id="{4BC85155-4FA2-494A-AB61-4B98EEFB3BCE}"/>
              </a:ext>
            </a:extLst>
          </p:cNvPr>
          <p:cNvSpPr>
            <a:spLocks noGrp="1"/>
          </p:cNvSpPr>
          <p:nvPr>
            <p:ph idx="1"/>
          </p:nvPr>
        </p:nvSpPr>
        <p:spPr/>
        <p:txBody>
          <a:bodyPr>
            <a:normAutofit fontScale="92500" lnSpcReduction="10000"/>
          </a:bodyPr>
          <a:lstStyle/>
          <a:p>
            <a:pPr marL="514350" lvl="0" indent="-514350" fontAlgn="ctr">
              <a:buFont typeface="+mj-lt"/>
              <a:buAutoNum type="arabicPeriod"/>
            </a:pPr>
            <a:r>
              <a:rPr lang="de-DE" dirty="0"/>
              <a:t>Gemeinsame ergänzende Aufarbeitung und Beschreibung der Ausbruchsgeschehen</a:t>
            </a:r>
          </a:p>
          <a:p>
            <a:pPr marL="514350" lvl="0" indent="-514350" fontAlgn="ctr">
              <a:buFont typeface="+mj-lt"/>
              <a:buAutoNum type="arabicPeriod"/>
            </a:pPr>
            <a:endParaRPr lang="de-DE" sz="1200" dirty="0"/>
          </a:p>
          <a:p>
            <a:pPr marL="514350" lvl="0" indent="-514350" fontAlgn="ctr">
              <a:buFont typeface="+mj-lt"/>
              <a:buAutoNum type="arabicPeriod"/>
            </a:pPr>
            <a:r>
              <a:rPr lang="de-DE" dirty="0"/>
              <a:t>Analyse der epidemiologischen Parameter, insbesondere in Bezug auf Expositions-Intensität und -Dauer der Transmission und Vergleich mit dem bisherigen Wissenstand</a:t>
            </a:r>
          </a:p>
          <a:p>
            <a:pPr marL="514350" lvl="0" indent="-514350" fontAlgn="ctr">
              <a:buFont typeface="+mj-lt"/>
              <a:buAutoNum type="arabicPeriod"/>
            </a:pPr>
            <a:endParaRPr lang="de-DE" sz="1200" dirty="0"/>
          </a:p>
          <a:p>
            <a:pPr marL="514350" lvl="0" indent="-514350" fontAlgn="ctr">
              <a:buFont typeface="+mj-lt"/>
              <a:buAutoNum type="arabicPeriod"/>
            </a:pPr>
            <a:r>
              <a:rPr lang="de-DE" dirty="0"/>
              <a:t>Dokumentation der infektionshygienischen Maßnahmen</a:t>
            </a:r>
          </a:p>
          <a:p>
            <a:pPr marL="514350" lvl="0" indent="-514350" fontAlgn="ctr">
              <a:buFont typeface="+mj-lt"/>
              <a:buAutoNum type="arabicPeriod"/>
            </a:pPr>
            <a:endParaRPr lang="de-DE" sz="1300" dirty="0"/>
          </a:p>
          <a:p>
            <a:pPr marL="514350" lvl="0" indent="-514350" fontAlgn="ctr">
              <a:buFont typeface="+mj-lt"/>
              <a:buAutoNum type="arabicPeriod"/>
            </a:pPr>
            <a:r>
              <a:rPr lang="de-DE" dirty="0"/>
              <a:t>Schlussfolgerungen hinsichtlich ggf. notwendiger Anpassungen des Vorgehens beim Kontaktpersonenmanagement und Entwicklung von konkreten Empfehlungen</a:t>
            </a:r>
          </a:p>
          <a:p>
            <a:endParaRPr lang="de-DE" dirty="0"/>
          </a:p>
        </p:txBody>
      </p:sp>
    </p:spTree>
    <p:extLst>
      <p:ext uri="{BB962C8B-B14F-4D97-AF65-F5344CB8AC3E}">
        <p14:creationId xmlns:p14="http://schemas.microsoft.com/office/powerpoint/2010/main" val="185145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Überblick Aktivitäten vor Ort (15.-18.2.2021)</a:t>
            </a:r>
          </a:p>
        </p:txBody>
      </p:sp>
      <p:sp>
        <p:nvSpPr>
          <p:cNvPr id="3" name="Inhaltsplatzhalter 2"/>
          <p:cNvSpPr>
            <a:spLocks noGrp="1"/>
          </p:cNvSpPr>
          <p:nvPr>
            <p:ph idx="1"/>
          </p:nvPr>
        </p:nvSpPr>
        <p:spPr>
          <a:xfrm>
            <a:off x="838200" y="1825625"/>
            <a:ext cx="10515600" cy="4351338"/>
          </a:xfrm>
        </p:spPr>
        <p:txBody>
          <a:bodyPr>
            <a:normAutofit fontScale="92500" lnSpcReduction="20000"/>
          </a:bodyPr>
          <a:lstStyle/>
          <a:p>
            <a:pPr marL="0" indent="0">
              <a:buNone/>
            </a:pPr>
            <a:r>
              <a:rPr lang="de-DE" sz="2000" dirty="0"/>
              <a:t>Gemeinsames Auftaktgespräch</a:t>
            </a:r>
          </a:p>
          <a:p>
            <a:pPr marL="0" indent="0">
              <a:buNone/>
            </a:pPr>
            <a:endParaRPr lang="de-DE" sz="2000" dirty="0"/>
          </a:p>
          <a:p>
            <a:pPr marL="0" indent="0">
              <a:buNone/>
            </a:pPr>
            <a:r>
              <a:rPr lang="de-DE" sz="2000" dirty="0"/>
              <a:t>Datensammlung </a:t>
            </a:r>
          </a:p>
          <a:p>
            <a:pPr>
              <a:buFont typeface="Wingdings" panose="05000000000000000000" pitchFamily="2" charset="2"/>
              <a:buChar char="à"/>
            </a:pPr>
            <a:r>
              <a:rPr lang="de-DE" sz="2000" dirty="0"/>
              <a:t>Erstellung </a:t>
            </a:r>
            <a:r>
              <a:rPr lang="de-DE" sz="2000" dirty="0" err="1"/>
              <a:t>Linelisten</a:t>
            </a:r>
            <a:r>
              <a:rPr lang="de-DE" sz="2000" dirty="0"/>
              <a:t> für Einrichtungen und Haushaltskontakte aus verschiedenen Datenquellen</a:t>
            </a:r>
          </a:p>
          <a:p>
            <a:pPr>
              <a:buFont typeface="Wingdings" panose="05000000000000000000" pitchFamily="2" charset="2"/>
              <a:buChar char="à"/>
            </a:pPr>
            <a:r>
              <a:rPr lang="de-DE" sz="2000" dirty="0"/>
              <a:t>In Planung: retrospektive Datensammlung Haushaltskontakte Wildtyp (11/2020)</a:t>
            </a:r>
          </a:p>
          <a:p>
            <a:pPr marL="0" indent="0">
              <a:buNone/>
            </a:pPr>
            <a:endParaRPr lang="de-DE" sz="2000" dirty="0"/>
          </a:p>
          <a:p>
            <a:pPr marL="0" indent="0">
              <a:buNone/>
            </a:pPr>
            <a:r>
              <a:rPr lang="de-DE" sz="2000" dirty="0"/>
              <a:t>Begehungen der 3 Kitas</a:t>
            </a:r>
          </a:p>
          <a:p>
            <a:pPr>
              <a:buFont typeface="Wingdings" panose="05000000000000000000" pitchFamily="2" charset="2"/>
              <a:buChar char="à"/>
            </a:pPr>
            <a:r>
              <a:rPr lang="de-DE" sz="2000" dirty="0"/>
              <a:t>Fokus auf Art der Räumlichkeiten (Fotos, Grundrisse) und Befragungen zu Hygienekonzepten (Fragebogen)</a:t>
            </a:r>
          </a:p>
          <a:p>
            <a:pPr>
              <a:buFont typeface="Wingdings" panose="05000000000000000000" pitchFamily="2" charset="2"/>
              <a:buChar char="à"/>
            </a:pPr>
            <a:r>
              <a:rPr lang="de-DE" sz="2000" dirty="0"/>
              <a:t>In Planung: Telefoninterviews mit einzelnen Erzieher*innen der Kitas</a:t>
            </a:r>
          </a:p>
          <a:p>
            <a:pPr marL="0" indent="0">
              <a:buNone/>
            </a:pPr>
            <a:endParaRPr lang="de-DE" sz="2000" dirty="0"/>
          </a:p>
          <a:p>
            <a:pPr marL="0" indent="0">
              <a:buNone/>
            </a:pPr>
            <a:r>
              <a:rPr lang="de-DE" sz="2000" dirty="0"/>
              <a:t>Weitere Folgeerhebungen</a:t>
            </a:r>
          </a:p>
          <a:p>
            <a:pPr marL="0" indent="0">
              <a:buNone/>
            </a:pPr>
            <a:r>
              <a:rPr lang="de-DE" sz="2000" dirty="0">
                <a:sym typeface="Wingdings" panose="05000000000000000000" pitchFamily="2" charset="2"/>
              </a:rPr>
              <a:t> </a:t>
            </a:r>
            <a:r>
              <a:rPr lang="de-DE" sz="2000" dirty="0"/>
              <a:t>Sequenzierungsdaten von SARS-CoV2 positiven B.1.1.7 und Wildtyp Fällen  an Tag 13; Weiterleitung zweite Probenabnahme ans RKI/ZBS1</a:t>
            </a:r>
          </a:p>
        </p:txBody>
      </p:sp>
    </p:spTree>
    <p:extLst>
      <p:ext uri="{BB962C8B-B14F-4D97-AF65-F5344CB8AC3E}">
        <p14:creationId xmlns:p14="http://schemas.microsoft.com/office/powerpoint/2010/main" val="319361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3DE67D6-299A-4656-A11C-B6A3E15580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15299" y="1170001"/>
            <a:ext cx="8691513" cy="5717342"/>
          </a:xfrm>
        </p:spPr>
      </p:pic>
      <p:sp>
        <p:nvSpPr>
          <p:cNvPr id="7" name="Titel 6">
            <a:extLst>
              <a:ext uri="{FF2B5EF4-FFF2-40B4-BE49-F238E27FC236}">
                <a16:creationId xmlns:a16="http://schemas.microsoft.com/office/drawing/2014/main" id="{D03D3FBB-7B0A-41E8-B906-11410180FA5F}"/>
              </a:ext>
            </a:extLst>
          </p:cNvPr>
          <p:cNvSpPr>
            <a:spLocks noGrp="1"/>
          </p:cNvSpPr>
          <p:nvPr>
            <p:ph type="title"/>
          </p:nvPr>
        </p:nvSpPr>
        <p:spPr>
          <a:xfrm>
            <a:off x="198337" y="23435"/>
            <a:ext cx="10515600" cy="876731"/>
          </a:xfrm>
        </p:spPr>
        <p:txBody>
          <a:bodyPr>
            <a:normAutofit/>
          </a:bodyPr>
          <a:lstStyle/>
          <a:p>
            <a:r>
              <a:rPr lang="de-DE" sz="4000" dirty="0"/>
              <a:t>Kita Lampertheim</a:t>
            </a:r>
          </a:p>
        </p:txBody>
      </p:sp>
      <p:sp>
        <p:nvSpPr>
          <p:cNvPr id="8" name="Textfeld 7">
            <a:extLst>
              <a:ext uri="{FF2B5EF4-FFF2-40B4-BE49-F238E27FC236}">
                <a16:creationId xmlns:a16="http://schemas.microsoft.com/office/drawing/2014/main" id="{4A9C3023-9ABA-4FC9-B17A-BDB4CE364684}"/>
              </a:ext>
            </a:extLst>
          </p:cNvPr>
          <p:cNvSpPr txBox="1"/>
          <p:nvPr/>
        </p:nvSpPr>
        <p:spPr>
          <a:xfrm>
            <a:off x="161442" y="793247"/>
            <a:ext cx="7216219" cy="1477328"/>
          </a:xfrm>
          <a:prstGeom prst="rect">
            <a:avLst/>
          </a:prstGeom>
          <a:noFill/>
        </p:spPr>
        <p:txBody>
          <a:bodyPr wrap="square" rtlCol="0">
            <a:spAutoFit/>
          </a:bodyPr>
          <a:lstStyle/>
          <a:p>
            <a:pPr marL="285750" indent="-285750">
              <a:buFont typeface="Arial" panose="020B0604020202020204" pitchFamily="34" charset="0"/>
              <a:buChar char="•"/>
            </a:pPr>
            <a:r>
              <a:rPr lang="de-DE" dirty="0"/>
              <a:t>Seit 12/2020 </a:t>
            </a:r>
            <a:r>
              <a:rPr lang="de-DE" dirty="0" err="1"/>
              <a:t>Kohortierung</a:t>
            </a:r>
            <a:r>
              <a:rPr lang="de-DE" dirty="0"/>
              <a:t>, strikte Trennung der Gruppen </a:t>
            </a:r>
          </a:p>
          <a:p>
            <a:pPr marL="285750" indent="-285750">
              <a:buFont typeface="Arial" panose="020B0604020202020204" pitchFamily="34" charset="0"/>
              <a:buChar char="•"/>
            </a:pPr>
            <a:r>
              <a:rPr lang="de-DE" dirty="0"/>
              <a:t>Gruppenräume circa 46m²; niedrige Decken</a:t>
            </a:r>
          </a:p>
          <a:p>
            <a:pPr marL="285750" indent="-285750">
              <a:buFont typeface="Arial" panose="020B0604020202020204" pitchFamily="34" charset="0"/>
              <a:buChar char="•"/>
            </a:pPr>
            <a:r>
              <a:rPr lang="de-DE" dirty="0"/>
              <a:t>4 Gruppen mit eigenen Toiletten/Waschräumen</a:t>
            </a:r>
          </a:p>
          <a:p>
            <a:pPr marL="285750" indent="-285750">
              <a:buFont typeface="Arial" panose="020B0604020202020204" pitchFamily="34" charset="0"/>
              <a:buChar char="•"/>
            </a:pPr>
            <a:r>
              <a:rPr lang="de-DE" dirty="0"/>
              <a:t>Abgetrennter Krippenbereich (Neubau) mit hohen Decken</a:t>
            </a:r>
          </a:p>
          <a:p>
            <a:pPr marL="285750" indent="-285750">
              <a:buFont typeface="Arial" panose="020B0604020202020204" pitchFamily="34" charset="0"/>
              <a:buChar char="•"/>
            </a:pPr>
            <a:endParaRPr lang="de-DE" dirty="0"/>
          </a:p>
        </p:txBody>
      </p:sp>
      <p:cxnSp>
        <p:nvCxnSpPr>
          <p:cNvPr id="14" name="Gerader Verbinder 13">
            <a:extLst>
              <a:ext uri="{FF2B5EF4-FFF2-40B4-BE49-F238E27FC236}">
                <a16:creationId xmlns:a16="http://schemas.microsoft.com/office/drawing/2014/main" id="{7F7F90AA-2F4D-45A4-B6B1-A73E071C6635}"/>
              </a:ext>
            </a:extLst>
          </p:cNvPr>
          <p:cNvCxnSpPr/>
          <p:nvPr/>
        </p:nvCxnSpPr>
        <p:spPr>
          <a:xfrm flipV="1">
            <a:off x="4889634" y="3291836"/>
            <a:ext cx="2377440" cy="616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AFEC6D7-A828-46DD-A4B6-66C4B0D2901A}"/>
              </a:ext>
            </a:extLst>
          </p:cNvPr>
          <p:cNvCxnSpPr>
            <a:cxnSpLocks/>
          </p:cNvCxnSpPr>
          <p:nvPr/>
        </p:nvCxnSpPr>
        <p:spPr>
          <a:xfrm>
            <a:off x="4969844" y="3291836"/>
            <a:ext cx="2229853" cy="556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61AAD71C-94C0-459C-86E6-D75B5BABDCE7}"/>
              </a:ext>
            </a:extLst>
          </p:cNvPr>
          <p:cNvSpPr txBox="1"/>
          <p:nvPr/>
        </p:nvSpPr>
        <p:spPr>
          <a:xfrm>
            <a:off x="6084770" y="4114667"/>
            <a:ext cx="2521819" cy="369332"/>
          </a:xfrm>
          <a:prstGeom prst="rect">
            <a:avLst/>
          </a:prstGeom>
          <a:noFill/>
        </p:spPr>
        <p:txBody>
          <a:bodyPr wrap="square" rtlCol="0">
            <a:spAutoFit/>
          </a:bodyPr>
          <a:lstStyle/>
          <a:p>
            <a:r>
              <a:rPr lang="de-DE" dirty="0"/>
              <a:t>Flur/Garderobe 90m²</a:t>
            </a:r>
          </a:p>
        </p:txBody>
      </p:sp>
      <p:sp>
        <p:nvSpPr>
          <p:cNvPr id="19" name="Textfeld 18">
            <a:extLst>
              <a:ext uri="{FF2B5EF4-FFF2-40B4-BE49-F238E27FC236}">
                <a16:creationId xmlns:a16="http://schemas.microsoft.com/office/drawing/2014/main" id="{9FB3419D-EA95-4A30-B89E-F6F0A7902BF1}"/>
              </a:ext>
            </a:extLst>
          </p:cNvPr>
          <p:cNvSpPr txBox="1"/>
          <p:nvPr/>
        </p:nvSpPr>
        <p:spPr>
          <a:xfrm>
            <a:off x="10593137" y="2830171"/>
            <a:ext cx="1636398" cy="923330"/>
          </a:xfrm>
          <a:prstGeom prst="rect">
            <a:avLst/>
          </a:prstGeom>
          <a:noFill/>
        </p:spPr>
        <p:txBody>
          <a:bodyPr wrap="square" rtlCol="0">
            <a:spAutoFit/>
          </a:bodyPr>
          <a:lstStyle/>
          <a:p>
            <a:r>
              <a:rPr lang="de-DE" dirty="0"/>
              <a:t>WC </a:t>
            </a:r>
          </a:p>
          <a:p>
            <a:r>
              <a:rPr lang="de-DE" dirty="0"/>
              <a:t>Mitarbeitende </a:t>
            </a:r>
          </a:p>
          <a:p>
            <a:r>
              <a:rPr lang="de-DE" dirty="0"/>
              <a:t>3m²</a:t>
            </a:r>
          </a:p>
        </p:txBody>
      </p:sp>
      <p:cxnSp>
        <p:nvCxnSpPr>
          <p:cNvPr id="21" name="Gerade Verbindung mit Pfeil 20">
            <a:extLst>
              <a:ext uri="{FF2B5EF4-FFF2-40B4-BE49-F238E27FC236}">
                <a16:creationId xmlns:a16="http://schemas.microsoft.com/office/drawing/2014/main" id="{BC9331BC-4EA3-4BDA-ADD5-00EBCDE65281}"/>
              </a:ext>
            </a:extLst>
          </p:cNvPr>
          <p:cNvCxnSpPr>
            <a:cxnSpLocks/>
          </p:cNvCxnSpPr>
          <p:nvPr/>
        </p:nvCxnSpPr>
        <p:spPr>
          <a:xfrm flipH="1">
            <a:off x="8059450" y="3291836"/>
            <a:ext cx="2533687" cy="2195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80C9B0A-448E-4357-9D7D-2F3238A45559}"/>
              </a:ext>
            </a:extLst>
          </p:cNvPr>
          <p:cNvSpPr txBox="1"/>
          <p:nvPr/>
        </p:nvSpPr>
        <p:spPr>
          <a:xfrm>
            <a:off x="3668830" y="3415178"/>
            <a:ext cx="2521819" cy="369332"/>
          </a:xfrm>
          <a:prstGeom prst="rect">
            <a:avLst/>
          </a:prstGeom>
          <a:noFill/>
        </p:spPr>
        <p:txBody>
          <a:bodyPr wrap="square" rtlCol="0">
            <a:spAutoFit/>
          </a:bodyPr>
          <a:lstStyle/>
          <a:p>
            <a:r>
              <a:rPr lang="de-DE" dirty="0"/>
              <a:t>Küche</a:t>
            </a:r>
          </a:p>
        </p:txBody>
      </p:sp>
      <p:sp>
        <p:nvSpPr>
          <p:cNvPr id="23" name="Textfeld 22">
            <a:extLst>
              <a:ext uri="{FF2B5EF4-FFF2-40B4-BE49-F238E27FC236}">
                <a16:creationId xmlns:a16="http://schemas.microsoft.com/office/drawing/2014/main" id="{117FC720-E945-4503-A2F8-8F77C15C6F9A}"/>
              </a:ext>
            </a:extLst>
          </p:cNvPr>
          <p:cNvSpPr txBox="1"/>
          <p:nvPr/>
        </p:nvSpPr>
        <p:spPr>
          <a:xfrm>
            <a:off x="8444481" y="2612731"/>
            <a:ext cx="1929856" cy="646331"/>
          </a:xfrm>
          <a:prstGeom prst="rect">
            <a:avLst/>
          </a:prstGeom>
          <a:noFill/>
        </p:spPr>
        <p:txBody>
          <a:bodyPr wrap="square" rtlCol="0">
            <a:spAutoFit/>
          </a:bodyPr>
          <a:lstStyle/>
          <a:p>
            <a:r>
              <a:rPr lang="de-DE" dirty="0"/>
              <a:t>Bewegungsraum</a:t>
            </a:r>
          </a:p>
          <a:p>
            <a:r>
              <a:rPr lang="de-DE" dirty="0"/>
              <a:t>70m²</a:t>
            </a:r>
          </a:p>
        </p:txBody>
      </p:sp>
      <p:sp>
        <p:nvSpPr>
          <p:cNvPr id="24" name="Textfeld 23">
            <a:extLst>
              <a:ext uri="{FF2B5EF4-FFF2-40B4-BE49-F238E27FC236}">
                <a16:creationId xmlns:a16="http://schemas.microsoft.com/office/drawing/2014/main" id="{C7BD0533-6F1E-4BD7-90E4-09F476E3A267}"/>
              </a:ext>
            </a:extLst>
          </p:cNvPr>
          <p:cNvSpPr txBox="1"/>
          <p:nvPr/>
        </p:nvSpPr>
        <p:spPr>
          <a:xfrm>
            <a:off x="8466590" y="1421302"/>
            <a:ext cx="1929856" cy="369332"/>
          </a:xfrm>
          <a:prstGeom prst="rect">
            <a:avLst/>
          </a:prstGeom>
          <a:noFill/>
        </p:spPr>
        <p:txBody>
          <a:bodyPr wrap="square" rtlCol="0">
            <a:spAutoFit/>
          </a:bodyPr>
          <a:lstStyle/>
          <a:p>
            <a:r>
              <a:rPr lang="de-DE" dirty="0"/>
              <a:t>Pausenraum</a:t>
            </a:r>
          </a:p>
        </p:txBody>
      </p:sp>
      <p:sp>
        <p:nvSpPr>
          <p:cNvPr id="11" name="Textfeld 10">
            <a:extLst>
              <a:ext uri="{FF2B5EF4-FFF2-40B4-BE49-F238E27FC236}">
                <a16:creationId xmlns:a16="http://schemas.microsoft.com/office/drawing/2014/main" id="{78BD9FC9-B388-45E9-AC1E-D9E64FFF1582}"/>
              </a:ext>
            </a:extLst>
          </p:cNvPr>
          <p:cNvSpPr txBox="1"/>
          <p:nvPr/>
        </p:nvSpPr>
        <p:spPr>
          <a:xfrm>
            <a:off x="8338148" y="472684"/>
            <a:ext cx="2376815" cy="369332"/>
          </a:xfrm>
          <a:prstGeom prst="rect">
            <a:avLst/>
          </a:prstGeom>
          <a:noFill/>
        </p:spPr>
        <p:txBody>
          <a:bodyPr wrap="square" rtlCol="0">
            <a:spAutoFit/>
          </a:bodyPr>
          <a:lstStyle/>
          <a:p>
            <a:r>
              <a:rPr lang="de-DE" dirty="0"/>
              <a:t>Durchgang Krippe</a:t>
            </a:r>
          </a:p>
        </p:txBody>
      </p:sp>
      <p:sp>
        <p:nvSpPr>
          <p:cNvPr id="12" name="Stern: 4 Zacken 11">
            <a:extLst>
              <a:ext uri="{FF2B5EF4-FFF2-40B4-BE49-F238E27FC236}">
                <a16:creationId xmlns:a16="http://schemas.microsoft.com/office/drawing/2014/main" id="{2020EFA4-3794-4047-91F1-D656532AF2FC}"/>
              </a:ext>
            </a:extLst>
          </p:cNvPr>
          <p:cNvSpPr/>
          <p:nvPr/>
        </p:nvSpPr>
        <p:spPr>
          <a:xfrm>
            <a:off x="8339562" y="5236139"/>
            <a:ext cx="254056" cy="255889"/>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Stern: 4 Zacken 24">
            <a:extLst>
              <a:ext uri="{FF2B5EF4-FFF2-40B4-BE49-F238E27FC236}">
                <a16:creationId xmlns:a16="http://schemas.microsoft.com/office/drawing/2014/main" id="{A5B868AD-DA88-4B37-A2F3-A444FEF7797C}"/>
              </a:ext>
            </a:extLst>
          </p:cNvPr>
          <p:cNvSpPr/>
          <p:nvPr/>
        </p:nvSpPr>
        <p:spPr>
          <a:xfrm>
            <a:off x="8491962" y="5388539"/>
            <a:ext cx="254056" cy="255889"/>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Stern: 4 Zacken 25">
            <a:extLst>
              <a:ext uri="{FF2B5EF4-FFF2-40B4-BE49-F238E27FC236}">
                <a16:creationId xmlns:a16="http://schemas.microsoft.com/office/drawing/2014/main" id="{38A51901-3818-436E-A56B-F34F3BFD91E9}"/>
              </a:ext>
            </a:extLst>
          </p:cNvPr>
          <p:cNvSpPr/>
          <p:nvPr/>
        </p:nvSpPr>
        <p:spPr>
          <a:xfrm>
            <a:off x="8618990" y="5225335"/>
            <a:ext cx="254056" cy="255889"/>
          </a:xfrm>
          <a:prstGeom prst="star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a:extLst>
              <a:ext uri="{FF2B5EF4-FFF2-40B4-BE49-F238E27FC236}">
                <a16:creationId xmlns:a16="http://schemas.microsoft.com/office/drawing/2014/main" id="{7C95E029-5F1B-43FC-96A9-AC4304668F18}"/>
              </a:ext>
            </a:extLst>
          </p:cNvPr>
          <p:cNvSpPr/>
          <p:nvPr/>
        </p:nvSpPr>
        <p:spPr>
          <a:xfrm>
            <a:off x="8092640" y="6057278"/>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ussdiagramm: Verbinder 27">
            <a:extLst>
              <a:ext uri="{FF2B5EF4-FFF2-40B4-BE49-F238E27FC236}">
                <a16:creationId xmlns:a16="http://schemas.microsoft.com/office/drawing/2014/main" id="{0DAE69AA-95ED-4A61-83CB-4D469B26E322}"/>
              </a:ext>
            </a:extLst>
          </p:cNvPr>
          <p:cNvSpPr/>
          <p:nvPr/>
        </p:nvSpPr>
        <p:spPr>
          <a:xfrm>
            <a:off x="7260153" y="6356314"/>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lussdiagramm: Verbinder 28">
            <a:extLst>
              <a:ext uri="{FF2B5EF4-FFF2-40B4-BE49-F238E27FC236}">
                <a16:creationId xmlns:a16="http://schemas.microsoft.com/office/drawing/2014/main" id="{04260CA1-C7C7-49D8-B244-987BEB400BE0}"/>
              </a:ext>
            </a:extLst>
          </p:cNvPr>
          <p:cNvSpPr/>
          <p:nvPr/>
        </p:nvSpPr>
        <p:spPr>
          <a:xfrm>
            <a:off x="8133629" y="6325432"/>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lussdiagramm: Verbinder 30">
            <a:extLst>
              <a:ext uri="{FF2B5EF4-FFF2-40B4-BE49-F238E27FC236}">
                <a16:creationId xmlns:a16="http://schemas.microsoft.com/office/drawing/2014/main" id="{E4B7F5A2-35FA-4AB3-80E3-579E7D81B9DF}"/>
              </a:ext>
            </a:extLst>
          </p:cNvPr>
          <p:cNvSpPr/>
          <p:nvPr/>
        </p:nvSpPr>
        <p:spPr>
          <a:xfrm>
            <a:off x="8595888" y="6063538"/>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lussdiagramm: Verbinder 31">
            <a:extLst>
              <a:ext uri="{FF2B5EF4-FFF2-40B4-BE49-F238E27FC236}">
                <a16:creationId xmlns:a16="http://schemas.microsoft.com/office/drawing/2014/main" id="{44085A3C-7698-4C29-B8B9-F165C5AF751C}"/>
              </a:ext>
            </a:extLst>
          </p:cNvPr>
          <p:cNvSpPr/>
          <p:nvPr/>
        </p:nvSpPr>
        <p:spPr>
          <a:xfrm>
            <a:off x="7469521" y="6057277"/>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lussdiagramm: Verbinder 32">
            <a:extLst>
              <a:ext uri="{FF2B5EF4-FFF2-40B4-BE49-F238E27FC236}">
                <a16:creationId xmlns:a16="http://schemas.microsoft.com/office/drawing/2014/main" id="{4D6F883D-D96D-4598-9EBD-D06660C718E4}"/>
              </a:ext>
            </a:extLst>
          </p:cNvPr>
          <p:cNvSpPr/>
          <p:nvPr/>
        </p:nvSpPr>
        <p:spPr>
          <a:xfrm>
            <a:off x="8384114" y="5827841"/>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lussdiagramm: Verbinder 34">
            <a:extLst>
              <a:ext uri="{FF2B5EF4-FFF2-40B4-BE49-F238E27FC236}">
                <a16:creationId xmlns:a16="http://schemas.microsoft.com/office/drawing/2014/main" id="{F924F7F2-A5D5-423D-9444-7957D3B87A28}"/>
              </a:ext>
            </a:extLst>
          </p:cNvPr>
          <p:cNvSpPr/>
          <p:nvPr/>
        </p:nvSpPr>
        <p:spPr>
          <a:xfrm>
            <a:off x="8466590" y="6289890"/>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lussdiagramm: Verbinder 35">
            <a:extLst>
              <a:ext uri="{FF2B5EF4-FFF2-40B4-BE49-F238E27FC236}">
                <a16:creationId xmlns:a16="http://schemas.microsoft.com/office/drawing/2014/main" id="{0A1E0086-192C-46B9-9E09-CFA114E44287}"/>
              </a:ext>
            </a:extLst>
          </p:cNvPr>
          <p:cNvSpPr/>
          <p:nvPr/>
        </p:nvSpPr>
        <p:spPr>
          <a:xfrm>
            <a:off x="7759679" y="6224879"/>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lussdiagramm: Verbinder 36">
            <a:extLst>
              <a:ext uri="{FF2B5EF4-FFF2-40B4-BE49-F238E27FC236}">
                <a16:creationId xmlns:a16="http://schemas.microsoft.com/office/drawing/2014/main" id="{789CA6DC-C8F8-4626-842C-767EB11F4472}"/>
              </a:ext>
            </a:extLst>
          </p:cNvPr>
          <p:cNvSpPr/>
          <p:nvPr/>
        </p:nvSpPr>
        <p:spPr>
          <a:xfrm>
            <a:off x="7761644" y="5881866"/>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lussdiagramm: Verbinder 37">
            <a:extLst>
              <a:ext uri="{FF2B5EF4-FFF2-40B4-BE49-F238E27FC236}">
                <a16:creationId xmlns:a16="http://schemas.microsoft.com/office/drawing/2014/main" id="{4F897D3B-101E-4632-9057-606BFD4869D9}"/>
              </a:ext>
            </a:extLst>
          </p:cNvPr>
          <p:cNvSpPr/>
          <p:nvPr/>
        </p:nvSpPr>
        <p:spPr>
          <a:xfrm>
            <a:off x="8092639" y="5624524"/>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Stern: 4 Zacken 39">
            <a:extLst>
              <a:ext uri="{FF2B5EF4-FFF2-40B4-BE49-F238E27FC236}">
                <a16:creationId xmlns:a16="http://schemas.microsoft.com/office/drawing/2014/main" id="{D12A38A5-5BC8-44B2-9725-66FD410A34FC}"/>
              </a:ext>
            </a:extLst>
          </p:cNvPr>
          <p:cNvSpPr/>
          <p:nvPr/>
        </p:nvSpPr>
        <p:spPr>
          <a:xfrm>
            <a:off x="264931" y="4733137"/>
            <a:ext cx="254056" cy="255889"/>
          </a:xfrm>
          <a:prstGeom prst="star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F40203F0-2FCD-4593-B4A2-C5AB2839DC09}"/>
              </a:ext>
            </a:extLst>
          </p:cNvPr>
          <p:cNvSpPr txBox="1"/>
          <p:nvPr/>
        </p:nvSpPr>
        <p:spPr>
          <a:xfrm>
            <a:off x="617293" y="4676415"/>
            <a:ext cx="1373970" cy="338554"/>
          </a:xfrm>
          <a:prstGeom prst="rect">
            <a:avLst/>
          </a:prstGeom>
          <a:noFill/>
        </p:spPr>
        <p:txBody>
          <a:bodyPr wrap="square" rtlCol="0">
            <a:spAutoFit/>
          </a:bodyPr>
          <a:lstStyle/>
          <a:p>
            <a:r>
              <a:rPr lang="de-DE" sz="1600" dirty="0"/>
              <a:t>Erzieher*in</a:t>
            </a:r>
          </a:p>
        </p:txBody>
      </p:sp>
      <p:sp>
        <p:nvSpPr>
          <p:cNvPr id="41" name="Stern: 4 Zacken 40">
            <a:extLst>
              <a:ext uri="{FF2B5EF4-FFF2-40B4-BE49-F238E27FC236}">
                <a16:creationId xmlns:a16="http://schemas.microsoft.com/office/drawing/2014/main" id="{BD9362EF-C24F-4A10-A82C-FCE98DD23444}"/>
              </a:ext>
            </a:extLst>
          </p:cNvPr>
          <p:cNvSpPr/>
          <p:nvPr/>
        </p:nvSpPr>
        <p:spPr>
          <a:xfrm>
            <a:off x="264931" y="5082727"/>
            <a:ext cx="254056" cy="255889"/>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1753857E-40BD-4967-837B-9E4479D83DCE}"/>
              </a:ext>
            </a:extLst>
          </p:cNvPr>
          <p:cNvSpPr txBox="1"/>
          <p:nvPr/>
        </p:nvSpPr>
        <p:spPr>
          <a:xfrm>
            <a:off x="617293" y="4998811"/>
            <a:ext cx="1373970" cy="830997"/>
          </a:xfrm>
          <a:prstGeom prst="rect">
            <a:avLst/>
          </a:prstGeom>
          <a:noFill/>
        </p:spPr>
        <p:txBody>
          <a:bodyPr wrap="square" rtlCol="0">
            <a:spAutoFit/>
          </a:bodyPr>
          <a:lstStyle/>
          <a:p>
            <a:r>
              <a:rPr lang="de-DE" sz="1600" dirty="0"/>
              <a:t>Erzieher*in, SARS-CoV2 positiv</a:t>
            </a:r>
          </a:p>
        </p:txBody>
      </p:sp>
      <p:sp>
        <p:nvSpPr>
          <p:cNvPr id="43" name="Flussdiagramm: Verbinder 42">
            <a:extLst>
              <a:ext uri="{FF2B5EF4-FFF2-40B4-BE49-F238E27FC236}">
                <a16:creationId xmlns:a16="http://schemas.microsoft.com/office/drawing/2014/main" id="{E1D8D1D8-599C-4C16-A6BA-D9A56D71BBDE}"/>
              </a:ext>
            </a:extLst>
          </p:cNvPr>
          <p:cNvSpPr/>
          <p:nvPr/>
        </p:nvSpPr>
        <p:spPr>
          <a:xfrm>
            <a:off x="289699" y="5973982"/>
            <a:ext cx="204519" cy="175411"/>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lussdiagramm: Verbinder 43">
            <a:extLst>
              <a:ext uri="{FF2B5EF4-FFF2-40B4-BE49-F238E27FC236}">
                <a16:creationId xmlns:a16="http://schemas.microsoft.com/office/drawing/2014/main" id="{223465B7-EEC3-4DF2-BCD8-EA62EAC8D629}"/>
              </a:ext>
            </a:extLst>
          </p:cNvPr>
          <p:cNvSpPr/>
          <p:nvPr/>
        </p:nvSpPr>
        <p:spPr>
          <a:xfrm>
            <a:off x="289882" y="6296470"/>
            <a:ext cx="204519" cy="17541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6BC12AAD-6F4D-469A-ABD2-886E8C5F9AB6}"/>
              </a:ext>
            </a:extLst>
          </p:cNvPr>
          <p:cNvSpPr txBox="1"/>
          <p:nvPr/>
        </p:nvSpPr>
        <p:spPr>
          <a:xfrm>
            <a:off x="588571" y="5857169"/>
            <a:ext cx="1373970" cy="338554"/>
          </a:xfrm>
          <a:prstGeom prst="rect">
            <a:avLst/>
          </a:prstGeom>
          <a:noFill/>
        </p:spPr>
        <p:txBody>
          <a:bodyPr wrap="square" rtlCol="0">
            <a:spAutoFit/>
          </a:bodyPr>
          <a:lstStyle/>
          <a:p>
            <a:r>
              <a:rPr lang="de-DE" sz="1600" dirty="0"/>
              <a:t>Kind</a:t>
            </a:r>
          </a:p>
        </p:txBody>
      </p:sp>
      <p:sp>
        <p:nvSpPr>
          <p:cNvPr id="46" name="Textfeld 45">
            <a:extLst>
              <a:ext uri="{FF2B5EF4-FFF2-40B4-BE49-F238E27FC236}">
                <a16:creationId xmlns:a16="http://schemas.microsoft.com/office/drawing/2014/main" id="{086D6883-F364-4D23-93C4-B7CDC0521E39}"/>
              </a:ext>
            </a:extLst>
          </p:cNvPr>
          <p:cNvSpPr txBox="1"/>
          <p:nvPr/>
        </p:nvSpPr>
        <p:spPr>
          <a:xfrm>
            <a:off x="591135" y="6120788"/>
            <a:ext cx="1373970" cy="584775"/>
          </a:xfrm>
          <a:prstGeom prst="rect">
            <a:avLst/>
          </a:prstGeom>
          <a:noFill/>
        </p:spPr>
        <p:txBody>
          <a:bodyPr wrap="square" rtlCol="0">
            <a:spAutoFit/>
          </a:bodyPr>
          <a:lstStyle/>
          <a:p>
            <a:r>
              <a:rPr lang="de-DE" sz="1600" dirty="0"/>
              <a:t>Kind, SARS-CoV2 positiv</a:t>
            </a:r>
          </a:p>
        </p:txBody>
      </p:sp>
      <p:sp>
        <p:nvSpPr>
          <p:cNvPr id="58" name="Flussdiagramm: Verbinder 57">
            <a:extLst>
              <a:ext uri="{FF2B5EF4-FFF2-40B4-BE49-F238E27FC236}">
                <a16:creationId xmlns:a16="http://schemas.microsoft.com/office/drawing/2014/main" id="{8C39D3C6-244E-4390-9369-445FBF92C3E3}"/>
              </a:ext>
            </a:extLst>
          </p:cNvPr>
          <p:cNvSpPr/>
          <p:nvPr/>
        </p:nvSpPr>
        <p:spPr>
          <a:xfrm>
            <a:off x="4965535" y="5375251"/>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lussdiagramm: Verbinder 58">
            <a:extLst>
              <a:ext uri="{FF2B5EF4-FFF2-40B4-BE49-F238E27FC236}">
                <a16:creationId xmlns:a16="http://schemas.microsoft.com/office/drawing/2014/main" id="{6A77B5F0-B7D1-4CAF-A535-AE2B2E524DD6}"/>
              </a:ext>
            </a:extLst>
          </p:cNvPr>
          <p:cNvSpPr/>
          <p:nvPr/>
        </p:nvSpPr>
        <p:spPr>
          <a:xfrm>
            <a:off x="4805718" y="576242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lussdiagramm: Verbinder 59">
            <a:extLst>
              <a:ext uri="{FF2B5EF4-FFF2-40B4-BE49-F238E27FC236}">
                <a16:creationId xmlns:a16="http://schemas.microsoft.com/office/drawing/2014/main" id="{5D64165B-860F-4BE5-96B4-E573F5BB714B}"/>
              </a:ext>
            </a:extLst>
          </p:cNvPr>
          <p:cNvSpPr/>
          <p:nvPr/>
        </p:nvSpPr>
        <p:spPr>
          <a:xfrm>
            <a:off x="3464752" y="4550233"/>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lussdiagramm: Verbinder 62">
            <a:extLst>
              <a:ext uri="{FF2B5EF4-FFF2-40B4-BE49-F238E27FC236}">
                <a16:creationId xmlns:a16="http://schemas.microsoft.com/office/drawing/2014/main" id="{4A7D94E3-116D-46C1-8DE1-D0C84AA6917C}"/>
              </a:ext>
            </a:extLst>
          </p:cNvPr>
          <p:cNvSpPr/>
          <p:nvPr/>
        </p:nvSpPr>
        <p:spPr>
          <a:xfrm>
            <a:off x="3248237" y="5114379"/>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Flussdiagramm: Verbinder 65">
            <a:extLst>
              <a:ext uri="{FF2B5EF4-FFF2-40B4-BE49-F238E27FC236}">
                <a16:creationId xmlns:a16="http://schemas.microsoft.com/office/drawing/2014/main" id="{5A9D4579-4E30-4163-97D0-47F6D268A64C}"/>
              </a:ext>
            </a:extLst>
          </p:cNvPr>
          <p:cNvSpPr/>
          <p:nvPr/>
        </p:nvSpPr>
        <p:spPr>
          <a:xfrm>
            <a:off x="9864742" y="5462957"/>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Flussdiagramm: Verbinder 66">
            <a:extLst>
              <a:ext uri="{FF2B5EF4-FFF2-40B4-BE49-F238E27FC236}">
                <a16:creationId xmlns:a16="http://schemas.microsoft.com/office/drawing/2014/main" id="{A7078AB1-FBB3-472B-92C8-3A2BBE70157C}"/>
              </a:ext>
            </a:extLst>
          </p:cNvPr>
          <p:cNvSpPr/>
          <p:nvPr/>
        </p:nvSpPr>
        <p:spPr>
          <a:xfrm>
            <a:off x="9280941" y="5582460"/>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lussdiagramm: Verbinder 46">
            <a:extLst>
              <a:ext uri="{FF2B5EF4-FFF2-40B4-BE49-F238E27FC236}">
                <a16:creationId xmlns:a16="http://schemas.microsoft.com/office/drawing/2014/main" id="{D610DCED-461B-4563-A50B-1EAB53352E40}"/>
              </a:ext>
            </a:extLst>
          </p:cNvPr>
          <p:cNvSpPr/>
          <p:nvPr/>
        </p:nvSpPr>
        <p:spPr>
          <a:xfrm>
            <a:off x="5223669" y="5698408"/>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lussdiagramm: Verbinder 47">
            <a:extLst>
              <a:ext uri="{FF2B5EF4-FFF2-40B4-BE49-F238E27FC236}">
                <a16:creationId xmlns:a16="http://schemas.microsoft.com/office/drawing/2014/main" id="{934D7C0A-9A8D-4B27-9E4C-33392549DA8F}"/>
              </a:ext>
            </a:extLst>
          </p:cNvPr>
          <p:cNvSpPr/>
          <p:nvPr/>
        </p:nvSpPr>
        <p:spPr>
          <a:xfrm>
            <a:off x="4636552" y="551311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lussdiagramm: Verbinder 48">
            <a:extLst>
              <a:ext uri="{FF2B5EF4-FFF2-40B4-BE49-F238E27FC236}">
                <a16:creationId xmlns:a16="http://schemas.microsoft.com/office/drawing/2014/main" id="{47856279-60C5-4D98-B9D6-CCB7223F2711}"/>
              </a:ext>
            </a:extLst>
          </p:cNvPr>
          <p:cNvSpPr/>
          <p:nvPr/>
        </p:nvSpPr>
        <p:spPr>
          <a:xfrm>
            <a:off x="5564721" y="560930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lussdiagramm: Verbinder 49">
            <a:extLst>
              <a:ext uri="{FF2B5EF4-FFF2-40B4-BE49-F238E27FC236}">
                <a16:creationId xmlns:a16="http://schemas.microsoft.com/office/drawing/2014/main" id="{32A5C7B3-697C-4BA9-B811-1F1EDB075022}"/>
              </a:ext>
            </a:extLst>
          </p:cNvPr>
          <p:cNvSpPr/>
          <p:nvPr/>
        </p:nvSpPr>
        <p:spPr>
          <a:xfrm>
            <a:off x="6069253" y="5857030"/>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lussdiagramm: Verbinder 50">
            <a:extLst>
              <a:ext uri="{FF2B5EF4-FFF2-40B4-BE49-F238E27FC236}">
                <a16:creationId xmlns:a16="http://schemas.microsoft.com/office/drawing/2014/main" id="{6D3A63E9-9358-426F-85A2-25D4799FA91B}"/>
              </a:ext>
            </a:extLst>
          </p:cNvPr>
          <p:cNvSpPr/>
          <p:nvPr/>
        </p:nvSpPr>
        <p:spPr>
          <a:xfrm>
            <a:off x="5083386" y="5081873"/>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704F1ACD-2DA3-4BE0-ADAB-19B48F9585D5}"/>
              </a:ext>
            </a:extLst>
          </p:cNvPr>
          <p:cNvSpPr/>
          <p:nvPr/>
        </p:nvSpPr>
        <p:spPr>
          <a:xfrm>
            <a:off x="5353878" y="530546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lussdiagramm: Verbinder 52">
            <a:extLst>
              <a:ext uri="{FF2B5EF4-FFF2-40B4-BE49-F238E27FC236}">
                <a16:creationId xmlns:a16="http://schemas.microsoft.com/office/drawing/2014/main" id="{9915F45D-2738-41D8-86EA-8BAA98EC27EE}"/>
              </a:ext>
            </a:extLst>
          </p:cNvPr>
          <p:cNvSpPr/>
          <p:nvPr/>
        </p:nvSpPr>
        <p:spPr>
          <a:xfrm>
            <a:off x="5898764" y="556445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Stern: 4 Zacken 53">
            <a:extLst>
              <a:ext uri="{FF2B5EF4-FFF2-40B4-BE49-F238E27FC236}">
                <a16:creationId xmlns:a16="http://schemas.microsoft.com/office/drawing/2014/main" id="{EB82EC4F-ED68-4DF9-8BDC-6376D8439F30}"/>
              </a:ext>
            </a:extLst>
          </p:cNvPr>
          <p:cNvSpPr/>
          <p:nvPr/>
        </p:nvSpPr>
        <p:spPr>
          <a:xfrm>
            <a:off x="4587015" y="4749482"/>
            <a:ext cx="254056" cy="255889"/>
          </a:xfrm>
          <a:prstGeom prst="star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Stern: 4 Zacken 54">
            <a:extLst>
              <a:ext uri="{FF2B5EF4-FFF2-40B4-BE49-F238E27FC236}">
                <a16:creationId xmlns:a16="http://schemas.microsoft.com/office/drawing/2014/main" id="{43E02262-ABF4-4801-B2FB-772CD720F5AB}"/>
              </a:ext>
            </a:extLst>
          </p:cNvPr>
          <p:cNvSpPr/>
          <p:nvPr/>
        </p:nvSpPr>
        <p:spPr>
          <a:xfrm>
            <a:off x="5090113" y="4735957"/>
            <a:ext cx="254056" cy="255889"/>
          </a:xfrm>
          <a:prstGeom prst="star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lussdiagramm: Verbinder 55">
            <a:extLst>
              <a:ext uri="{FF2B5EF4-FFF2-40B4-BE49-F238E27FC236}">
                <a16:creationId xmlns:a16="http://schemas.microsoft.com/office/drawing/2014/main" id="{AE80804D-42D7-4FEE-A7EE-AF9827C28A31}"/>
              </a:ext>
            </a:extLst>
          </p:cNvPr>
          <p:cNvSpPr/>
          <p:nvPr/>
        </p:nvSpPr>
        <p:spPr>
          <a:xfrm>
            <a:off x="3567701" y="5046237"/>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lussdiagramm: Verbinder 56">
            <a:extLst>
              <a:ext uri="{FF2B5EF4-FFF2-40B4-BE49-F238E27FC236}">
                <a16:creationId xmlns:a16="http://schemas.microsoft.com/office/drawing/2014/main" id="{CC59E11A-9A72-4C86-832B-618B27F7AC95}"/>
              </a:ext>
            </a:extLst>
          </p:cNvPr>
          <p:cNvSpPr/>
          <p:nvPr/>
        </p:nvSpPr>
        <p:spPr>
          <a:xfrm>
            <a:off x="3769552" y="4855033"/>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lussdiagramm: Verbinder 60">
            <a:extLst>
              <a:ext uri="{FF2B5EF4-FFF2-40B4-BE49-F238E27FC236}">
                <a16:creationId xmlns:a16="http://schemas.microsoft.com/office/drawing/2014/main" id="{04ACAE30-406F-47FA-AA97-B3730DD25193}"/>
              </a:ext>
            </a:extLst>
          </p:cNvPr>
          <p:cNvSpPr/>
          <p:nvPr/>
        </p:nvSpPr>
        <p:spPr>
          <a:xfrm>
            <a:off x="4187108" y="4374822"/>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lussdiagramm: Verbinder 61">
            <a:extLst>
              <a:ext uri="{FF2B5EF4-FFF2-40B4-BE49-F238E27FC236}">
                <a16:creationId xmlns:a16="http://schemas.microsoft.com/office/drawing/2014/main" id="{9236C8B1-45DC-4C2D-ABCC-8A6F3266619B}"/>
              </a:ext>
            </a:extLst>
          </p:cNvPr>
          <p:cNvSpPr/>
          <p:nvPr/>
        </p:nvSpPr>
        <p:spPr>
          <a:xfrm>
            <a:off x="3350496" y="4816435"/>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Flussdiagramm: Verbinder 63">
            <a:extLst>
              <a:ext uri="{FF2B5EF4-FFF2-40B4-BE49-F238E27FC236}">
                <a16:creationId xmlns:a16="http://schemas.microsoft.com/office/drawing/2014/main" id="{D54CF16C-8AE7-4625-BAF5-B8423AC36AFC}"/>
              </a:ext>
            </a:extLst>
          </p:cNvPr>
          <p:cNvSpPr/>
          <p:nvPr/>
        </p:nvSpPr>
        <p:spPr>
          <a:xfrm>
            <a:off x="3775811" y="443868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Flussdiagramm: Verbinder 67">
            <a:extLst>
              <a:ext uri="{FF2B5EF4-FFF2-40B4-BE49-F238E27FC236}">
                <a16:creationId xmlns:a16="http://schemas.microsoft.com/office/drawing/2014/main" id="{CDAF3FEE-AFAD-4056-8F61-803C8856DB94}"/>
              </a:ext>
            </a:extLst>
          </p:cNvPr>
          <p:cNvSpPr/>
          <p:nvPr/>
        </p:nvSpPr>
        <p:spPr>
          <a:xfrm>
            <a:off x="3982589" y="4615044"/>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Flussdiagramm: Verbinder 68">
            <a:extLst>
              <a:ext uri="{FF2B5EF4-FFF2-40B4-BE49-F238E27FC236}">
                <a16:creationId xmlns:a16="http://schemas.microsoft.com/office/drawing/2014/main" id="{DE8E8598-9A13-4814-BE67-D09C3482FE9B}"/>
              </a:ext>
            </a:extLst>
          </p:cNvPr>
          <p:cNvSpPr/>
          <p:nvPr/>
        </p:nvSpPr>
        <p:spPr>
          <a:xfrm>
            <a:off x="3896689" y="508300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Flussdiagramm: Verbinder 69">
            <a:extLst>
              <a:ext uri="{FF2B5EF4-FFF2-40B4-BE49-F238E27FC236}">
                <a16:creationId xmlns:a16="http://schemas.microsoft.com/office/drawing/2014/main" id="{227B0974-A000-41C0-AB65-87344EC2CA8F}"/>
              </a:ext>
            </a:extLst>
          </p:cNvPr>
          <p:cNvSpPr/>
          <p:nvPr/>
        </p:nvSpPr>
        <p:spPr>
          <a:xfrm>
            <a:off x="4126580" y="491766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Stern: 4 Zacken 71">
            <a:extLst>
              <a:ext uri="{FF2B5EF4-FFF2-40B4-BE49-F238E27FC236}">
                <a16:creationId xmlns:a16="http://schemas.microsoft.com/office/drawing/2014/main" id="{02527E73-550A-43AC-B61A-FBF49E6BE3E1}"/>
              </a:ext>
            </a:extLst>
          </p:cNvPr>
          <p:cNvSpPr/>
          <p:nvPr/>
        </p:nvSpPr>
        <p:spPr>
          <a:xfrm>
            <a:off x="3300116" y="4114667"/>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Stern: 4 Zacken 72">
            <a:extLst>
              <a:ext uri="{FF2B5EF4-FFF2-40B4-BE49-F238E27FC236}">
                <a16:creationId xmlns:a16="http://schemas.microsoft.com/office/drawing/2014/main" id="{FF751AA5-84A5-4A8D-BD52-1F798F43FF20}"/>
              </a:ext>
            </a:extLst>
          </p:cNvPr>
          <p:cNvSpPr/>
          <p:nvPr/>
        </p:nvSpPr>
        <p:spPr>
          <a:xfrm>
            <a:off x="3541802" y="3978826"/>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Stern: 4 Zacken 73">
            <a:extLst>
              <a:ext uri="{FF2B5EF4-FFF2-40B4-BE49-F238E27FC236}">
                <a16:creationId xmlns:a16="http://schemas.microsoft.com/office/drawing/2014/main" id="{7EC1842D-42B8-4CE9-8F19-70EDB34CFD09}"/>
              </a:ext>
            </a:extLst>
          </p:cNvPr>
          <p:cNvSpPr/>
          <p:nvPr/>
        </p:nvSpPr>
        <p:spPr>
          <a:xfrm>
            <a:off x="3744714" y="4098085"/>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Stern: 4 Zacken 74">
            <a:extLst>
              <a:ext uri="{FF2B5EF4-FFF2-40B4-BE49-F238E27FC236}">
                <a16:creationId xmlns:a16="http://schemas.microsoft.com/office/drawing/2014/main" id="{23CB444B-E707-417A-A6E8-944F837E05CB}"/>
              </a:ext>
            </a:extLst>
          </p:cNvPr>
          <p:cNvSpPr/>
          <p:nvPr/>
        </p:nvSpPr>
        <p:spPr>
          <a:xfrm>
            <a:off x="3961569" y="3972591"/>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Stern: 4 Zacken 75">
            <a:extLst>
              <a:ext uri="{FF2B5EF4-FFF2-40B4-BE49-F238E27FC236}">
                <a16:creationId xmlns:a16="http://schemas.microsoft.com/office/drawing/2014/main" id="{2A65E28F-2F7A-439C-808B-64862C069F49}"/>
              </a:ext>
            </a:extLst>
          </p:cNvPr>
          <p:cNvSpPr/>
          <p:nvPr/>
        </p:nvSpPr>
        <p:spPr>
          <a:xfrm>
            <a:off x="9608991" y="4702749"/>
            <a:ext cx="254056" cy="255889"/>
          </a:xfrm>
          <a:prstGeom prst="star4">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Stern: 4 Zacken 76">
            <a:extLst>
              <a:ext uri="{FF2B5EF4-FFF2-40B4-BE49-F238E27FC236}">
                <a16:creationId xmlns:a16="http://schemas.microsoft.com/office/drawing/2014/main" id="{5979721F-DC44-43C7-8035-6D6E59FFCAD5}"/>
              </a:ext>
            </a:extLst>
          </p:cNvPr>
          <p:cNvSpPr/>
          <p:nvPr/>
        </p:nvSpPr>
        <p:spPr>
          <a:xfrm>
            <a:off x="9862496" y="4774555"/>
            <a:ext cx="254056" cy="255889"/>
          </a:xfrm>
          <a:prstGeom prst="star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Flussdiagramm: Verbinder 77">
            <a:extLst>
              <a:ext uri="{FF2B5EF4-FFF2-40B4-BE49-F238E27FC236}">
                <a16:creationId xmlns:a16="http://schemas.microsoft.com/office/drawing/2014/main" id="{7D479E21-70BA-442D-9304-04FEF351A53C}"/>
              </a:ext>
            </a:extLst>
          </p:cNvPr>
          <p:cNvSpPr/>
          <p:nvPr/>
        </p:nvSpPr>
        <p:spPr>
          <a:xfrm>
            <a:off x="9626336" y="5731582"/>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Flussdiagramm: Verbinder 78">
            <a:extLst>
              <a:ext uri="{FF2B5EF4-FFF2-40B4-BE49-F238E27FC236}">
                <a16:creationId xmlns:a16="http://schemas.microsoft.com/office/drawing/2014/main" id="{2D2D8AF3-EA36-42A9-841B-7DABA26A6BD6}"/>
              </a:ext>
            </a:extLst>
          </p:cNvPr>
          <p:cNvSpPr/>
          <p:nvPr/>
        </p:nvSpPr>
        <p:spPr>
          <a:xfrm>
            <a:off x="9446342" y="5123092"/>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Flussdiagramm: Verbinder 79">
            <a:extLst>
              <a:ext uri="{FF2B5EF4-FFF2-40B4-BE49-F238E27FC236}">
                <a16:creationId xmlns:a16="http://schemas.microsoft.com/office/drawing/2014/main" id="{DDB7BCD0-1180-4F3E-A1B8-9D50000D0BAC}"/>
              </a:ext>
            </a:extLst>
          </p:cNvPr>
          <p:cNvSpPr/>
          <p:nvPr/>
        </p:nvSpPr>
        <p:spPr>
          <a:xfrm>
            <a:off x="10239109" y="5556171"/>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1" name="Gerade Verbindung mit Pfeil 80">
            <a:extLst>
              <a:ext uri="{FF2B5EF4-FFF2-40B4-BE49-F238E27FC236}">
                <a16:creationId xmlns:a16="http://schemas.microsoft.com/office/drawing/2014/main" id="{1690D08D-3EBF-44E9-9EC8-B750E597A0C7}"/>
              </a:ext>
            </a:extLst>
          </p:cNvPr>
          <p:cNvCxnSpPr>
            <a:cxnSpLocks/>
          </p:cNvCxnSpPr>
          <p:nvPr/>
        </p:nvCxnSpPr>
        <p:spPr>
          <a:xfrm flipV="1">
            <a:off x="8873046" y="911870"/>
            <a:ext cx="0" cy="4136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Stern: 4 Zacken 84">
            <a:extLst>
              <a:ext uri="{FF2B5EF4-FFF2-40B4-BE49-F238E27FC236}">
                <a16:creationId xmlns:a16="http://schemas.microsoft.com/office/drawing/2014/main" id="{AD19D3B8-781C-4031-B7C1-E82CD270C3E8}"/>
              </a:ext>
            </a:extLst>
          </p:cNvPr>
          <p:cNvSpPr/>
          <p:nvPr/>
        </p:nvSpPr>
        <p:spPr>
          <a:xfrm>
            <a:off x="10848734" y="109771"/>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Stern: 4 Zacken 85">
            <a:extLst>
              <a:ext uri="{FF2B5EF4-FFF2-40B4-BE49-F238E27FC236}">
                <a16:creationId xmlns:a16="http://schemas.microsoft.com/office/drawing/2014/main" id="{A5F0876A-5A4A-447E-9392-219CC0B9677F}"/>
              </a:ext>
            </a:extLst>
          </p:cNvPr>
          <p:cNvSpPr/>
          <p:nvPr/>
        </p:nvSpPr>
        <p:spPr>
          <a:xfrm>
            <a:off x="11030134" y="416476"/>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Stern: 4 Zacken 86">
            <a:extLst>
              <a:ext uri="{FF2B5EF4-FFF2-40B4-BE49-F238E27FC236}">
                <a16:creationId xmlns:a16="http://schemas.microsoft.com/office/drawing/2014/main" id="{F8BC1A01-0CED-4B03-93DE-EEF011833D16}"/>
              </a:ext>
            </a:extLst>
          </p:cNvPr>
          <p:cNvSpPr/>
          <p:nvPr/>
        </p:nvSpPr>
        <p:spPr>
          <a:xfrm>
            <a:off x="10116552" y="126267"/>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Stern: 4 Zacken 87">
            <a:extLst>
              <a:ext uri="{FF2B5EF4-FFF2-40B4-BE49-F238E27FC236}">
                <a16:creationId xmlns:a16="http://schemas.microsoft.com/office/drawing/2014/main" id="{A612D807-15A1-4A61-AF03-BC5CC8235F51}"/>
              </a:ext>
            </a:extLst>
          </p:cNvPr>
          <p:cNvSpPr/>
          <p:nvPr/>
        </p:nvSpPr>
        <p:spPr>
          <a:xfrm>
            <a:off x="10467767" y="108398"/>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Stern: 4 Zacken 88">
            <a:extLst>
              <a:ext uri="{FF2B5EF4-FFF2-40B4-BE49-F238E27FC236}">
                <a16:creationId xmlns:a16="http://schemas.microsoft.com/office/drawing/2014/main" id="{80E3EB82-A098-41A3-AC7B-F73D4B3F11BD}"/>
              </a:ext>
            </a:extLst>
          </p:cNvPr>
          <p:cNvSpPr/>
          <p:nvPr/>
        </p:nvSpPr>
        <p:spPr>
          <a:xfrm>
            <a:off x="10269418" y="420495"/>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Stern: 4 Zacken 89">
            <a:extLst>
              <a:ext uri="{FF2B5EF4-FFF2-40B4-BE49-F238E27FC236}">
                <a16:creationId xmlns:a16="http://schemas.microsoft.com/office/drawing/2014/main" id="{9D2E1D48-C198-451F-9B73-E01489F72896}"/>
              </a:ext>
            </a:extLst>
          </p:cNvPr>
          <p:cNvSpPr/>
          <p:nvPr/>
        </p:nvSpPr>
        <p:spPr>
          <a:xfrm>
            <a:off x="10652756" y="416476"/>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9761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C1814-7814-4EE6-8B50-50E38528083D}"/>
              </a:ext>
            </a:extLst>
          </p:cNvPr>
          <p:cNvSpPr>
            <a:spLocks noGrp="1"/>
          </p:cNvSpPr>
          <p:nvPr>
            <p:ph type="title"/>
          </p:nvPr>
        </p:nvSpPr>
        <p:spPr/>
        <p:txBody>
          <a:bodyPr/>
          <a:lstStyle/>
          <a:p>
            <a:endParaRPr lang="de-DE"/>
          </a:p>
        </p:txBody>
      </p:sp>
      <p:sp>
        <p:nvSpPr>
          <p:cNvPr id="8" name="Textfeld 7">
            <a:extLst>
              <a:ext uri="{FF2B5EF4-FFF2-40B4-BE49-F238E27FC236}">
                <a16:creationId xmlns:a16="http://schemas.microsoft.com/office/drawing/2014/main" id="{3AEB2BBA-4821-4752-A144-11B67FE7B6FA}"/>
              </a:ext>
            </a:extLst>
          </p:cNvPr>
          <p:cNvSpPr txBox="1"/>
          <p:nvPr/>
        </p:nvSpPr>
        <p:spPr>
          <a:xfrm>
            <a:off x="2239588" y="1825625"/>
            <a:ext cx="5724644" cy="2031325"/>
          </a:xfrm>
          <a:prstGeom prst="rect">
            <a:avLst/>
          </a:prstGeom>
          <a:noFill/>
        </p:spPr>
        <p:txBody>
          <a:bodyPr wrap="none" rtlCol="0">
            <a:spAutoFit/>
          </a:bodyPr>
          <a:lstStyle/>
          <a:p>
            <a:r>
              <a:rPr lang="de-DE" b="1" dirty="0"/>
              <a:t>KP1	</a:t>
            </a:r>
            <a:r>
              <a:rPr lang="de-DE" b="1" dirty="0">
                <a:solidFill>
                  <a:srgbClr val="00B050"/>
                </a:solidFill>
              </a:rPr>
              <a:t>1 Erz </a:t>
            </a:r>
            <a:r>
              <a:rPr lang="de-DE" b="1" dirty="0"/>
              <a:t>+ </a:t>
            </a:r>
            <a:r>
              <a:rPr lang="de-DE" b="1" dirty="0">
                <a:solidFill>
                  <a:srgbClr val="00B050"/>
                </a:solidFill>
              </a:rPr>
              <a:t>10 K		</a:t>
            </a:r>
            <a:r>
              <a:rPr lang="de-DE" b="1" dirty="0"/>
              <a:t>= 11		</a:t>
            </a:r>
          </a:p>
          <a:p>
            <a:endParaRPr lang="de-DE" b="1" dirty="0"/>
          </a:p>
          <a:p>
            <a:endParaRPr lang="de-DE" b="1" dirty="0"/>
          </a:p>
          <a:p>
            <a:r>
              <a:rPr lang="de-DE" b="1" dirty="0"/>
              <a:t>KP1/2	</a:t>
            </a:r>
            <a:r>
              <a:rPr lang="de-DE" b="1" dirty="0">
                <a:solidFill>
                  <a:srgbClr val="FF0000"/>
                </a:solidFill>
              </a:rPr>
              <a:t>4 Erz </a:t>
            </a:r>
            <a:r>
              <a:rPr lang="de-DE" b="1" dirty="0"/>
              <a:t>+ </a:t>
            </a:r>
            <a:r>
              <a:rPr lang="de-DE" b="1" dirty="0">
                <a:solidFill>
                  <a:srgbClr val="0070C0"/>
                </a:solidFill>
              </a:rPr>
              <a:t>2 Erz </a:t>
            </a:r>
            <a:r>
              <a:rPr lang="de-DE" b="1" dirty="0"/>
              <a:t>+ </a:t>
            </a:r>
            <a:r>
              <a:rPr lang="de-DE" b="1" dirty="0">
                <a:solidFill>
                  <a:srgbClr val="FFFF00"/>
                </a:solidFill>
                <a:highlight>
                  <a:srgbClr val="00FFFF"/>
                </a:highlight>
              </a:rPr>
              <a:t>2</a:t>
            </a:r>
            <a:r>
              <a:rPr lang="de-DE" b="1" dirty="0">
                <a:highlight>
                  <a:srgbClr val="00FFFF"/>
                </a:highlight>
              </a:rPr>
              <a:t> </a:t>
            </a:r>
            <a:r>
              <a:rPr lang="de-DE" b="1" dirty="0">
                <a:solidFill>
                  <a:srgbClr val="FFFF00"/>
                </a:solidFill>
                <a:highlight>
                  <a:srgbClr val="00FFFF"/>
                </a:highlight>
              </a:rPr>
              <a:t>Erz</a:t>
            </a:r>
            <a:r>
              <a:rPr lang="de-DE" b="1" dirty="0">
                <a:solidFill>
                  <a:srgbClr val="FFFF00"/>
                </a:solidFill>
              </a:rPr>
              <a:t>		</a:t>
            </a:r>
            <a:r>
              <a:rPr lang="de-DE" b="1" dirty="0"/>
              <a:t>= 8</a:t>
            </a:r>
          </a:p>
          <a:p>
            <a:endParaRPr lang="de-DE" b="1" dirty="0"/>
          </a:p>
          <a:p>
            <a:endParaRPr lang="de-DE" b="1" dirty="0"/>
          </a:p>
          <a:p>
            <a:r>
              <a:rPr lang="de-DE" b="1" dirty="0"/>
              <a:t>KP2	</a:t>
            </a:r>
            <a:r>
              <a:rPr lang="de-DE" b="1" dirty="0">
                <a:solidFill>
                  <a:srgbClr val="FF0000"/>
                </a:solidFill>
              </a:rPr>
              <a:t>10 K</a:t>
            </a:r>
            <a:r>
              <a:rPr lang="de-DE" b="1" dirty="0"/>
              <a:t> + </a:t>
            </a:r>
            <a:r>
              <a:rPr lang="de-DE" b="1" dirty="0">
                <a:solidFill>
                  <a:srgbClr val="0070C0"/>
                </a:solidFill>
              </a:rPr>
              <a:t>9 K</a:t>
            </a:r>
            <a:r>
              <a:rPr lang="de-DE" b="1" dirty="0"/>
              <a:t> + </a:t>
            </a:r>
            <a:r>
              <a:rPr lang="de-DE" b="1" dirty="0">
                <a:solidFill>
                  <a:srgbClr val="FFFF00"/>
                </a:solidFill>
                <a:highlight>
                  <a:srgbClr val="00FFFF"/>
                </a:highlight>
              </a:rPr>
              <a:t>5 K</a:t>
            </a:r>
            <a:r>
              <a:rPr lang="de-DE" b="1" dirty="0"/>
              <a:t> 		= 24</a:t>
            </a:r>
            <a:endParaRPr lang="de-DE" b="1" dirty="0">
              <a:solidFill>
                <a:srgbClr val="FFFF00"/>
              </a:solidFill>
            </a:endParaRPr>
          </a:p>
        </p:txBody>
      </p:sp>
    </p:spTree>
    <p:extLst>
      <p:ext uri="{BB962C8B-B14F-4D97-AF65-F5344CB8AC3E}">
        <p14:creationId xmlns:p14="http://schemas.microsoft.com/office/powerpoint/2010/main" val="65704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D5D6294B-1E49-4E9B-8B03-DEBF76B512D4}"/>
              </a:ext>
            </a:extLst>
          </p:cNvPr>
          <p:cNvPicPr>
            <a:picLocks noChangeAspect="1"/>
          </p:cNvPicPr>
          <p:nvPr/>
        </p:nvPicPr>
        <p:blipFill>
          <a:blip r:embed="rId2"/>
          <a:stretch>
            <a:fillRect/>
          </a:stretch>
        </p:blipFill>
        <p:spPr>
          <a:xfrm>
            <a:off x="871713" y="3118881"/>
            <a:ext cx="10590367" cy="2756139"/>
          </a:xfrm>
          <a:prstGeom prst="rect">
            <a:avLst/>
          </a:prstGeom>
        </p:spPr>
      </p:pic>
      <p:sp>
        <p:nvSpPr>
          <p:cNvPr id="2" name="Titel 1"/>
          <p:cNvSpPr>
            <a:spLocks noGrp="1"/>
          </p:cNvSpPr>
          <p:nvPr>
            <p:ph type="title"/>
          </p:nvPr>
        </p:nvSpPr>
        <p:spPr>
          <a:xfrm>
            <a:off x="838200" y="365125"/>
            <a:ext cx="10515600" cy="1325563"/>
          </a:xfrm>
        </p:spPr>
        <p:txBody>
          <a:bodyPr>
            <a:normAutofit/>
          </a:bodyPr>
          <a:lstStyle/>
          <a:p>
            <a:r>
              <a:rPr lang="de-DE" sz="4000" dirty="0"/>
              <a:t>Vorläufige Ergebnisse Kita Lampertheim</a:t>
            </a:r>
          </a:p>
        </p:txBody>
      </p:sp>
      <p:sp>
        <p:nvSpPr>
          <p:cNvPr id="3" name="Inhaltsplatzhalter 2"/>
          <p:cNvSpPr>
            <a:spLocks noGrp="1"/>
          </p:cNvSpPr>
          <p:nvPr>
            <p:ph idx="1"/>
          </p:nvPr>
        </p:nvSpPr>
        <p:spPr/>
        <p:txBody>
          <a:bodyPr/>
          <a:lstStyle/>
          <a:p>
            <a:pPr marL="0" indent="0">
              <a:buNone/>
            </a:pPr>
            <a:endParaRPr lang="de-DE" sz="2000" dirty="0">
              <a:highlight>
                <a:srgbClr val="FFFF00"/>
              </a:highlight>
            </a:endParaRPr>
          </a:p>
          <a:p>
            <a:pPr marL="0" indent="0">
              <a:buNone/>
            </a:pPr>
            <a:endParaRPr lang="de-DE" dirty="0"/>
          </a:p>
        </p:txBody>
      </p:sp>
      <p:sp>
        <p:nvSpPr>
          <p:cNvPr id="4" name="Textfeld 3">
            <a:extLst>
              <a:ext uri="{FF2B5EF4-FFF2-40B4-BE49-F238E27FC236}">
                <a16:creationId xmlns:a16="http://schemas.microsoft.com/office/drawing/2014/main" id="{8D3F6914-1177-4E51-BF26-C60D1A8FADFD}"/>
              </a:ext>
            </a:extLst>
          </p:cNvPr>
          <p:cNvSpPr txBox="1"/>
          <p:nvPr/>
        </p:nvSpPr>
        <p:spPr>
          <a:xfrm>
            <a:off x="1512199" y="2210643"/>
            <a:ext cx="1878781" cy="523220"/>
          </a:xfrm>
          <a:prstGeom prst="rect">
            <a:avLst/>
          </a:prstGeom>
          <a:noFill/>
        </p:spPr>
        <p:txBody>
          <a:bodyPr wrap="square" rtlCol="0">
            <a:spAutoFit/>
          </a:bodyPr>
          <a:lstStyle/>
          <a:p>
            <a:r>
              <a:rPr lang="de-DE" sz="1400" dirty="0"/>
              <a:t>Symptombeginn (SB) von zwei Erzieherinnen</a:t>
            </a:r>
          </a:p>
        </p:txBody>
      </p:sp>
      <p:sp>
        <p:nvSpPr>
          <p:cNvPr id="7" name="Textfeld 6">
            <a:extLst>
              <a:ext uri="{FF2B5EF4-FFF2-40B4-BE49-F238E27FC236}">
                <a16:creationId xmlns:a16="http://schemas.microsoft.com/office/drawing/2014/main" id="{29F6B820-C3DA-4D48-B04D-3AB3FB5727D8}"/>
              </a:ext>
            </a:extLst>
          </p:cNvPr>
          <p:cNvSpPr txBox="1"/>
          <p:nvPr/>
        </p:nvSpPr>
        <p:spPr>
          <a:xfrm>
            <a:off x="4796499" y="2210643"/>
            <a:ext cx="1027522" cy="523220"/>
          </a:xfrm>
          <a:prstGeom prst="rect">
            <a:avLst/>
          </a:prstGeom>
          <a:noFill/>
        </p:spPr>
        <p:txBody>
          <a:bodyPr wrap="square" rtlCol="0">
            <a:spAutoFit/>
          </a:bodyPr>
          <a:lstStyle/>
          <a:p>
            <a:r>
              <a:rPr lang="de-DE" sz="1400" dirty="0"/>
              <a:t>1.Testungs-reihe</a:t>
            </a:r>
          </a:p>
        </p:txBody>
      </p:sp>
      <p:sp>
        <p:nvSpPr>
          <p:cNvPr id="8" name="Textfeld 7">
            <a:extLst>
              <a:ext uri="{FF2B5EF4-FFF2-40B4-BE49-F238E27FC236}">
                <a16:creationId xmlns:a16="http://schemas.microsoft.com/office/drawing/2014/main" id="{2C9EF1D4-67D7-48D5-8121-8230EC1C6AD3}"/>
              </a:ext>
            </a:extLst>
          </p:cNvPr>
          <p:cNvSpPr txBox="1"/>
          <p:nvPr/>
        </p:nvSpPr>
        <p:spPr>
          <a:xfrm>
            <a:off x="6096000" y="2210643"/>
            <a:ext cx="1755525" cy="523220"/>
          </a:xfrm>
          <a:prstGeom prst="rect">
            <a:avLst/>
          </a:prstGeom>
          <a:noFill/>
        </p:spPr>
        <p:txBody>
          <a:bodyPr wrap="square" rtlCol="0">
            <a:spAutoFit/>
          </a:bodyPr>
          <a:lstStyle/>
          <a:p>
            <a:r>
              <a:rPr lang="de-DE" sz="1400" dirty="0"/>
              <a:t>2.Testungsreihe und</a:t>
            </a:r>
          </a:p>
          <a:p>
            <a:r>
              <a:rPr lang="de-DE" sz="1400" dirty="0"/>
              <a:t>Schließung Kita</a:t>
            </a:r>
          </a:p>
        </p:txBody>
      </p:sp>
      <p:cxnSp>
        <p:nvCxnSpPr>
          <p:cNvPr id="9" name="Gerade Verbindung mit Pfeil 8">
            <a:extLst>
              <a:ext uri="{FF2B5EF4-FFF2-40B4-BE49-F238E27FC236}">
                <a16:creationId xmlns:a16="http://schemas.microsoft.com/office/drawing/2014/main" id="{B4616D68-7F54-4B82-8CFD-AE8C0C72595A}"/>
              </a:ext>
            </a:extLst>
          </p:cNvPr>
          <p:cNvCxnSpPr>
            <a:cxnSpLocks/>
          </p:cNvCxnSpPr>
          <p:nvPr/>
        </p:nvCxnSpPr>
        <p:spPr>
          <a:xfrm>
            <a:off x="5089047" y="2856974"/>
            <a:ext cx="0" cy="572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787A898B-385D-47E1-AA2E-2F164D462E08}"/>
              </a:ext>
            </a:extLst>
          </p:cNvPr>
          <p:cNvCxnSpPr>
            <a:cxnSpLocks/>
          </p:cNvCxnSpPr>
          <p:nvPr/>
        </p:nvCxnSpPr>
        <p:spPr>
          <a:xfrm>
            <a:off x="2130309" y="2733863"/>
            <a:ext cx="0" cy="695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E3BB67DC-009C-4AD9-AEE6-B62B00B31EA2}"/>
              </a:ext>
            </a:extLst>
          </p:cNvPr>
          <p:cNvCxnSpPr>
            <a:cxnSpLocks/>
          </p:cNvCxnSpPr>
          <p:nvPr/>
        </p:nvCxnSpPr>
        <p:spPr>
          <a:xfrm>
            <a:off x="6345417" y="2873499"/>
            <a:ext cx="0" cy="555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436ECF9A-6AB2-4623-9065-031288125E02}"/>
              </a:ext>
            </a:extLst>
          </p:cNvPr>
          <p:cNvSpPr txBox="1"/>
          <p:nvPr/>
        </p:nvSpPr>
        <p:spPr>
          <a:xfrm>
            <a:off x="1988820" y="4617163"/>
            <a:ext cx="594360" cy="307777"/>
          </a:xfrm>
          <a:prstGeom prst="rect">
            <a:avLst/>
          </a:prstGeom>
          <a:noFill/>
        </p:spPr>
        <p:txBody>
          <a:bodyPr wrap="square" rtlCol="0">
            <a:spAutoFit/>
          </a:bodyPr>
          <a:lstStyle/>
          <a:p>
            <a:r>
              <a:rPr lang="de-DE" sz="1400" dirty="0"/>
              <a:t>SB</a:t>
            </a:r>
          </a:p>
        </p:txBody>
      </p:sp>
      <p:sp>
        <p:nvSpPr>
          <p:cNvPr id="13" name="Textfeld 12">
            <a:extLst>
              <a:ext uri="{FF2B5EF4-FFF2-40B4-BE49-F238E27FC236}">
                <a16:creationId xmlns:a16="http://schemas.microsoft.com/office/drawing/2014/main" id="{B19086FB-BFA3-4764-B621-F7424DEB92C7}"/>
              </a:ext>
            </a:extLst>
          </p:cNvPr>
          <p:cNvSpPr txBox="1"/>
          <p:nvPr/>
        </p:nvSpPr>
        <p:spPr>
          <a:xfrm>
            <a:off x="1992630" y="4780993"/>
            <a:ext cx="594360" cy="307777"/>
          </a:xfrm>
          <a:prstGeom prst="rect">
            <a:avLst/>
          </a:prstGeom>
          <a:noFill/>
        </p:spPr>
        <p:txBody>
          <a:bodyPr wrap="square" rtlCol="0">
            <a:spAutoFit/>
          </a:bodyPr>
          <a:lstStyle/>
          <a:p>
            <a:r>
              <a:rPr lang="de-DE" sz="1400" dirty="0"/>
              <a:t>SB</a:t>
            </a:r>
          </a:p>
        </p:txBody>
      </p:sp>
      <p:sp>
        <p:nvSpPr>
          <p:cNvPr id="14" name="Textfeld 13">
            <a:extLst>
              <a:ext uri="{FF2B5EF4-FFF2-40B4-BE49-F238E27FC236}">
                <a16:creationId xmlns:a16="http://schemas.microsoft.com/office/drawing/2014/main" id="{5FFED387-C1BF-4425-9FD6-6C0A3D8E2C80}"/>
              </a:ext>
            </a:extLst>
          </p:cNvPr>
          <p:cNvSpPr txBox="1"/>
          <p:nvPr/>
        </p:nvSpPr>
        <p:spPr>
          <a:xfrm>
            <a:off x="4179279" y="4093476"/>
            <a:ext cx="594360" cy="307777"/>
          </a:xfrm>
          <a:prstGeom prst="rect">
            <a:avLst/>
          </a:prstGeom>
          <a:noFill/>
        </p:spPr>
        <p:txBody>
          <a:bodyPr wrap="square" rtlCol="0">
            <a:spAutoFit/>
          </a:bodyPr>
          <a:lstStyle/>
          <a:p>
            <a:r>
              <a:rPr lang="de-DE" sz="1400" dirty="0"/>
              <a:t>SB</a:t>
            </a:r>
          </a:p>
        </p:txBody>
      </p:sp>
      <p:sp>
        <p:nvSpPr>
          <p:cNvPr id="15" name="Textfeld 14">
            <a:extLst>
              <a:ext uri="{FF2B5EF4-FFF2-40B4-BE49-F238E27FC236}">
                <a16:creationId xmlns:a16="http://schemas.microsoft.com/office/drawing/2014/main" id="{746F6A4C-1860-486F-AB0D-947F4646D436}"/>
              </a:ext>
            </a:extLst>
          </p:cNvPr>
          <p:cNvSpPr txBox="1"/>
          <p:nvPr/>
        </p:nvSpPr>
        <p:spPr>
          <a:xfrm>
            <a:off x="4183089" y="4280166"/>
            <a:ext cx="594360" cy="307777"/>
          </a:xfrm>
          <a:prstGeom prst="rect">
            <a:avLst/>
          </a:prstGeom>
          <a:noFill/>
        </p:spPr>
        <p:txBody>
          <a:bodyPr wrap="square" rtlCol="0">
            <a:spAutoFit/>
          </a:bodyPr>
          <a:lstStyle/>
          <a:p>
            <a:r>
              <a:rPr lang="de-DE" sz="1400" dirty="0"/>
              <a:t>SB</a:t>
            </a:r>
          </a:p>
        </p:txBody>
      </p:sp>
      <p:sp>
        <p:nvSpPr>
          <p:cNvPr id="16" name="Textfeld 15">
            <a:extLst>
              <a:ext uri="{FF2B5EF4-FFF2-40B4-BE49-F238E27FC236}">
                <a16:creationId xmlns:a16="http://schemas.microsoft.com/office/drawing/2014/main" id="{1D47D2CC-399A-45F7-A9FF-3D71359708BB}"/>
              </a:ext>
            </a:extLst>
          </p:cNvPr>
          <p:cNvSpPr txBox="1"/>
          <p:nvPr/>
        </p:nvSpPr>
        <p:spPr>
          <a:xfrm>
            <a:off x="4186899" y="4443996"/>
            <a:ext cx="594360" cy="307777"/>
          </a:xfrm>
          <a:prstGeom prst="rect">
            <a:avLst/>
          </a:prstGeom>
          <a:noFill/>
        </p:spPr>
        <p:txBody>
          <a:bodyPr wrap="square" rtlCol="0">
            <a:spAutoFit/>
          </a:bodyPr>
          <a:lstStyle/>
          <a:p>
            <a:r>
              <a:rPr lang="de-DE" sz="1400" dirty="0"/>
              <a:t>SB</a:t>
            </a:r>
          </a:p>
        </p:txBody>
      </p:sp>
      <p:sp>
        <p:nvSpPr>
          <p:cNvPr id="17" name="Textfeld 16">
            <a:extLst>
              <a:ext uri="{FF2B5EF4-FFF2-40B4-BE49-F238E27FC236}">
                <a16:creationId xmlns:a16="http://schemas.microsoft.com/office/drawing/2014/main" id="{E4FE9122-A6D9-4532-9DA3-EF9ACA4E3A41}"/>
              </a:ext>
            </a:extLst>
          </p:cNvPr>
          <p:cNvSpPr txBox="1"/>
          <p:nvPr/>
        </p:nvSpPr>
        <p:spPr>
          <a:xfrm>
            <a:off x="4179279" y="4630686"/>
            <a:ext cx="594360" cy="307777"/>
          </a:xfrm>
          <a:prstGeom prst="rect">
            <a:avLst/>
          </a:prstGeom>
          <a:noFill/>
        </p:spPr>
        <p:txBody>
          <a:bodyPr wrap="square" rtlCol="0">
            <a:spAutoFit/>
          </a:bodyPr>
          <a:lstStyle/>
          <a:p>
            <a:r>
              <a:rPr lang="de-DE" sz="1400" dirty="0"/>
              <a:t>SB</a:t>
            </a:r>
          </a:p>
        </p:txBody>
      </p:sp>
      <p:sp>
        <p:nvSpPr>
          <p:cNvPr id="18" name="Textfeld 17">
            <a:extLst>
              <a:ext uri="{FF2B5EF4-FFF2-40B4-BE49-F238E27FC236}">
                <a16:creationId xmlns:a16="http://schemas.microsoft.com/office/drawing/2014/main" id="{5075D67D-83AC-493D-B803-F17B7C4C1265}"/>
              </a:ext>
            </a:extLst>
          </p:cNvPr>
          <p:cNvSpPr txBox="1"/>
          <p:nvPr/>
        </p:nvSpPr>
        <p:spPr>
          <a:xfrm>
            <a:off x="4545039" y="4803853"/>
            <a:ext cx="594360" cy="307777"/>
          </a:xfrm>
          <a:prstGeom prst="rect">
            <a:avLst/>
          </a:prstGeom>
          <a:noFill/>
        </p:spPr>
        <p:txBody>
          <a:bodyPr wrap="square" rtlCol="0">
            <a:spAutoFit/>
          </a:bodyPr>
          <a:lstStyle/>
          <a:p>
            <a:r>
              <a:rPr lang="de-DE" sz="1400" dirty="0"/>
              <a:t>SB</a:t>
            </a:r>
          </a:p>
        </p:txBody>
      </p:sp>
      <p:sp>
        <p:nvSpPr>
          <p:cNvPr id="19" name="Textfeld 18">
            <a:extLst>
              <a:ext uri="{FF2B5EF4-FFF2-40B4-BE49-F238E27FC236}">
                <a16:creationId xmlns:a16="http://schemas.microsoft.com/office/drawing/2014/main" id="{6B5F9636-590B-4189-8399-802EFE190F22}"/>
              </a:ext>
            </a:extLst>
          </p:cNvPr>
          <p:cNvSpPr txBox="1"/>
          <p:nvPr/>
        </p:nvSpPr>
        <p:spPr>
          <a:xfrm>
            <a:off x="4903179" y="4624783"/>
            <a:ext cx="594360" cy="307777"/>
          </a:xfrm>
          <a:prstGeom prst="rect">
            <a:avLst/>
          </a:prstGeom>
          <a:noFill/>
        </p:spPr>
        <p:txBody>
          <a:bodyPr wrap="square" rtlCol="0">
            <a:spAutoFit/>
          </a:bodyPr>
          <a:lstStyle/>
          <a:p>
            <a:r>
              <a:rPr lang="de-DE" sz="1400" dirty="0"/>
              <a:t>SB</a:t>
            </a:r>
          </a:p>
        </p:txBody>
      </p:sp>
      <p:sp>
        <p:nvSpPr>
          <p:cNvPr id="20" name="Textfeld 19">
            <a:extLst>
              <a:ext uri="{FF2B5EF4-FFF2-40B4-BE49-F238E27FC236}">
                <a16:creationId xmlns:a16="http://schemas.microsoft.com/office/drawing/2014/main" id="{C0B9C10E-D686-4CE4-BC01-5D25EEF786CB}"/>
              </a:ext>
            </a:extLst>
          </p:cNvPr>
          <p:cNvSpPr txBox="1"/>
          <p:nvPr/>
        </p:nvSpPr>
        <p:spPr>
          <a:xfrm>
            <a:off x="5268162" y="4801531"/>
            <a:ext cx="594360" cy="307777"/>
          </a:xfrm>
          <a:prstGeom prst="rect">
            <a:avLst/>
          </a:prstGeom>
          <a:noFill/>
        </p:spPr>
        <p:txBody>
          <a:bodyPr wrap="square" rtlCol="0">
            <a:spAutoFit/>
          </a:bodyPr>
          <a:lstStyle/>
          <a:p>
            <a:r>
              <a:rPr lang="de-DE" sz="1400" dirty="0"/>
              <a:t>SB</a:t>
            </a:r>
          </a:p>
        </p:txBody>
      </p:sp>
      <p:sp>
        <p:nvSpPr>
          <p:cNvPr id="22" name="Textfeld 21">
            <a:extLst>
              <a:ext uri="{FF2B5EF4-FFF2-40B4-BE49-F238E27FC236}">
                <a16:creationId xmlns:a16="http://schemas.microsoft.com/office/drawing/2014/main" id="{96241337-2A04-4384-8760-338E542B1A96}"/>
              </a:ext>
            </a:extLst>
          </p:cNvPr>
          <p:cNvSpPr txBox="1"/>
          <p:nvPr/>
        </p:nvSpPr>
        <p:spPr>
          <a:xfrm>
            <a:off x="4903179" y="4434054"/>
            <a:ext cx="594360" cy="307777"/>
          </a:xfrm>
          <a:prstGeom prst="rect">
            <a:avLst/>
          </a:prstGeom>
          <a:noFill/>
        </p:spPr>
        <p:txBody>
          <a:bodyPr wrap="square" rtlCol="0">
            <a:spAutoFit/>
          </a:bodyPr>
          <a:lstStyle/>
          <a:p>
            <a:r>
              <a:rPr lang="de-DE" sz="1400" dirty="0"/>
              <a:t>SB</a:t>
            </a:r>
          </a:p>
        </p:txBody>
      </p:sp>
      <p:sp>
        <p:nvSpPr>
          <p:cNvPr id="24" name="Textfeld 23">
            <a:extLst>
              <a:ext uri="{FF2B5EF4-FFF2-40B4-BE49-F238E27FC236}">
                <a16:creationId xmlns:a16="http://schemas.microsoft.com/office/drawing/2014/main" id="{232E4E71-CEC3-4970-AF4D-231FA1D46822}"/>
              </a:ext>
            </a:extLst>
          </p:cNvPr>
          <p:cNvSpPr txBox="1"/>
          <p:nvPr/>
        </p:nvSpPr>
        <p:spPr>
          <a:xfrm>
            <a:off x="5991285" y="4617163"/>
            <a:ext cx="594360" cy="307777"/>
          </a:xfrm>
          <a:prstGeom prst="rect">
            <a:avLst/>
          </a:prstGeom>
          <a:noFill/>
        </p:spPr>
        <p:txBody>
          <a:bodyPr wrap="square" rtlCol="0">
            <a:spAutoFit/>
          </a:bodyPr>
          <a:lstStyle/>
          <a:p>
            <a:r>
              <a:rPr lang="de-DE" sz="1400" dirty="0"/>
              <a:t>SB</a:t>
            </a:r>
          </a:p>
        </p:txBody>
      </p:sp>
      <p:sp>
        <p:nvSpPr>
          <p:cNvPr id="25" name="Textfeld 24">
            <a:extLst>
              <a:ext uri="{FF2B5EF4-FFF2-40B4-BE49-F238E27FC236}">
                <a16:creationId xmlns:a16="http://schemas.microsoft.com/office/drawing/2014/main" id="{559B106A-A1A7-4182-A9BF-5F29F2332CEC}"/>
              </a:ext>
            </a:extLst>
          </p:cNvPr>
          <p:cNvSpPr txBox="1"/>
          <p:nvPr/>
        </p:nvSpPr>
        <p:spPr>
          <a:xfrm>
            <a:off x="4551882" y="4624783"/>
            <a:ext cx="594360" cy="307777"/>
          </a:xfrm>
          <a:prstGeom prst="rect">
            <a:avLst/>
          </a:prstGeom>
          <a:noFill/>
        </p:spPr>
        <p:txBody>
          <a:bodyPr wrap="square" rtlCol="0">
            <a:spAutoFit/>
          </a:bodyPr>
          <a:lstStyle/>
          <a:p>
            <a:r>
              <a:rPr lang="de-DE" sz="1400" dirty="0"/>
              <a:t>SB</a:t>
            </a:r>
          </a:p>
        </p:txBody>
      </p:sp>
      <p:sp>
        <p:nvSpPr>
          <p:cNvPr id="26" name="Textfeld 25">
            <a:extLst>
              <a:ext uri="{FF2B5EF4-FFF2-40B4-BE49-F238E27FC236}">
                <a16:creationId xmlns:a16="http://schemas.microsoft.com/office/drawing/2014/main" id="{E572787E-1E47-4BBD-B769-2FDF51FF30A2}"/>
              </a:ext>
            </a:extLst>
          </p:cNvPr>
          <p:cNvSpPr txBox="1"/>
          <p:nvPr/>
        </p:nvSpPr>
        <p:spPr>
          <a:xfrm>
            <a:off x="5266317" y="4287156"/>
            <a:ext cx="594360" cy="307777"/>
          </a:xfrm>
          <a:prstGeom prst="rect">
            <a:avLst/>
          </a:prstGeom>
          <a:noFill/>
        </p:spPr>
        <p:txBody>
          <a:bodyPr wrap="square" rtlCol="0">
            <a:spAutoFit/>
          </a:bodyPr>
          <a:lstStyle/>
          <a:p>
            <a:r>
              <a:rPr lang="de-DE" sz="1400" dirty="0"/>
              <a:t>SB</a:t>
            </a:r>
          </a:p>
        </p:txBody>
      </p:sp>
      <p:sp>
        <p:nvSpPr>
          <p:cNvPr id="27" name="Textfeld 26">
            <a:extLst>
              <a:ext uri="{FF2B5EF4-FFF2-40B4-BE49-F238E27FC236}">
                <a16:creationId xmlns:a16="http://schemas.microsoft.com/office/drawing/2014/main" id="{4CE12814-93CB-4352-8D63-B533FE3205AA}"/>
              </a:ext>
            </a:extLst>
          </p:cNvPr>
          <p:cNvSpPr txBox="1"/>
          <p:nvPr/>
        </p:nvSpPr>
        <p:spPr>
          <a:xfrm>
            <a:off x="5270127" y="4441044"/>
            <a:ext cx="594360" cy="307777"/>
          </a:xfrm>
          <a:prstGeom prst="rect">
            <a:avLst/>
          </a:prstGeom>
          <a:noFill/>
        </p:spPr>
        <p:txBody>
          <a:bodyPr wrap="square" rtlCol="0">
            <a:spAutoFit/>
          </a:bodyPr>
          <a:lstStyle/>
          <a:p>
            <a:r>
              <a:rPr lang="de-DE" sz="1400" dirty="0"/>
              <a:t>SB</a:t>
            </a:r>
          </a:p>
        </p:txBody>
      </p:sp>
      <p:sp>
        <p:nvSpPr>
          <p:cNvPr id="28" name="Textfeld 27">
            <a:extLst>
              <a:ext uri="{FF2B5EF4-FFF2-40B4-BE49-F238E27FC236}">
                <a16:creationId xmlns:a16="http://schemas.microsoft.com/office/drawing/2014/main" id="{7A8E9633-8D2C-4C82-A05D-670B75029E59}"/>
              </a:ext>
            </a:extLst>
          </p:cNvPr>
          <p:cNvSpPr txBox="1"/>
          <p:nvPr/>
        </p:nvSpPr>
        <p:spPr>
          <a:xfrm>
            <a:off x="5288645" y="4605020"/>
            <a:ext cx="594360" cy="307777"/>
          </a:xfrm>
          <a:prstGeom prst="rect">
            <a:avLst/>
          </a:prstGeom>
          <a:noFill/>
        </p:spPr>
        <p:txBody>
          <a:bodyPr wrap="square" rtlCol="0">
            <a:spAutoFit/>
          </a:bodyPr>
          <a:lstStyle/>
          <a:p>
            <a:r>
              <a:rPr lang="de-DE" sz="1400" dirty="0"/>
              <a:t>SB</a:t>
            </a:r>
          </a:p>
        </p:txBody>
      </p:sp>
      <p:sp>
        <p:nvSpPr>
          <p:cNvPr id="29" name="Textfeld 28">
            <a:extLst>
              <a:ext uri="{FF2B5EF4-FFF2-40B4-BE49-F238E27FC236}">
                <a16:creationId xmlns:a16="http://schemas.microsoft.com/office/drawing/2014/main" id="{8CC27221-F118-416F-A1DA-492042935EA4}"/>
              </a:ext>
            </a:extLst>
          </p:cNvPr>
          <p:cNvSpPr txBox="1"/>
          <p:nvPr/>
        </p:nvSpPr>
        <p:spPr>
          <a:xfrm>
            <a:off x="3808276" y="4794516"/>
            <a:ext cx="594360" cy="307777"/>
          </a:xfrm>
          <a:prstGeom prst="rect">
            <a:avLst/>
          </a:prstGeom>
          <a:noFill/>
        </p:spPr>
        <p:txBody>
          <a:bodyPr wrap="square" rtlCol="0">
            <a:spAutoFit/>
          </a:bodyPr>
          <a:lstStyle/>
          <a:p>
            <a:r>
              <a:rPr lang="de-DE" sz="1400" dirty="0"/>
              <a:t>SB</a:t>
            </a:r>
          </a:p>
        </p:txBody>
      </p:sp>
      <p:sp>
        <p:nvSpPr>
          <p:cNvPr id="30" name="Textfeld 29">
            <a:extLst>
              <a:ext uri="{FF2B5EF4-FFF2-40B4-BE49-F238E27FC236}">
                <a16:creationId xmlns:a16="http://schemas.microsoft.com/office/drawing/2014/main" id="{CA3D54E0-2DA0-460E-859C-9C79E7DA156F}"/>
              </a:ext>
            </a:extLst>
          </p:cNvPr>
          <p:cNvSpPr txBox="1"/>
          <p:nvPr/>
        </p:nvSpPr>
        <p:spPr>
          <a:xfrm>
            <a:off x="4177472" y="4800936"/>
            <a:ext cx="594360" cy="307777"/>
          </a:xfrm>
          <a:prstGeom prst="rect">
            <a:avLst/>
          </a:prstGeom>
          <a:noFill/>
        </p:spPr>
        <p:txBody>
          <a:bodyPr wrap="square" rtlCol="0">
            <a:spAutoFit/>
          </a:bodyPr>
          <a:lstStyle/>
          <a:p>
            <a:r>
              <a:rPr lang="de-DE" sz="1400" dirty="0"/>
              <a:t>SB</a:t>
            </a:r>
          </a:p>
        </p:txBody>
      </p:sp>
    </p:spTree>
    <p:extLst>
      <p:ext uri="{BB962C8B-B14F-4D97-AF65-F5344CB8AC3E}">
        <p14:creationId xmlns:p14="http://schemas.microsoft.com/office/powerpoint/2010/main" val="89202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3DE67D6-299A-4656-A11C-B6A3E15580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6055" y="1169477"/>
            <a:ext cx="8691513" cy="5717342"/>
          </a:xfrm>
        </p:spPr>
      </p:pic>
      <p:sp>
        <p:nvSpPr>
          <p:cNvPr id="7" name="Titel 6">
            <a:extLst>
              <a:ext uri="{FF2B5EF4-FFF2-40B4-BE49-F238E27FC236}">
                <a16:creationId xmlns:a16="http://schemas.microsoft.com/office/drawing/2014/main" id="{D03D3FBB-7B0A-41E8-B906-11410180FA5F}"/>
              </a:ext>
            </a:extLst>
          </p:cNvPr>
          <p:cNvSpPr>
            <a:spLocks noGrp="1"/>
          </p:cNvSpPr>
          <p:nvPr>
            <p:ph type="title"/>
          </p:nvPr>
        </p:nvSpPr>
        <p:spPr>
          <a:xfrm>
            <a:off x="174806" y="-11639"/>
            <a:ext cx="10515600" cy="1325563"/>
          </a:xfrm>
        </p:spPr>
        <p:txBody>
          <a:bodyPr>
            <a:normAutofit/>
          </a:bodyPr>
          <a:lstStyle/>
          <a:p>
            <a:r>
              <a:rPr lang="de-DE" sz="4000" dirty="0"/>
              <a:t>Kita Lampertheim</a:t>
            </a:r>
          </a:p>
        </p:txBody>
      </p:sp>
      <p:cxnSp>
        <p:nvCxnSpPr>
          <p:cNvPr id="14" name="Gerader Verbinder 13">
            <a:extLst>
              <a:ext uri="{FF2B5EF4-FFF2-40B4-BE49-F238E27FC236}">
                <a16:creationId xmlns:a16="http://schemas.microsoft.com/office/drawing/2014/main" id="{7F7F90AA-2F4D-45A4-B6B1-A73E071C6635}"/>
              </a:ext>
            </a:extLst>
          </p:cNvPr>
          <p:cNvCxnSpPr/>
          <p:nvPr/>
        </p:nvCxnSpPr>
        <p:spPr>
          <a:xfrm flipV="1">
            <a:off x="4889634" y="3291836"/>
            <a:ext cx="2377440" cy="616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AFEC6D7-A828-46DD-A4B6-66C4B0D2901A}"/>
              </a:ext>
            </a:extLst>
          </p:cNvPr>
          <p:cNvCxnSpPr>
            <a:cxnSpLocks/>
          </p:cNvCxnSpPr>
          <p:nvPr/>
        </p:nvCxnSpPr>
        <p:spPr>
          <a:xfrm>
            <a:off x="4969844" y="3291836"/>
            <a:ext cx="2229853" cy="5565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61AAD71C-94C0-459C-86E6-D75B5BABDCE7}"/>
              </a:ext>
            </a:extLst>
          </p:cNvPr>
          <p:cNvSpPr txBox="1"/>
          <p:nvPr/>
        </p:nvSpPr>
        <p:spPr>
          <a:xfrm>
            <a:off x="6084770" y="4114667"/>
            <a:ext cx="2521819" cy="369332"/>
          </a:xfrm>
          <a:prstGeom prst="rect">
            <a:avLst/>
          </a:prstGeom>
          <a:noFill/>
        </p:spPr>
        <p:txBody>
          <a:bodyPr wrap="square" rtlCol="0">
            <a:spAutoFit/>
          </a:bodyPr>
          <a:lstStyle/>
          <a:p>
            <a:r>
              <a:rPr lang="de-DE" dirty="0"/>
              <a:t>Flur/Garderobe 90m²</a:t>
            </a:r>
          </a:p>
        </p:txBody>
      </p:sp>
      <p:sp>
        <p:nvSpPr>
          <p:cNvPr id="19" name="Textfeld 18">
            <a:extLst>
              <a:ext uri="{FF2B5EF4-FFF2-40B4-BE49-F238E27FC236}">
                <a16:creationId xmlns:a16="http://schemas.microsoft.com/office/drawing/2014/main" id="{9FB3419D-EA95-4A30-B89E-F6F0A7902BF1}"/>
              </a:ext>
            </a:extLst>
          </p:cNvPr>
          <p:cNvSpPr txBox="1"/>
          <p:nvPr/>
        </p:nvSpPr>
        <p:spPr>
          <a:xfrm>
            <a:off x="10593137" y="2830171"/>
            <a:ext cx="1636398" cy="923330"/>
          </a:xfrm>
          <a:prstGeom prst="rect">
            <a:avLst/>
          </a:prstGeom>
          <a:noFill/>
        </p:spPr>
        <p:txBody>
          <a:bodyPr wrap="square" rtlCol="0">
            <a:spAutoFit/>
          </a:bodyPr>
          <a:lstStyle/>
          <a:p>
            <a:r>
              <a:rPr lang="de-DE" dirty="0"/>
              <a:t>WC </a:t>
            </a:r>
          </a:p>
          <a:p>
            <a:r>
              <a:rPr lang="de-DE" dirty="0"/>
              <a:t>Mitarbeitende </a:t>
            </a:r>
          </a:p>
          <a:p>
            <a:r>
              <a:rPr lang="de-DE" dirty="0"/>
              <a:t>3m²</a:t>
            </a:r>
          </a:p>
        </p:txBody>
      </p:sp>
      <p:cxnSp>
        <p:nvCxnSpPr>
          <p:cNvPr id="21" name="Gerade Verbindung mit Pfeil 20">
            <a:extLst>
              <a:ext uri="{FF2B5EF4-FFF2-40B4-BE49-F238E27FC236}">
                <a16:creationId xmlns:a16="http://schemas.microsoft.com/office/drawing/2014/main" id="{BC9331BC-4EA3-4BDA-ADD5-00EBCDE65281}"/>
              </a:ext>
            </a:extLst>
          </p:cNvPr>
          <p:cNvCxnSpPr>
            <a:cxnSpLocks/>
          </p:cNvCxnSpPr>
          <p:nvPr/>
        </p:nvCxnSpPr>
        <p:spPr>
          <a:xfrm flipH="1">
            <a:off x="8059450" y="3291836"/>
            <a:ext cx="2533687" cy="2195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A80C9B0A-448E-4357-9D7D-2F3238A45559}"/>
              </a:ext>
            </a:extLst>
          </p:cNvPr>
          <p:cNvSpPr txBox="1"/>
          <p:nvPr/>
        </p:nvSpPr>
        <p:spPr>
          <a:xfrm>
            <a:off x="3668830" y="3415178"/>
            <a:ext cx="2521819" cy="369332"/>
          </a:xfrm>
          <a:prstGeom prst="rect">
            <a:avLst/>
          </a:prstGeom>
          <a:noFill/>
        </p:spPr>
        <p:txBody>
          <a:bodyPr wrap="square" rtlCol="0">
            <a:spAutoFit/>
          </a:bodyPr>
          <a:lstStyle/>
          <a:p>
            <a:r>
              <a:rPr lang="de-DE" dirty="0"/>
              <a:t>Küche</a:t>
            </a:r>
          </a:p>
        </p:txBody>
      </p:sp>
      <p:sp>
        <p:nvSpPr>
          <p:cNvPr id="23" name="Textfeld 22">
            <a:extLst>
              <a:ext uri="{FF2B5EF4-FFF2-40B4-BE49-F238E27FC236}">
                <a16:creationId xmlns:a16="http://schemas.microsoft.com/office/drawing/2014/main" id="{117FC720-E945-4503-A2F8-8F77C15C6F9A}"/>
              </a:ext>
            </a:extLst>
          </p:cNvPr>
          <p:cNvSpPr txBox="1"/>
          <p:nvPr/>
        </p:nvSpPr>
        <p:spPr>
          <a:xfrm>
            <a:off x="8444481" y="2612731"/>
            <a:ext cx="1929856" cy="646331"/>
          </a:xfrm>
          <a:prstGeom prst="rect">
            <a:avLst/>
          </a:prstGeom>
          <a:noFill/>
        </p:spPr>
        <p:txBody>
          <a:bodyPr wrap="square" rtlCol="0">
            <a:spAutoFit/>
          </a:bodyPr>
          <a:lstStyle/>
          <a:p>
            <a:r>
              <a:rPr lang="de-DE" dirty="0"/>
              <a:t>Bewegungsraum</a:t>
            </a:r>
          </a:p>
          <a:p>
            <a:r>
              <a:rPr lang="de-DE" dirty="0"/>
              <a:t>70m²</a:t>
            </a:r>
          </a:p>
        </p:txBody>
      </p:sp>
      <p:sp>
        <p:nvSpPr>
          <p:cNvPr id="24" name="Textfeld 23">
            <a:extLst>
              <a:ext uri="{FF2B5EF4-FFF2-40B4-BE49-F238E27FC236}">
                <a16:creationId xmlns:a16="http://schemas.microsoft.com/office/drawing/2014/main" id="{C7BD0533-6F1E-4BD7-90E4-09F476E3A267}"/>
              </a:ext>
            </a:extLst>
          </p:cNvPr>
          <p:cNvSpPr txBox="1"/>
          <p:nvPr/>
        </p:nvSpPr>
        <p:spPr>
          <a:xfrm>
            <a:off x="8466590" y="1421302"/>
            <a:ext cx="1929856" cy="369332"/>
          </a:xfrm>
          <a:prstGeom prst="rect">
            <a:avLst/>
          </a:prstGeom>
          <a:noFill/>
        </p:spPr>
        <p:txBody>
          <a:bodyPr wrap="square" rtlCol="0">
            <a:spAutoFit/>
          </a:bodyPr>
          <a:lstStyle/>
          <a:p>
            <a:r>
              <a:rPr lang="de-DE" dirty="0"/>
              <a:t>Pausenraum</a:t>
            </a:r>
          </a:p>
        </p:txBody>
      </p:sp>
      <p:sp>
        <p:nvSpPr>
          <p:cNvPr id="11" name="Textfeld 10">
            <a:extLst>
              <a:ext uri="{FF2B5EF4-FFF2-40B4-BE49-F238E27FC236}">
                <a16:creationId xmlns:a16="http://schemas.microsoft.com/office/drawing/2014/main" id="{78BD9FC9-B388-45E9-AC1E-D9E64FFF1582}"/>
              </a:ext>
            </a:extLst>
          </p:cNvPr>
          <p:cNvSpPr txBox="1"/>
          <p:nvPr/>
        </p:nvSpPr>
        <p:spPr>
          <a:xfrm>
            <a:off x="8338148" y="472684"/>
            <a:ext cx="2376815" cy="369332"/>
          </a:xfrm>
          <a:prstGeom prst="rect">
            <a:avLst/>
          </a:prstGeom>
          <a:noFill/>
        </p:spPr>
        <p:txBody>
          <a:bodyPr wrap="square" rtlCol="0">
            <a:spAutoFit/>
          </a:bodyPr>
          <a:lstStyle/>
          <a:p>
            <a:r>
              <a:rPr lang="de-DE" dirty="0"/>
              <a:t>Durchgang Krippe</a:t>
            </a:r>
          </a:p>
        </p:txBody>
      </p:sp>
      <p:sp>
        <p:nvSpPr>
          <p:cNvPr id="12" name="Stern: 4 Zacken 11">
            <a:extLst>
              <a:ext uri="{FF2B5EF4-FFF2-40B4-BE49-F238E27FC236}">
                <a16:creationId xmlns:a16="http://schemas.microsoft.com/office/drawing/2014/main" id="{2020EFA4-3794-4047-91F1-D656532AF2FC}"/>
              </a:ext>
            </a:extLst>
          </p:cNvPr>
          <p:cNvSpPr/>
          <p:nvPr/>
        </p:nvSpPr>
        <p:spPr>
          <a:xfrm>
            <a:off x="8339562" y="5236139"/>
            <a:ext cx="254056" cy="255889"/>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Stern: 4 Zacken 24">
            <a:extLst>
              <a:ext uri="{FF2B5EF4-FFF2-40B4-BE49-F238E27FC236}">
                <a16:creationId xmlns:a16="http://schemas.microsoft.com/office/drawing/2014/main" id="{A5B868AD-DA88-4B37-A2F3-A444FEF7797C}"/>
              </a:ext>
            </a:extLst>
          </p:cNvPr>
          <p:cNvSpPr/>
          <p:nvPr/>
        </p:nvSpPr>
        <p:spPr>
          <a:xfrm>
            <a:off x="8491962" y="5388539"/>
            <a:ext cx="254056" cy="255889"/>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Stern: 4 Zacken 25">
            <a:extLst>
              <a:ext uri="{FF2B5EF4-FFF2-40B4-BE49-F238E27FC236}">
                <a16:creationId xmlns:a16="http://schemas.microsoft.com/office/drawing/2014/main" id="{38A51901-3818-436E-A56B-F34F3BFD91E9}"/>
              </a:ext>
            </a:extLst>
          </p:cNvPr>
          <p:cNvSpPr/>
          <p:nvPr/>
        </p:nvSpPr>
        <p:spPr>
          <a:xfrm>
            <a:off x="8618990" y="5225335"/>
            <a:ext cx="254056" cy="255889"/>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a:extLst>
              <a:ext uri="{FF2B5EF4-FFF2-40B4-BE49-F238E27FC236}">
                <a16:creationId xmlns:a16="http://schemas.microsoft.com/office/drawing/2014/main" id="{7C95E029-5F1B-43FC-96A9-AC4304668F18}"/>
              </a:ext>
            </a:extLst>
          </p:cNvPr>
          <p:cNvSpPr/>
          <p:nvPr/>
        </p:nvSpPr>
        <p:spPr>
          <a:xfrm>
            <a:off x="8092640" y="6057278"/>
            <a:ext cx="204519" cy="175411"/>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Flussdiagramm: Verbinder 27">
            <a:extLst>
              <a:ext uri="{FF2B5EF4-FFF2-40B4-BE49-F238E27FC236}">
                <a16:creationId xmlns:a16="http://schemas.microsoft.com/office/drawing/2014/main" id="{0DAE69AA-95ED-4A61-83CB-4D469B26E322}"/>
              </a:ext>
            </a:extLst>
          </p:cNvPr>
          <p:cNvSpPr/>
          <p:nvPr/>
        </p:nvSpPr>
        <p:spPr>
          <a:xfrm>
            <a:off x="7260153" y="6356314"/>
            <a:ext cx="204519" cy="175411"/>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Flussdiagramm: Verbinder 28">
            <a:extLst>
              <a:ext uri="{FF2B5EF4-FFF2-40B4-BE49-F238E27FC236}">
                <a16:creationId xmlns:a16="http://schemas.microsoft.com/office/drawing/2014/main" id="{04260CA1-C7C7-49D8-B244-987BEB400BE0}"/>
              </a:ext>
            </a:extLst>
          </p:cNvPr>
          <p:cNvSpPr/>
          <p:nvPr/>
        </p:nvSpPr>
        <p:spPr>
          <a:xfrm>
            <a:off x="8133629" y="6325432"/>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Flussdiagramm: Verbinder 30">
            <a:extLst>
              <a:ext uri="{FF2B5EF4-FFF2-40B4-BE49-F238E27FC236}">
                <a16:creationId xmlns:a16="http://schemas.microsoft.com/office/drawing/2014/main" id="{E4B7F5A2-35FA-4AB3-80E3-579E7D81B9DF}"/>
              </a:ext>
            </a:extLst>
          </p:cNvPr>
          <p:cNvSpPr/>
          <p:nvPr/>
        </p:nvSpPr>
        <p:spPr>
          <a:xfrm>
            <a:off x="8595888" y="6063538"/>
            <a:ext cx="204519" cy="175411"/>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Flussdiagramm: Verbinder 31">
            <a:extLst>
              <a:ext uri="{FF2B5EF4-FFF2-40B4-BE49-F238E27FC236}">
                <a16:creationId xmlns:a16="http://schemas.microsoft.com/office/drawing/2014/main" id="{44085A3C-7698-4C29-B8B9-F165C5AF751C}"/>
              </a:ext>
            </a:extLst>
          </p:cNvPr>
          <p:cNvSpPr/>
          <p:nvPr/>
        </p:nvSpPr>
        <p:spPr>
          <a:xfrm>
            <a:off x="7469521" y="6057277"/>
            <a:ext cx="204519" cy="175411"/>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Flussdiagramm: Verbinder 32">
            <a:extLst>
              <a:ext uri="{FF2B5EF4-FFF2-40B4-BE49-F238E27FC236}">
                <a16:creationId xmlns:a16="http://schemas.microsoft.com/office/drawing/2014/main" id="{4D6F883D-D96D-4598-9EBD-D06660C718E4}"/>
              </a:ext>
            </a:extLst>
          </p:cNvPr>
          <p:cNvSpPr/>
          <p:nvPr/>
        </p:nvSpPr>
        <p:spPr>
          <a:xfrm>
            <a:off x="8384114" y="5827841"/>
            <a:ext cx="204519" cy="175411"/>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Flussdiagramm: Verbinder 34">
            <a:extLst>
              <a:ext uri="{FF2B5EF4-FFF2-40B4-BE49-F238E27FC236}">
                <a16:creationId xmlns:a16="http://schemas.microsoft.com/office/drawing/2014/main" id="{F924F7F2-A5D5-423D-9444-7957D3B87A28}"/>
              </a:ext>
            </a:extLst>
          </p:cNvPr>
          <p:cNvSpPr/>
          <p:nvPr/>
        </p:nvSpPr>
        <p:spPr>
          <a:xfrm>
            <a:off x="8466590" y="6289890"/>
            <a:ext cx="204519" cy="175411"/>
          </a:xfrm>
          <a:prstGeom prst="flowChartConnector">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lussdiagramm: Verbinder 35">
            <a:extLst>
              <a:ext uri="{FF2B5EF4-FFF2-40B4-BE49-F238E27FC236}">
                <a16:creationId xmlns:a16="http://schemas.microsoft.com/office/drawing/2014/main" id="{0A1E0086-192C-46B9-9E09-CFA114E44287}"/>
              </a:ext>
            </a:extLst>
          </p:cNvPr>
          <p:cNvSpPr/>
          <p:nvPr/>
        </p:nvSpPr>
        <p:spPr>
          <a:xfrm>
            <a:off x="7759679" y="6224879"/>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lussdiagramm: Verbinder 36">
            <a:extLst>
              <a:ext uri="{FF2B5EF4-FFF2-40B4-BE49-F238E27FC236}">
                <a16:creationId xmlns:a16="http://schemas.microsoft.com/office/drawing/2014/main" id="{789CA6DC-C8F8-4626-842C-767EB11F4472}"/>
              </a:ext>
            </a:extLst>
          </p:cNvPr>
          <p:cNvSpPr/>
          <p:nvPr/>
        </p:nvSpPr>
        <p:spPr>
          <a:xfrm>
            <a:off x="7761644" y="5881866"/>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lussdiagramm: Verbinder 37">
            <a:extLst>
              <a:ext uri="{FF2B5EF4-FFF2-40B4-BE49-F238E27FC236}">
                <a16:creationId xmlns:a16="http://schemas.microsoft.com/office/drawing/2014/main" id="{4F897D3B-101E-4632-9057-606BFD4869D9}"/>
              </a:ext>
            </a:extLst>
          </p:cNvPr>
          <p:cNvSpPr/>
          <p:nvPr/>
        </p:nvSpPr>
        <p:spPr>
          <a:xfrm>
            <a:off x="8092639" y="5624524"/>
            <a:ext cx="204519" cy="175411"/>
          </a:xfrm>
          <a:prstGeom prst="flowChartConnector">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Stern: 4 Zacken 39">
            <a:extLst>
              <a:ext uri="{FF2B5EF4-FFF2-40B4-BE49-F238E27FC236}">
                <a16:creationId xmlns:a16="http://schemas.microsoft.com/office/drawing/2014/main" id="{D12A38A5-5BC8-44B2-9725-66FD410A34FC}"/>
              </a:ext>
            </a:extLst>
          </p:cNvPr>
          <p:cNvSpPr/>
          <p:nvPr/>
        </p:nvSpPr>
        <p:spPr>
          <a:xfrm>
            <a:off x="264931" y="4733137"/>
            <a:ext cx="254056" cy="255889"/>
          </a:xfrm>
          <a:prstGeom prst="star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F40203F0-2FCD-4593-B4A2-C5AB2839DC09}"/>
              </a:ext>
            </a:extLst>
          </p:cNvPr>
          <p:cNvSpPr txBox="1"/>
          <p:nvPr/>
        </p:nvSpPr>
        <p:spPr>
          <a:xfrm>
            <a:off x="617293" y="4676415"/>
            <a:ext cx="1373970" cy="338554"/>
          </a:xfrm>
          <a:prstGeom prst="rect">
            <a:avLst/>
          </a:prstGeom>
          <a:noFill/>
        </p:spPr>
        <p:txBody>
          <a:bodyPr wrap="square" rtlCol="0">
            <a:spAutoFit/>
          </a:bodyPr>
          <a:lstStyle/>
          <a:p>
            <a:r>
              <a:rPr lang="de-DE" sz="1600" dirty="0"/>
              <a:t>Erzieher*in</a:t>
            </a:r>
          </a:p>
        </p:txBody>
      </p:sp>
      <p:sp>
        <p:nvSpPr>
          <p:cNvPr id="41" name="Stern: 4 Zacken 40">
            <a:extLst>
              <a:ext uri="{FF2B5EF4-FFF2-40B4-BE49-F238E27FC236}">
                <a16:creationId xmlns:a16="http://schemas.microsoft.com/office/drawing/2014/main" id="{BD9362EF-C24F-4A10-A82C-FCE98DD23444}"/>
              </a:ext>
            </a:extLst>
          </p:cNvPr>
          <p:cNvSpPr/>
          <p:nvPr/>
        </p:nvSpPr>
        <p:spPr>
          <a:xfrm>
            <a:off x="264931" y="5082727"/>
            <a:ext cx="254056" cy="255889"/>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1753857E-40BD-4967-837B-9E4479D83DCE}"/>
              </a:ext>
            </a:extLst>
          </p:cNvPr>
          <p:cNvSpPr txBox="1"/>
          <p:nvPr/>
        </p:nvSpPr>
        <p:spPr>
          <a:xfrm>
            <a:off x="617293" y="4998811"/>
            <a:ext cx="1373970" cy="830997"/>
          </a:xfrm>
          <a:prstGeom prst="rect">
            <a:avLst/>
          </a:prstGeom>
          <a:noFill/>
        </p:spPr>
        <p:txBody>
          <a:bodyPr wrap="square" rtlCol="0">
            <a:spAutoFit/>
          </a:bodyPr>
          <a:lstStyle/>
          <a:p>
            <a:r>
              <a:rPr lang="de-DE" sz="1600" dirty="0"/>
              <a:t>Erzieher*in, SARS-CoV2 positiv</a:t>
            </a:r>
          </a:p>
        </p:txBody>
      </p:sp>
      <p:sp>
        <p:nvSpPr>
          <p:cNvPr id="43" name="Flussdiagramm: Verbinder 42">
            <a:extLst>
              <a:ext uri="{FF2B5EF4-FFF2-40B4-BE49-F238E27FC236}">
                <a16:creationId xmlns:a16="http://schemas.microsoft.com/office/drawing/2014/main" id="{E1D8D1D8-599C-4C16-A6BA-D9A56D71BBDE}"/>
              </a:ext>
            </a:extLst>
          </p:cNvPr>
          <p:cNvSpPr/>
          <p:nvPr/>
        </p:nvSpPr>
        <p:spPr>
          <a:xfrm>
            <a:off x="289699" y="5973982"/>
            <a:ext cx="204519" cy="175411"/>
          </a:xfrm>
          <a:prstGeom prst="flowChartConnector">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lussdiagramm: Verbinder 43">
            <a:extLst>
              <a:ext uri="{FF2B5EF4-FFF2-40B4-BE49-F238E27FC236}">
                <a16:creationId xmlns:a16="http://schemas.microsoft.com/office/drawing/2014/main" id="{223465B7-EEC3-4DF2-BCD8-EA62EAC8D629}"/>
              </a:ext>
            </a:extLst>
          </p:cNvPr>
          <p:cNvSpPr/>
          <p:nvPr/>
        </p:nvSpPr>
        <p:spPr>
          <a:xfrm>
            <a:off x="289882" y="6296470"/>
            <a:ext cx="204519" cy="175411"/>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6BC12AAD-6F4D-469A-ABD2-886E8C5F9AB6}"/>
              </a:ext>
            </a:extLst>
          </p:cNvPr>
          <p:cNvSpPr txBox="1"/>
          <p:nvPr/>
        </p:nvSpPr>
        <p:spPr>
          <a:xfrm>
            <a:off x="588571" y="5857169"/>
            <a:ext cx="1373970" cy="338554"/>
          </a:xfrm>
          <a:prstGeom prst="rect">
            <a:avLst/>
          </a:prstGeom>
          <a:noFill/>
        </p:spPr>
        <p:txBody>
          <a:bodyPr wrap="square" rtlCol="0">
            <a:spAutoFit/>
          </a:bodyPr>
          <a:lstStyle/>
          <a:p>
            <a:r>
              <a:rPr lang="de-DE" sz="1600" dirty="0"/>
              <a:t>Kind</a:t>
            </a:r>
          </a:p>
        </p:txBody>
      </p:sp>
      <p:sp>
        <p:nvSpPr>
          <p:cNvPr id="46" name="Textfeld 45">
            <a:extLst>
              <a:ext uri="{FF2B5EF4-FFF2-40B4-BE49-F238E27FC236}">
                <a16:creationId xmlns:a16="http://schemas.microsoft.com/office/drawing/2014/main" id="{086D6883-F364-4D23-93C4-B7CDC0521E39}"/>
              </a:ext>
            </a:extLst>
          </p:cNvPr>
          <p:cNvSpPr txBox="1"/>
          <p:nvPr/>
        </p:nvSpPr>
        <p:spPr>
          <a:xfrm>
            <a:off x="591135" y="6120788"/>
            <a:ext cx="1373970" cy="584775"/>
          </a:xfrm>
          <a:prstGeom prst="rect">
            <a:avLst/>
          </a:prstGeom>
          <a:noFill/>
        </p:spPr>
        <p:txBody>
          <a:bodyPr wrap="square" rtlCol="0">
            <a:spAutoFit/>
          </a:bodyPr>
          <a:lstStyle/>
          <a:p>
            <a:r>
              <a:rPr lang="de-DE" sz="1600" dirty="0"/>
              <a:t>Kind, SARS-CoV2 positiv</a:t>
            </a:r>
          </a:p>
        </p:txBody>
      </p:sp>
      <p:sp>
        <p:nvSpPr>
          <p:cNvPr id="58" name="Flussdiagramm: Verbinder 57">
            <a:extLst>
              <a:ext uri="{FF2B5EF4-FFF2-40B4-BE49-F238E27FC236}">
                <a16:creationId xmlns:a16="http://schemas.microsoft.com/office/drawing/2014/main" id="{8C39D3C6-244E-4390-9369-445FBF92C3E3}"/>
              </a:ext>
            </a:extLst>
          </p:cNvPr>
          <p:cNvSpPr/>
          <p:nvPr/>
        </p:nvSpPr>
        <p:spPr>
          <a:xfrm>
            <a:off x="4965535" y="5375251"/>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Flussdiagramm: Verbinder 58">
            <a:extLst>
              <a:ext uri="{FF2B5EF4-FFF2-40B4-BE49-F238E27FC236}">
                <a16:creationId xmlns:a16="http://schemas.microsoft.com/office/drawing/2014/main" id="{6A77B5F0-B7D1-4CAF-A535-AE2B2E524DD6}"/>
              </a:ext>
            </a:extLst>
          </p:cNvPr>
          <p:cNvSpPr/>
          <p:nvPr/>
        </p:nvSpPr>
        <p:spPr>
          <a:xfrm>
            <a:off x="4805718" y="5762422"/>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lussdiagramm: Verbinder 59">
            <a:extLst>
              <a:ext uri="{FF2B5EF4-FFF2-40B4-BE49-F238E27FC236}">
                <a16:creationId xmlns:a16="http://schemas.microsoft.com/office/drawing/2014/main" id="{5D64165B-860F-4BE5-96B4-E573F5BB714B}"/>
              </a:ext>
            </a:extLst>
          </p:cNvPr>
          <p:cNvSpPr/>
          <p:nvPr/>
        </p:nvSpPr>
        <p:spPr>
          <a:xfrm>
            <a:off x="3464752" y="4550233"/>
            <a:ext cx="204519" cy="17541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lussdiagramm: Verbinder 62">
            <a:extLst>
              <a:ext uri="{FF2B5EF4-FFF2-40B4-BE49-F238E27FC236}">
                <a16:creationId xmlns:a16="http://schemas.microsoft.com/office/drawing/2014/main" id="{4A7D94E3-116D-46C1-8DE1-D0C84AA6917C}"/>
              </a:ext>
            </a:extLst>
          </p:cNvPr>
          <p:cNvSpPr/>
          <p:nvPr/>
        </p:nvSpPr>
        <p:spPr>
          <a:xfrm>
            <a:off x="3248237" y="5114379"/>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Flussdiagramm: Verbinder 65">
            <a:extLst>
              <a:ext uri="{FF2B5EF4-FFF2-40B4-BE49-F238E27FC236}">
                <a16:creationId xmlns:a16="http://schemas.microsoft.com/office/drawing/2014/main" id="{5A9D4579-4E30-4163-97D0-47F6D268A64C}"/>
              </a:ext>
            </a:extLst>
          </p:cNvPr>
          <p:cNvSpPr/>
          <p:nvPr/>
        </p:nvSpPr>
        <p:spPr>
          <a:xfrm>
            <a:off x="9864742" y="5462957"/>
            <a:ext cx="204519" cy="175411"/>
          </a:xfrm>
          <a:prstGeom prst="flowChartConnector">
            <a:avLst/>
          </a:prstGeom>
          <a:solidFill>
            <a:schemeClr val="accent4">
              <a:lumMod val="60000"/>
              <a:lumOff val="4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Flussdiagramm: Verbinder 66">
            <a:extLst>
              <a:ext uri="{FF2B5EF4-FFF2-40B4-BE49-F238E27FC236}">
                <a16:creationId xmlns:a16="http://schemas.microsoft.com/office/drawing/2014/main" id="{A7078AB1-FBB3-472B-92C8-3A2BBE70157C}"/>
              </a:ext>
            </a:extLst>
          </p:cNvPr>
          <p:cNvSpPr/>
          <p:nvPr/>
        </p:nvSpPr>
        <p:spPr>
          <a:xfrm>
            <a:off x="9280941" y="5582460"/>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lussdiagramm: Verbinder 46">
            <a:extLst>
              <a:ext uri="{FF2B5EF4-FFF2-40B4-BE49-F238E27FC236}">
                <a16:creationId xmlns:a16="http://schemas.microsoft.com/office/drawing/2014/main" id="{D610DCED-461B-4563-A50B-1EAB53352E40}"/>
              </a:ext>
            </a:extLst>
          </p:cNvPr>
          <p:cNvSpPr/>
          <p:nvPr/>
        </p:nvSpPr>
        <p:spPr>
          <a:xfrm>
            <a:off x="5223669" y="5698408"/>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Flussdiagramm: Verbinder 47">
            <a:extLst>
              <a:ext uri="{FF2B5EF4-FFF2-40B4-BE49-F238E27FC236}">
                <a16:creationId xmlns:a16="http://schemas.microsoft.com/office/drawing/2014/main" id="{934D7C0A-9A8D-4B27-9E4C-33392549DA8F}"/>
              </a:ext>
            </a:extLst>
          </p:cNvPr>
          <p:cNvSpPr/>
          <p:nvPr/>
        </p:nvSpPr>
        <p:spPr>
          <a:xfrm>
            <a:off x="4636552" y="5513112"/>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lussdiagramm: Verbinder 48">
            <a:extLst>
              <a:ext uri="{FF2B5EF4-FFF2-40B4-BE49-F238E27FC236}">
                <a16:creationId xmlns:a16="http://schemas.microsoft.com/office/drawing/2014/main" id="{47856279-60C5-4D98-B9D6-CCB7223F2711}"/>
              </a:ext>
            </a:extLst>
          </p:cNvPr>
          <p:cNvSpPr/>
          <p:nvPr/>
        </p:nvSpPr>
        <p:spPr>
          <a:xfrm>
            <a:off x="5564721" y="5609302"/>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lussdiagramm: Verbinder 49">
            <a:extLst>
              <a:ext uri="{FF2B5EF4-FFF2-40B4-BE49-F238E27FC236}">
                <a16:creationId xmlns:a16="http://schemas.microsoft.com/office/drawing/2014/main" id="{32A5C7B3-697C-4BA9-B811-1F1EDB075022}"/>
              </a:ext>
            </a:extLst>
          </p:cNvPr>
          <p:cNvSpPr/>
          <p:nvPr/>
        </p:nvSpPr>
        <p:spPr>
          <a:xfrm>
            <a:off x="6069253" y="5857030"/>
            <a:ext cx="204519" cy="175411"/>
          </a:xfrm>
          <a:prstGeom prst="flowChartConnector">
            <a:avLst/>
          </a:prstGeom>
          <a:solidFill>
            <a:schemeClr val="accent5"/>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Flussdiagramm: Verbinder 50">
            <a:extLst>
              <a:ext uri="{FF2B5EF4-FFF2-40B4-BE49-F238E27FC236}">
                <a16:creationId xmlns:a16="http://schemas.microsoft.com/office/drawing/2014/main" id="{6D3A63E9-9358-426F-85A2-25D4799FA91B}"/>
              </a:ext>
            </a:extLst>
          </p:cNvPr>
          <p:cNvSpPr/>
          <p:nvPr/>
        </p:nvSpPr>
        <p:spPr>
          <a:xfrm>
            <a:off x="5083386" y="5081873"/>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Flussdiagramm: Verbinder 51">
            <a:extLst>
              <a:ext uri="{FF2B5EF4-FFF2-40B4-BE49-F238E27FC236}">
                <a16:creationId xmlns:a16="http://schemas.microsoft.com/office/drawing/2014/main" id="{704F1ACD-2DA3-4BE0-ADAB-19B48F9585D5}"/>
              </a:ext>
            </a:extLst>
          </p:cNvPr>
          <p:cNvSpPr/>
          <p:nvPr/>
        </p:nvSpPr>
        <p:spPr>
          <a:xfrm>
            <a:off x="5353878" y="530546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Flussdiagramm: Verbinder 52">
            <a:extLst>
              <a:ext uri="{FF2B5EF4-FFF2-40B4-BE49-F238E27FC236}">
                <a16:creationId xmlns:a16="http://schemas.microsoft.com/office/drawing/2014/main" id="{9915F45D-2738-41D8-86EA-8BAA98EC27EE}"/>
              </a:ext>
            </a:extLst>
          </p:cNvPr>
          <p:cNvSpPr/>
          <p:nvPr/>
        </p:nvSpPr>
        <p:spPr>
          <a:xfrm>
            <a:off x="5898764" y="556445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Stern: 4 Zacken 53">
            <a:extLst>
              <a:ext uri="{FF2B5EF4-FFF2-40B4-BE49-F238E27FC236}">
                <a16:creationId xmlns:a16="http://schemas.microsoft.com/office/drawing/2014/main" id="{EB82EC4F-ED68-4DF9-8BDC-6376D8439F30}"/>
              </a:ext>
            </a:extLst>
          </p:cNvPr>
          <p:cNvSpPr/>
          <p:nvPr/>
        </p:nvSpPr>
        <p:spPr>
          <a:xfrm>
            <a:off x="4587015" y="4749482"/>
            <a:ext cx="254056" cy="255889"/>
          </a:xfrm>
          <a:prstGeom prst="star4">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Stern: 4 Zacken 54">
            <a:extLst>
              <a:ext uri="{FF2B5EF4-FFF2-40B4-BE49-F238E27FC236}">
                <a16:creationId xmlns:a16="http://schemas.microsoft.com/office/drawing/2014/main" id="{43E02262-ABF4-4801-B2FB-772CD720F5AB}"/>
              </a:ext>
            </a:extLst>
          </p:cNvPr>
          <p:cNvSpPr/>
          <p:nvPr/>
        </p:nvSpPr>
        <p:spPr>
          <a:xfrm>
            <a:off x="5090113" y="4735957"/>
            <a:ext cx="254056" cy="255889"/>
          </a:xfrm>
          <a:prstGeom prst="star4">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lussdiagramm: Verbinder 55">
            <a:extLst>
              <a:ext uri="{FF2B5EF4-FFF2-40B4-BE49-F238E27FC236}">
                <a16:creationId xmlns:a16="http://schemas.microsoft.com/office/drawing/2014/main" id="{AE80804D-42D7-4FEE-A7EE-AF9827C28A31}"/>
              </a:ext>
            </a:extLst>
          </p:cNvPr>
          <p:cNvSpPr/>
          <p:nvPr/>
        </p:nvSpPr>
        <p:spPr>
          <a:xfrm>
            <a:off x="3567701" y="5046237"/>
            <a:ext cx="204519" cy="17541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lussdiagramm: Verbinder 56">
            <a:extLst>
              <a:ext uri="{FF2B5EF4-FFF2-40B4-BE49-F238E27FC236}">
                <a16:creationId xmlns:a16="http://schemas.microsoft.com/office/drawing/2014/main" id="{CC59E11A-9A72-4C86-832B-618B27F7AC95}"/>
              </a:ext>
            </a:extLst>
          </p:cNvPr>
          <p:cNvSpPr/>
          <p:nvPr/>
        </p:nvSpPr>
        <p:spPr>
          <a:xfrm>
            <a:off x="3769552" y="4855033"/>
            <a:ext cx="204519" cy="175411"/>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Flussdiagramm: Verbinder 60">
            <a:extLst>
              <a:ext uri="{FF2B5EF4-FFF2-40B4-BE49-F238E27FC236}">
                <a16:creationId xmlns:a16="http://schemas.microsoft.com/office/drawing/2014/main" id="{04ACAE30-406F-47FA-AA97-B3730DD25193}"/>
              </a:ext>
            </a:extLst>
          </p:cNvPr>
          <p:cNvSpPr/>
          <p:nvPr/>
        </p:nvSpPr>
        <p:spPr>
          <a:xfrm>
            <a:off x="4187108" y="4374822"/>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lussdiagramm: Verbinder 61">
            <a:extLst>
              <a:ext uri="{FF2B5EF4-FFF2-40B4-BE49-F238E27FC236}">
                <a16:creationId xmlns:a16="http://schemas.microsoft.com/office/drawing/2014/main" id="{9236C8B1-45DC-4C2D-ABCC-8A6F3266619B}"/>
              </a:ext>
            </a:extLst>
          </p:cNvPr>
          <p:cNvSpPr/>
          <p:nvPr/>
        </p:nvSpPr>
        <p:spPr>
          <a:xfrm>
            <a:off x="3350496" y="4816435"/>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Flussdiagramm: Verbinder 63">
            <a:extLst>
              <a:ext uri="{FF2B5EF4-FFF2-40B4-BE49-F238E27FC236}">
                <a16:creationId xmlns:a16="http://schemas.microsoft.com/office/drawing/2014/main" id="{D54CF16C-8AE7-4625-BAF5-B8423AC36AFC}"/>
              </a:ext>
            </a:extLst>
          </p:cNvPr>
          <p:cNvSpPr/>
          <p:nvPr/>
        </p:nvSpPr>
        <p:spPr>
          <a:xfrm>
            <a:off x="3775811" y="443868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Flussdiagramm: Verbinder 67">
            <a:extLst>
              <a:ext uri="{FF2B5EF4-FFF2-40B4-BE49-F238E27FC236}">
                <a16:creationId xmlns:a16="http://schemas.microsoft.com/office/drawing/2014/main" id="{CDAF3FEE-AFAD-4056-8F61-803C8856DB94}"/>
              </a:ext>
            </a:extLst>
          </p:cNvPr>
          <p:cNvSpPr/>
          <p:nvPr/>
        </p:nvSpPr>
        <p:spPr>
          <a:xfrm>
            <a:off x="3982589" y="4615044"/>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Flussdiagramm: Verbinder 68">
            <a:extLst>
              <a:ext uri="{FF2B5EF4-FFF2-40B4-BE49-F238E27FC236}">
                <a16:creationId xmlns:a16="http://schemas.microsoft.com/office/drawing/2014/main" id="{DE8E8598-9A13-4814-BE67-D09C3482FE9B}"/>
              </a:ext>
            </a:extLst>
          </p:cNvPr>
          <p:cNvSpPr/>
          <p:nvPr/>
        </p:nvSpPr>
        <p:spPr>
          <a:xfrm>
            <a:off x="3896689" y="508300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Flussdiagramm: Verbinder 69">
            <a:extLst>
              <a:ext uri="{FF2B5EF4-FFF2-40B4-BE49-F238E27FC236}">
                <a16:creationId xmlns:a16="http://schemas.microsoft.com/office/drawing/2014/main" id="{227B0974-A000-41C0-AB65-87344EC2CA8F}"/>
              </a:ext>
            </a:extLst>
          </p:cNvPr>
          <p:cNvSpPr/>
          <p:nvPr/>
        </p:nvSpPr>
        <p:spPr>
          <a:xfrm>
            <a:off x="4126580" y="491766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Stern: 4 Zacken 71">
            <a:extLst>
              <a:ext uri="{FF2B5EF4-FFF2-40B4-BE49-F238E27FC236}">
                <a16:creationId xmlns:a16="http://schemas.microsoft.com/office/drawing/2014/main" id="{02527E73-550A-43AC-B61A-FBF49E6BE3E1}"/>
              </a:ext>
            </a:extLst>
          </p:cNvPr>
          <p:cNvSpPr/>
          <p:nvPr/>
        </p:nvSpPr>
        <p:spPr>
          <a:xfrm>
            <a:off x="3300116" y="4114667"/>
            <a:ext cx="254056" cy="255889"/>
          </a:xfrm>
          <a:prstGeom prst="star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Stern: 4 Zacken 72">
            <a:extLst>
              <a:ext uri="{FF2B5EF4-FFF2-40B4-BE49-F238E27FC236}">
                <a16:creationId xmlns:a16="http://schemas.microsoft.com/office/drawing/2014/main" id="{FF751AA5-84A5-4A8D-BD52-1F798F43FF20}"/>
              </a:ext>
            </a:extLst>
          </p:cNvPr>
          <p:cNvSpPr/>
          <p:nvPr/>
        </p:nvSpPr>
        <p:spPr>
          <a:xfrm>
            <a:off x="3541802" y="3978826"/>
            <a:ext cx="254056" cy="255889"/>
          </a:xfrm>
          <a:prstGeom prst="star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Stern: 4 Zacken 73">
            <a:extLst>
              <a:ext uri="{FF2B5EF4-FFF2-40B4-BE49-F238E27FC236}">
                <a16:creationId xmlns:a16="http://schemas.microsoft.com/office/drawing/2014/main" id="{7EC1842D-42B8-4CE9-8F19-70EDB34CFD09}"/>
              </a:ext>
            </a:extLst>
          </p:cNvPr>
          <p:cNvSpPr/>
          <p:nvPr/>
        </p:nvSpPr>
        <p:spPr>
          <a:xfrm>
            <a:off x="3744714" y="4098085"/>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Stern: 4 Zacken 74">
            <a:extLst>
              <a:ext uri="{FF2B5EF4-FFF2-40B4-BE49-F238E27FC236}">
                <a16:creationId xmlns:a16="http://schemas.microsoft.com/office/drawing/2014/main" id="{23CB444B-E707-417A-A6E8-944F837E05CB}"/>
              </a:ext>
            </a:extLst>
          </p:cNvPr>
          <p:cNvSpPr/>
          <p:nvPr/>
        </p:nvSpPr>
        <p:spPr>
          <a:xfrm>
            <a:off x="3961569" y="3972591"/>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Stern: 4 Zacken 75">
            <a:extLst>
              <a:ext uri="{FF2B5EF4-FFF2-40B4-BE49-F238E27FC236}">
                <a16:creationId xmlns:a16="http://schemas.microsoft.com/office/drawing/2014/main" id="{2A65E28F-2F7A-439C-808B-64862C069F49}"/>
              </a:ext>
            </a:extLst>
          </p:cNvPr>
          <p:cNvSpPr/>
          <p:nvPr/>
        </p:nvSpPr>
        <p:spPr>
          <a:xfrm>
            <a:off x="9608991" y="4702749"/>
            <a:ext cx="254056" cy="255889"/>
          </a:xfrm>
          <a:prstGeom prst="star4">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Stern: 4 Zacken 76">
            <a:extLst>
              <a:ext uri="{FF2B5EF4-FFF2-40B4-BE49-F238E27FC236}">
                <a16:creationId xmlns:a16="http://schemas.microsoft.com/office/drawing/2014/main" id="{5979721F-DC44-43C7-8035-6D6E59FFCAD5}"/>
              </a:ext>
            </a:extLst>
          </p:cNvPr>
          <p:cNvSpPr/>
          <p:nvPr/>
        </p:nvSpPr>
        <p:spPr>
          <a:xfrm>
            <a:off x="9862496" y="4774555"/>
            <a:ext cx="254056" cy="255889"/>
          </a:xfrm>
          <a:prstGeom prst="star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Flussdiagramm: Verbinder 77">
            <a:extLst>
              <a:ext uri="{FF2B5EF4-FFF2-40B4-BE49-F238E27FC236}">
                <a16:creationId xmlns:a16="http://schemas.microsoft.com/office/drawing/2014/main" id="{7D479E21-70BA-442D-9304-04FEF351A53C}"/>
              </a:ext>
            </a:extLst>
          </p:cNvPr>
          <p:cNvSpPr/>
          <p:nvPr/>
        </p:nvSpPr>
        <p:spPr>
          <a:xfrm>
            <a:off x="9626336" y="5731582"/>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Flussdiagramm: Verbinder 78">
            <a:extLst>
              <a:ext uri="{FF2B5EF4-FFF2-40B4-BE49-F238E27FC236}">
                <a16:creationId xmlns:a16="http://schemas.microsoft.com/office/drawing/2014/main" id="{2D2D8AF3-EA36-42A9-841B-7DABA26A6BD6}"/>
              </a:ext>
            </a:extLst>
          </p:cNvPr>
          <p:cNvSpPr/>
          <p:nvPr/>
        </p:nvSpPr>
        <p:spPr>
          <a:xfrm>
            <a:off x="9446342" y="5123092"/>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Flussdiagramm: Verbinder 79">
            <a:extLst>
              <a:ext uri="{FF2B5EF4-FFF2-40B4-BE49-F238E27FC236}">
                <a16:creationId xmlns:a16="http://schemas.microsoft.com/office/drawing/2014/main" id="{DDB7BCD0-1180-4F3E-A1B8-9D50000D0BAC}"/>
              </a:ext>
            </a:extLst>
          </p:cNvPr>
          <p:cNvSpPr/>
          <p:nvPr/>
        </p:nvSpPr>
        <p:spPr>
          <a:xfrm>
            <a:off x="10239109" y="5556171"/>
            <a:ext cx="204519" cy="175411"/>
          </a:xfrm>
          <a:prstGeom prst="flowChartConnector">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1" name="Gerade Verbindung mit Pfeil 80">
            <a:extLst>
              <a:ext uri="{FF2B5EF4-FFF2-40B4-BE49-F238E27FC236}">
                <a16:creationId xmlns:a16="http://schemas.microsoft.com/office/drawing/2014/main" id="{1690D08D-3EBF-44E9-9EC8-B750E597A0C7}"/>
              </a:ext>
            </a:extLst>
          </p:cNvPr>
          <p:cNvCxnSpPr>
            <a:cxnSpLocks/>
          </p:cNvCxnSpPr>
          <p:nvPr/>
        </p:nvCxnSpPr>
        <p:spPr>
          <a:xfrm flipV="1">
            <a:off x="8873046" y="911870"/>
            <a:ext cx="0" cy="4136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Stern: 4 Zacken 84">
            <a:extLst>
              <a:ext uri="{FF2B5EF4-FFF2-40B4-BE49-F238E27FC236}">
                <a16:creationId xmlns:a16="http://schemas.microsoft.com/office/drawing/2014/main" id="{AD19D3B8-781C-4031-B7C1-E82CD270C3E8}"/>
              </a:ext>
            </a:extLst>
          </p:cNvPr>
          <p:cNvSpPr/>
          <p:nvPr/>
        </p:nvSpPr>
        <p:spPr>
          <a:xfrm>
            <a:off x="10848734" y="109771"/>
            <a:ext cx="254056" cy="255889"/>
          </a:xfrm>
          <a:prstGeom prst="star4">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Stern: 4 Zacken 85">
            <a:extLst>
              <a:ext uri="{FF2B5EF4-FFF2-40B4-BE49-F238E27FC236}">
                <a16:creationId xmlns:a16="http://schemas.microsoft.com/office/drawing/2014/main" id="{A5F0876A-5A4A-447E-9392-219CC0B9677F}"/>
              </a:ext>
            </a:extLst>
          </p:cNvPr>
          <p:cNvSpPr/>
          <p:nvPr/>
        </p:nvSpPr>
        <p:spPr>
          <a:xfrm>
            <a:off x="11030134" y="416476"/>
            <a:ext cx="254056" cy="255889"/>
          </a:xfrm>
          <a:prstGeom prst="star4">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Stern: 4 Zacken 86">
            <a:extLst>
              <a:ext uri="{FF2B5EF4-FFF2-40B4-BE49-F238E27FC236}">
                <a16:creationId xmlns:a16="http://schemas.microsoft.com/office/drawing/2014/main" id="{F8BC1A01-0CED-4B03-93DE-EEF011833D16}"/>
              </a:ext>
            </a:extLst>
          </p:cNvPr>
          <p:cNvSpPr/>
          <p:nvPr/>
        </p:nvSpPr>
        <p:spPr>
          <a:xfrm>
            <a:off x="10116552" y="126267"/>
            <a:ext cx="254056" cy="255889"/>
          </a:xfrm>
          <a:prstGeom prst="star4">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Stern: 4 Zacken 87">
            <a:extLst>
              <a:ext uri="{FF2B5EF4-FFF2-40B4-BE49-F238E27FC236}">
                <a16:creationId xmlns:a16="http://schemas.microsoft.com/office/drawing/2014/main" id="{A612D807-15A1-4A61-AF03-BC5CC8235F51}"/>
              </a:ext>
            </a:extLst>
          </p:cNvPr>
          <p:cNvSpPr/>
          <p:nvPr/>
        </p:nvSpPr>
        <p:spPr>
          <a:xfrm>
            <a:off x="10467767" y="108398"/>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Stern: 4 Zacken 88">
            <a:extLst>
              <a:ext uri="{FF2B5EF4-FFF2-40B4-BE49-F238E27FC236}">
                <a16:creationId xmlns:a16="http://schemas.microsoft.com/office/drawing/2014/main" id="{80E3EB82-A098-41A3-AC7B-F73D4B3F11BD}"/>
              </a:ext>
            </a:extLst>
          </p:cNvPr>
          <p:cNvSpPr/>
          <p:nvPr/>
        </p:nvSpPr>
        <p:spPr>
          <a:xfrm>
            <a:off x="10269418" y="420495"/>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Stern: 4 Zacken 89">
            <a:extLst>
              <a:ext uri="{FF2B5EF4-FFF2-40B4-BE49-F238E27FC236}">
                <a16:creationId xmlns:a16="http://schemas.microsoft.com/office/drawing/2014/main" id="{9D2E1D48-C198-451F-9B73-E01489F72896}"/>
              </a:ext>
            </a:extLst>
          </p:cNvPr>
          <p:cNvSpPr/>
          <p:nvPr/>
        </p:nvSpPr>
        <p:spPr>
          <a:xfrm>
            <a:off x="10652756" y="416476"/>
            <a:ext cx="254056" cy="255889"/>
          </a:xfrm>
          <a:prstGeom prst="star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86A484B-1B2B-4347-96CC-F8D65522BB61}"/>
              </a:ext>
            </a:extLst>
          </p:cNvPr>
          <p:cNvSpPr txBox="1"/>
          <p:nvPr/>
        </p:nvSpPr>
        <p:spPr>
          <a:xfrm>
            <a:off x="9083802" y="6458452"/>
            <a:ext cx="1359826" cy="461665"/>
          </a:xfrm>
          <a:prstGeom prst="rect">
            <a:avLst/>
          </a:prstGeom>
          <a:solidFill>
            <a:schemeClr val="bg1"/>
          </a:solidFill>
        </p:spPr>
        <p:txBody>
          <a:bodyPr wrap="square" rtlCol="0">
            <a:spAutoFit/>
          </a:bodyPr>
          <a:lstStyle/>
          <a:p>
            <a:r>
              <a:rPr lang="de-DE" sz="2400" b="1" dirty="0">
                <a:solidFill>
                  <a:schemeClr val="accent6"/>
                </a:solidFill>
              </a:rPr>
              <a:t>AR 69%</a:t>
            </a:r>
          </a:p>
        </p:txBody>
      </p:sp>
      <p:sp>
        <p:nvSpPr>
          <p:cNvPr id="82" name="Textfeld 81">
            <a:extLst>
              <a:ext uri="{FF2B5EF4-FFF2-40B4-BE49-F238E27FC236}">
                <a16:creationId xmlns:a16="http://schemas.microsoft.com/office/drawing/2014/main" id="{6901A251-6A11-4D5F-8935-72196B9BCE76}"/>
              </a:ext>
            </a:extLst>
          </p:cNvPr>
          <p:cNvSpPr txBox="1"/>
          <p:nvPr/>
        </p:nvSpPr>
        <p:spPr>
          <a:xfrm>
            <a:off x="10937568" y="5271203"/>
            <a:ext cx="1359826" cy="461665"/>
          </a:xfrm>
          <a:prstGeom prst="rect">
            <a:avLst/>
          </a:prstGeom>
          <a:noFill/>
        </p:spPr>
        <p:txBody>
          <a:bodyPr wrap="square" rtlCol="0">
            <a:spAutoFit/>
          </a:bodyPr>
          <a:lstStyle/>
          <a:p>
            <a:r>
              <a:rPr lang="de-DE" sz="2400" b="1" dirty="0">
                <a:solidFill>
                  <a:schemeClr val="accent4"/>
                </a:solidFill>
              </a:rPr>
              <a:t>AR 25%</a:t>
            </a:r>
          </a:p>
        </p:txBody>
      </p:sp>
      <p:sp>
        <p:nvSpPr>
          <p:cNvPr id="83" name="Textfeld 82">
            <a:extLst>
              <a:ext uri="{FF2B5EF4-FFF2-40B4-BE49-F238E27FC236}">
                <a16:creationId xmlns:a16="http://schemas.microsoft.com/office/drawing/2014/main" id="{929EABC7-A4E6-4879-BBB6-9DEEAC4BDC26}"/>
              </a:ext>
            </a:extLst>
          </p:cNvPr>
          <p:cNvSpPr txBox="1"/>
          <p:nvPr/>
        </p:nvSpPr>
        <p:spPr>
          <a:xfrm>
            <a:off x="4907977" y="6282834"/>
            <a:ext cx="1359826" cy="461665"/>
          </a:xfrm>
          <a:prstGeom prst="rect">
            <a:avLst/>
          </a:prstGeom>
          <a:noFill/>
        </p:spPr>
        <p:txBody>
          <a:bodyPr wrap="square" rtlCol="0">
            <a:spAutoFit/>
          </a:bodyPr>
          <a:lstStyle/>
          <a:p>
            <a:r>
              <a:rPr lang="de-DE" sz="2400" b="1" dirty="0">
                <a:solidFill>
                  <a:srgbClr val="0070C0"/>
                </a:solidFill>
              </a:rPr>
              <a:t>AR 64%</a:t>
            </a:r>
          </a:p>
        </p:txBody>
      </p:sp>
      <p:sp>
        <p:nvSpPr>
          <p:cNvPr id="84" name="Textfeld 83">
            <a:extLst>
              <a:ext uri="{FF2B5EF4-FFF2-40B4-BE49-F238E27FC236}">
                <a16:creationId xmlns:a16="http://schemas.microsoft.com/office/drawing/2014/main" id="{005C9FD4-6CAF-406C-9935-20E6FC2FB6EA}"/>
              </a:ext>
            </a:extLst>
          </p:cNvPr>
          <p:cNvSpPr txBox="1"/>
          <p:nvPr/>
        </p:nvSpPr>
        <p:spPr>
          <a:xfrm>
            <a:off x="2361065" y="5685580"/>
            <a:ext cx="1705344" cy="461665"/>
          </a:xfrm>
          <a:prstGeom prst="rect">
            <a:avLst/>
          </a:prstGeom>
          <a:solidFill>
            <a:schemeClr val="bg1"/>
          </a:solidFill>
        </p:spPr>
        <p:txBody>
          <a:bodyPr wrap="square" rtlCol="0">
            <a:spAutoFit/>
          </a:bodyPr>
          <a:lstStyle/>
          <a:p>
            <a:r>
              <a:rPr lang="de-DE" sz="2400" b="1" dirty="0">
                <a:solidFill>
                  <a:srgbClr val="C00000"/>
                </a:solidFill>
              </a:rPr>
              <a:t>AR 33%</a:t>
            </a:r>
          </a:p>
        </p:txBody>
      </p:sp>
      <p:sp>
        <p:nvSpPr>
          <p:cNvPr id="3" name="Rechteck 2">
            <a:extLst>
              <a:ext uri="{FF2B5EF4-FFF2-40B4-BE49-F238E27FC236}">
                <a16:creationId xmlns:a16="http://schemas.microsoft.com/office/drawing/2014/main" id="{67600F9C-CA27-4E9B-A455-8FC047011F99}"/>
              </a:ext>
            </a:extLst>
          </p:cNvPr>
          <p:cNvSpPr/>
          <p:nvPr/>
        </p:nvSpPr>
        <p:spPr>
          <a:xfrm>
            <a:off x="3318955" y="1312975"/>
            <a:ext cx="2733633" cy="461665"/>
          </a:xfrm>
          <a:prstGeom prst="rect">
            <a:avLst/>
          </a:prstGeom>
        </p:spPr>
        <p:txBody>
          <a:bodyPr wrap="none">
            <a:spAutoFit/>
          </a:bodyPr>
          <a:lstStyle/>
          <a:p>
            <a:r>
              <a:rPr lang="de-DE" sz="2400" b="1" dirty="0"/>
              <a:t>AR Kita 46% (26/57)</a:t>
            </a:r>
          </a:p>
        </p:txBody>
      </p:sp>
    </p:spTree>
    <p:extLst>
      <p:ext uri="{BB962C8B-B14F-4D97-AF65-F5344CB8AC3E}">
        <p14:creationId xmlns:p14="http://schemas.microsoft.com/office/powerpoint/2010/main" val="52164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60C3F1C-7600-4555-8E9D-76074BDD7BC9}"/>
              </a:ext>
            </a:extLst>
          </p:cNvPr>
          <p:cNvSpPr/>
          <p:nvPr/>
        </p:nvSpPr>
        <p:spPr>
          <a:xfrm>
            <a:off x="6882325" y="2063372"/>
            <a:ext cx="695739" cy="1131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99054" y="-116143"/>
            <a:ext cx="10515600" cy="1325563"/>
          </a:xfrm>
        </p:spPr>
        <p:txBody>
          <a:bodyPr>
            <a:normAutofit/>
          </a:bodyPr>
          <a:lstStyle/>
          <a:p>
            <a:r>
              <a:rPr lang="de-DE" sz="4000" dirty="0"/>
              <a:t>Kita Gorxheimertal</a:t>
            </a:r>
          </a:p>
        </p:txBody>
      </p:sp>
      <p:sp>
        <p:nvSpPr>
          <p:cNvPr id="3" name="Inhaltsplatzhalter 2"/>
          <p:cNvSpPr>
            <a:spLocks noGrp="1"/>
          </p:cNvSpPr>
          <p:nvPr>
            <p:ph idx="1"/>
          </p:nvPr>
        </p:nvSpPr>
        <p:spPr>
          <a:xfrm>
            <a:off x="699054" y="1895198"/>
            <a:ext cx="10515600" cy="4351338"/>
          </a:xfrm>
        </p:spPr>
        <p:txBody>
          <a:bodyPr/>
          <a:lstStyle/>
          <a:p>
            <a:pPr marL="0" indent="0">
              <a:buNone/>
            </a:pPr>
            <a:endParaRPr lang="de-DE" sz="2000" dirty="0"/>
          </a:p>
          <a:p>
            <a:pPr marL="0" indent="0">
              <a:buNone/>
            </a:pPr>
            <a:endParaRPr lang="de-DE" dirty="0"/>
          </a:p>
        </p:txBody>
      </p:sp>
      <p:pic>
        <p:nvPicPr>
          <p:cNvPr id="4" name="Grafik 3">
            <a:extLst>
              <a:ext uri="{FF2B5EF4-FFF2-40B4-BE49-F238E27FC236}">
                <a16:creationId xmlns:a16="http://schemas.microsoft.com/office/drawing/2014/main" id="{8D3DB0F5-39D4-46E9-81EC-B098E19E208D}"/>
              </a:ext>
            </a:extLst>
          </p:cNvPr>
          <p:cNvPicPr>
            <a:picLocks noChangeAspect="1"/>
          </p:cNvPicPr>
          <p:nvPr/>
        </p:nvPicPr>
        <p:blipFill>
          <a:blip r:embed="rId3"/>
          <a:stretch>
            <a:fillRect/>
          </a:stretch>
        </p:blipFill>
        <p:spPr>
          <a:xfrm>
            <a:off x="504821" y="1481136"/>
            <a:ext cx="8560903" cy="5077017"/>
          </a:xfrm>
          <a:prstGeom prst="rect">
            <a:avLst/>
          </a:prstGeom>
          <a:ln>
            <a:noFill/>
          </a:ln>
        </p:spPr>
      </p:pic>
      <p:sp>
        <p:nvSpPr>
          <p:cNvPr id="5" name="Textfeld 4">
            <a:extLst>
              <a:ext uri="{FF2B5EF4-FFF2-40B4-BE49-F238E27FC236}">
                <a16:creationId xmlns:a16="http://schemas.microsoft.com/office/drawing/2014/main" id="{B8D9B98C-253B-4235-90B1-48CA22008602}"/>
              </a:ext>
            </a:extLst>
          </p:cNvPr>
          <p:cNvSpPr txBox="1"/>
          <p:nvPr/>
        </p:nvSpPr>
        <p:spPr>
          <a:xfrm rot="660000">
            <a:off x="6980422" y="4507980"/>
            <a:ext cx="1080000" cy="1584000"/>
          </a:xfrm>
          <a:prstGeom prst="rect">
            <a:avLst/>
          </a:prstGeom>
          <a:solidFill>
            <a:schemeClr val="bg1"/>
          </a:solidFill>
          <a:ln w="38100" cmpd="sng">
            <a:solidFill>
              <a:srgbClr val="FF0000"/>
            </a:solidFill>
          </a:ln>
        </p:spPr>
        <p:txBody>
          <a:bodyPr wrap="square" rtlCol="0">
            <a:spAutoFit/>
          </a:bodyPr>
          <a:lstStyle/>
          <a:p>
            <a:endParaRPr lang="en-US" dirty="0"/>
          </a:p>
        </p:txBody>
      </p:sp>
      <p:sp>
        <p:nvSpPr>
          <p:cNvPr id="6" name="Textfeld 5">
            <a:extLst>
              <a:ext uri="{FF2B5EF4-FFF2-40B4-BE49-F238E27FC236}">
                <a16:creationId xmlns:a16="http://schemas.microsoft.com/office/drawing/2014/main" id="{CC93CC7A-E61E-4EBF-BEF0-369E19DFD225}"/>
              </a:ext>
            </a:extLst>
          </p:cNvPr>
          <p:cNvSpPr txBox="1"/>
          <p:nvPr/>
        </p:nvSpPr>
        <p:spPr>
          <a:xfrm rot="600000">
            <a:off x="5073751" y="4135411"/>
            <a:ext cx="1044000" cy="1620000"/>
          </a:xfrm>
          <a:prstGeom prst="rect">
            <a:avLst/>
          </a:prstGeom>
          <a:solidFill>
            <a:schemeClr val="bg1"/>
          </a:solidFill>
          <a:ln w="47625">
            <a:solidFill>
              <a:srgbClr val="0070C0"/>
            </a:solidFill>
          </a:ln>
        </p:spPr>
        <p:txBody>
          <a:bodyPr wrap="square" rtlCol="0">
            <a:spAutoFit/>
          </a:bodyPr>
          <a:lstStyle/>
          <a:p>
            <a:endParaRPr lang="en-US" dirty="0"/>
          </a:p>
        </p:txBody>
      </p:sp>
      <p:sp>
        <p:nvSpPr>
          <p:cNvPr id="7" name="Textfeld 6">
            <a:extLst>
              <a:ext uri="{FF2B5EF4-FFF2-40B4-BE49-F238E27FC236}">
                <a16:creationId xmlns:a16="http://schemas.microsoft.com/office/drawing/2014/main" id="{39233FAC-5ABB-420F-BABE-E58713590F02}"/>
              </a:ext>
            </a:extLst>
          </p:cNvPr>
          <p:cNvSpPr txBox="1"/>
          <p:nvPr/>
        </p:nvSpPr>
        <p:spPr>
          <a:xfrm rot="600000">
            <a:off x="3383984" y="3841819"/>
            <a:ext cx="1080000" cy="1656000"/>
          </a:xfrm>
          <a:prstGeom prst="rect">
            <a:avLst/>
          </a:prstGeom>
          <a:solidFill>
            <a:schemeClr val="bg1"/>
          </a:solidFill>
          <a:ln w="57150">
            <a:solidFill>
              <a:srgbClr val="00B050"/>
            </a:solidFill>
          </a:ln>
        </p:spPr>
        <p:txBody>
          <a:bodyPr wrap="square" rtlCol="0">
            <a:spAutoFit/>
          </a:bodyPr>
          <a:lstStyle/>
          <a:p>
            <a:endParaRPr lang="en-US" dirty="0"/>
          </a:p>
        </p:txBody>
      </p:sp>
      <p:sp>
        <p:nvSpPr>
          <p:cNvPr id="8" name="Textfeld 7">
            <a:extLst>
              <a:ext uri="{FF2B5EF4-FFF2-40B4-BE49-F238E27FC236}">
                <a16:creationId xmlns:a16="http://schemas.microsoft.com/office/drawing/2014/main" id="{AB77A098-EEAC-44AD-A531-77F6D448EA0D}"/>
              </a:ext>
            </a:extLst>
          </p:cNvPr>
          <p:cNvSpPr txBox="1"/>
          <p:nvPr/>
        </p:nvSpPr>
        <p:spPr>
          <a:xfrm rot="600000">
            <a:off x="1486610" y="3504489"/>
            <a:ext cx="1008000" cy="1584000"/>
          </a:xfrm>
          <a:prstGeom prst="rect">
            <a:avLst/>
          </a:prstGeom>
          <a:solidFill>
            <a:schemeClr val="bg1"/>
          </a:solidFill>
          <a:ln w="57150">
            <a:solidFill>
              <a:schemeClr val="accent4"/>
            </a:solidFill>
          </a:ln>
        </p:spPr>
        <p:txBody>
          <a:bodyPr wrap="square" rtlCol="0">
            <a:spAutoFit/>
          </a:bodyPr>
          <a:lstStyle/>
          <a:p>
            <a:endParaRPr lang="en-US" dirty="0"/>
          </a:p>
        </p:txBody>
      </p:sp>
      <p:sp>
        <p:nvSpPr>
          <p:cNvPr id="9" name="Textfeld 8">
            <a:extLst>
              <a:ext uri="{FF2B5EF4-FFF2-40B4-BE49-F238E27FC236}">
                <a16:creationId xmlns:a16="http://schemas.microsoft.com/office/drawing/2014/main" id="{117DE6C7-5D76-4958-A1F1-EA26F7DD1BB0}"/>
              </a:ext>
            </a:extLst>
          </p:cNvPr>
          <p:cNvSpPr txBox="1"/>
          <p:nvPr/>
        </p:nvSpPr>
        <p:spPr>
          <a:xfrm>
            <a:off x="5754756" y="2445025"/>
            <a:ext cx="924339" cy="307777"/>
          </a:xfrm>
          <a:prstGeom prst="rect">
            <a:avLst/>
          </a:prstGeom>
          <a:solidFill>
            <a:schemeClr val="bg1"/>
          </a:solidFill>
        </p:spPr>
        <p:txBody>
          <a:bodyPr wrap="square" rtlCol="0">
            <a:spAutoFit/>
          </a:bodyPr>
          <a:lstStyle/>
          <a:p>
            <a:r>
              <a:rPr lang="en-US" sz="1400" b="1" dirty="0"/>
              <a:t>Turnraum</a:t>
            </a:r>
          </a:p>
        </p:txBody>
      </p:sp>
      <p:sp>
        <p:nvSpPr>
          <p:cNvPr id="12" name="Textfeld 11">
            <a:extLst>
              <a:ext uri="{FF2B5EF4-FFF2-40B4-BE49-F238E27FC236}">
                <a16:creationId xmlns:a16="http://schemas.microsoft.com/office/drawing/2014/main" id="{91AD3CE4-A52D-457C-944D-6DD46DFE476B}"/>
              </a:ext>
            </a:extLst>
          </p:cNvPr>
          <p:cNvSpPr txBox="1"/>
          <p:nvPr/>
        </p:nvSpPr>
        <p:spPr>
          <a:xfrm>
            <a:off x="3180525" y="2345634"/>
            <a:ext cx="795131" cy="276999"/>
          </a:xfrm>
          <a:prstGeom prst="rect">
            <a:avLst/>
          </a:prstGeom>
          <a:solidFill>
            <a:schemeClr val="bg1"/>
          </a:solidFill>
        </p:spPr>
        <p:txBody>
          <a:bodyPr wrap="square" rtlCol="0">
            <a:spAutoFit/>
          </a:bodyPr>
          <a:lstStyle/>
          <a:p>
            <a:r>
              <a:rPr lang="en-US" sz="1200" b="1" dirty="0"/>
              <a:t>Personal</a:t>
            </a:r>
          </a:p>
        </p:txBody>
      </p:sp>
      <p:sp>
        <p:nvSpPr>
          <p:cNvPr id="15" name="Textfeld 14">
            <a:extLst>
              <a:ext uri="{FF2B5EF4-FFF2-40B4-BE49-F238E27FC236}">
                <a16:creationId xmlns:a16="http://schemas.microsoft.com/office/drawing/2014/main" id="{78CD7260-1854-45AE-9095-AF944F324740}"/>
              </a:ext>
            </a:extLst>
          </p:cNvPr>
          <p:cNvSpPr txBox="1"/>
          <p:nvPr/>
        </p:nvSpPr>
        <p:spPr>
          <a:xfrm>
            <a:off x="7444408" y="2543121"/>
            <a:ext cx="695739" cy="307777"/>
          </a:xfrm>
          <a:prstGeom prst="rect">
            <a:avLst/>
          </a:prstGeom>
          <a:solidFill>
            <a:schemeClr val="bg1"/>
          </a:solidFill>
        </p:spPr>
        <p:txBody>
          <a:bodyPr wrap="square" rtlCol="0">
            <a:spAutoFit/>
          </a:bodyPr>
          <a:lstStyle/>
          <a:p>
            <a:r>
              <a:rPr lang="en-US" sz="1400" b="1" dirty="0"/>
              <a:t>Küche</a:t>
            </a:r>
          </a:p>
        </p:txBody>
      </p:sp>
      <p:sp>
        <p:nvSpPr>
          <p:cNvPr id="17" name="Textfeld 16">
            <a:extLst>
              <a:ext uri="{FF2B5EF4-FFF2-40B4-BE49-F238E27FC236}">
                <a16:creationId xmlns:a16="http://schemas.microsoft.com/office/drawing/2014/main" id="{A5B5A562-7B67-4D05-B617-0A3FFFC774DF}"/>
              </a:ext>
            </a:extLst>
          </p:cNvPr>
          <p:cNvSpPr txBox="1"/>
          <p:nvPr/>
        </p:nvSpPr>
        <p:spPr>
          <a:xfrm>
            <a:off x="1217898" y="2032629"/>
            <a:ext cx="900000" cy="1116000"/>
          </a:xfrm>
          <a:prstGeom prst="rect">
            <a:avLst/>
          </a:prstGeom>
          <a:solidFill>
            <a:schemeClr val="bg1"/>
          </a:solidFill>
          <a:ln w="57150">
            <a:solidFill>
              <a:schemeClr val="accent4"/>
            </a:solidFill>
          </a:ln>
        </p:spPr>
        <p:txBody>
          <a:bodyPr wrap="square" rtlCol="0">
            <a:spAutoFit/>
          </a:bodyPr>
          <a:lstStyle/>
          <a:p>
            <a:endParaRPr lang="en-US" dirty="0"/>
          </a:p>
        </p:txBody>
      </p:sp>
      <p:sp>
        <p:nvSpPr>
          <p:cNvPr id="18" name="Stern: 4 Zacken 17">
            <a:extLst>
              <a:ext uri="{FF2B5EF4-FFF2-40B4-BE49-F238E27FC236}">
                <a16:creationId xmlns:a16="http://schemas.microsoft.com/office/drawing/2014/main" id="{85E2428F-93F7-4C87-AB66-FE5E3B6F5889}"/>
              </a:ext>
            </a:extLst>
          </p:cNvPr>
          <p:cNvSpPr/>
          <p:nvPr/>
        </p:nvSpPr>
        <p:spPr>
          <a:xfrm>
            <a:off x="3612902" y="3823099"/>
            <a:ext cx="254056" cy="255889"/>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tern: 4 Zacken 18">
            <a:extLst>
              <a:ext uri="{FF2B5EF4-FFF2-40B4-BE49-F238E27FC236}">
                <a16:creationId xmlns:a16="http://schemas.microsoft.com/office/drawing/2014/main" id="{E976633B-7418-4724-8D97-948CC85DC261}"/>
              </a:ext>
            </a:extLst>
          </p:cNvPr>
          <p:cNvSpPr/>
          <p:nvPr/>
        </p:nvSpPr>
        <p:spPr>
          <a:xfrm>
            <a:off x="3891882" y="3946346"/>
            <a:ext cx="234943" cy="286365"/>
          </a:xfrm>
          <a:prstGeom prst="star4">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tern: 4 Zacken 19">
            <a:extLst>
              <a:ext uri="{FF2B5EF4-FFF2-40B4-BE49-F238E27FC236}">
                <a16:creationId xmlns:a16="http://schemas.microsoft.com/office/drawing/2014/main" id="{99726712-879A-4973-9D8C-81D5857AA142}"/>
              </a:ext>
            </a:extLst>
          </p:cNvPr>
          <p:cNvSpPr/>
          <p:nvPr/>
        </p:nvSpPr>
        <p:spPr>
          <a:xfrm>
            <a:off x="3693692" y="4071397"/>
            <a:ext cx="158043" cy="272009"/>
          </a:xfrm>
          <a:prstGeom prst="star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Stern: 4 Zacken 20">
            <a:extLst>
              <a:ext uri="{FF2B5EF4-FFF2-40B4-BE49-F238E27FC236}">
                <a16:creationId xmlns:a16="http://schemas.microsoft.com/office/drawing/2014/main" id="{389B4961-5F58-498E-9404-B55A75072C29}"/>
              </a:ext>
            </a:extLst>
          </p:cNvPr>
          <p:cNvSpPr/>
          <p:nvPr/>
        </p:nvSpPr>
        <p:spPr>
          <a:xfrm>
            <a:off x="4219076" y="4043317"/>
            <a:ext cx="158043" cy="272009"/>
          </a:xfrm>
          <a:prstGeom prst="star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lussdiagramm: Verbinder 21">
            <a:extLst>
              <a:ext uri="{FF2B5EF4-FFF2-40B4-BE49-F238E27FC236}">
                <a16:creationId xmlns:a16="http://schemas.microsoft.com/office/drawing/2014/main" id="{BEFF7B75-F1B7-4B96-8395-7F90F0D3BB8E}"/>
              </a:ext>
            </a:extLst>
          </p:cNvPr>
          <p:cNvSpPr/>
          <p:nvPr/>
        </p:nvSpPr>
        <p:spPr>
          <a:xfrm>
            <a:off x="3776013" y="4504374"/>
            <a:ext cx="204519" cy="175411"/>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lussdiagramm: Verbinder 22">
            <a:extLst>
              <a:ext uri="{FF2B5EF4-FFF2-40B4-BE49-F238E27FC236}">
                <a16:creationId xmlns:a16="http://schemas.microsoft.com/office/drawing/2014/main" id="{3647A222-AB08-488D-B908-F27E639E2D99}"/>
              </a:ext>
            </a:extLst>
          </p:cNvPr>
          <p:cNvSpPr/>
          <p:nvPr/>
        </p:nvSpPr>
        <p:spPr>
          <a:xfrm>
            <a:off x="3478403" y="4618559"/>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lussdiagramm: Verbinder 25">
            <a:extLst>
              <a:ext uri="{FF2B5EF4-FFF2-40B4-BE49-F238E27FC236}">
                <a16:creationId xmlns:a16="http://schemas.microsoft.com/office/drawing/2014/main" id="{0C70FBA1-47D1-493C-88AA-824218CD5CED}"/>
              </a:ext>
            </a:extLst>
          </p:cNvPr>
          <p:cNvSpPr/>
          <p:nvPr/>
        </p:nvSpPr>
        <p:spPr>
          <a:xfrm>
            <a:off x="4112901" y="4672801"/>
            <a:ext cx="204519" cy="175411"/>
          </a:xfrm>
          <a:prstGeom prst="flowChartConnector">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Flussdiagramm: Verbinder 26">
            <a:extLst>
              <a:ext uri="{FF2B5EF4-FFF2-40B4-BE49-F238E27FC236}">
                <a16:creationId xmlns:a16="http://schemas.microsoft.com/office/drawing/2014/main" id="{13EF5CC7-7457-4E51-9C60-83DABF458A53}"/>
              </a:ext>
            </a:extLst>
          </p:cNvPr>
          <p:cNvSpPr/>
          <p:nvPr/>
        </p:nvSpPr>
        <p:spPr>
          <a:xfrm>
            <a:off x="3442303" y="4943398"/>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Flussdiagramm: Verbinder 35">
            <a:extLst>
              <a:ext uri="{FF2B5EF4-FFF2-40B4-BE49-F238E27FC236}">
                <a16:creationId xmlns:a16="http://schemas.microsoft.com/office/drawing/2014/main" id="{FAC7C8EE-4385-48FC-95F7-AD91FDEA2C56}"/>
              </a:ext>
            </a:extLst>
          </p:cNvPr>
          <p:cNvSpPr/>
          <p:nvPr/>
        </p:nvSpPr>
        <p:spPr>
          <a:xfrm>
            <a:off x="4047892" y="5007570"/>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Flussdiagramm: Verbinder 36">
            <a:extLst>
              <a:ext uri="{FF2B5EF4-FFF2-40B4-BE49-F238E27FC236}">
                <a16:creationId xmlns:a16="http://schemas.microsoft.com/office/drawing/2014/main" id="{A8726420-DE4A-4536-ADB5-2508A7105CA5}"/>
              </a:ext>
            </a:extLst>
          </p:cNvPr>
          <p:cNvSpPr/>
          <p:nvPr/>
        </p:nvSpPr>
        <p:spPr>
          <a:xfrm>
            <a:off x="3755130" y="4859182"/>
            <a:ext cx="204519" cy="175411"/>
          </a:xfrm>
          <a:prstGeom prst="flowChartConnector">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Flussdiagramm: Verbinder 37">
            <a:extLst>
              <a:ext uri="{FF2B5EF4-FFF2-40B4-BE49-F238E27FC236}">
                <a16:creationId xmlns:a16="http://schemas.microsoft.com/office/drawing/2014/main" id="{D2F5486B-63F4-43A4-8EA6-4808CEFFD878}"/>
              </a:ext>
            </a:extLst>
          </p:cNvPr>
          <p:cNvSpPr/>
          <p:nvPr/>
        </p:nvSpPr>
        <p:spPr>
          <a:xfrm>
            <a:off x="5431364" y="5437587"/>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lussdiagramm: Verbinder 38">
            <a:extLst>
              <a:ext uri="{FF2B5EF4-FFF2-40B4-BE49-F238E27FC236}">
                <a16:creationId xmlns:a16="http://schemas.microsoft.com/office/drawing/2014/main" id="{B104566A-3138-4A57-AF43-404058ACE7A5}"/>
              </a:ext>
            </a:extLst>
          </p:cNvPr>
          <p:cNvSpPr/>
          <p:nvPr/>
        </p:nvSpPr>
        <p:spPr>
          <a:xfrm>
            <a:off x="5223669" y="5169029"/>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Flussdiagramm: Verbinder 39">
            <a:extLst>
              <a:ext uri="{FF2B5EF4-FFF2-40B4-BE49-F238E27FC236}">
                <a16:creationId xmlns:a16="http://schemas.microsoft.com/office/drawing/2014/main" id="{F1A14013-81C1-45E9-A0EC-7D21D262C5C2}"/>
              </a:ext>
            </a:extLst>
          </p:cNvPr>
          <p:cNvSpPr/>
          <p:nvPr/>
        </p:nvSpPr>
        <p:spPr>
          <a:xfrm>
            <a:off x="5153910" y="5404843"/>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Verbinder 40">
            <a:extLst>
              <a:ext uri="{FF2B5EF4-FFF2-40B4-BE49-F238E27FC236}">
                <a16:creationId xmlns:a16="http://schemas.microsoft.com/office/drawing/2014/main" id="{E9BBB41B-FE6F-4E42-95A0-38AEC7224245}"/>
              </a:ext>
            </a:extLst>
          </p:cNvPr>
          <p:cNvSpPr/>
          <p:nvPr/>
        </p:nvSpPr>
        <p:spPr>
          <a:xfrm>
            <a:off x="5769264" y="5212275"/>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Flussdiagramm: Verbinder 41">
            <a:extLst>
              <a:ext uri="{FF2B5EF4-FFF2-40B4-BE49-F238E27FC236}">
                <a16:creationId xmlns:a16="http://schemas.microsoft.com/office/drawing/2014/main" id="{2AFF7C3C-55AE-4309-B915-4B435A3F3A6D}"/>
              </a:ext>
            </a:extLst>
          </p:cNvPr>
          <p:cNvSpPr/>
          <p:nvPr/>
        </p:nvSpPr>
        <p:spPr>
          <a:xfrm>
            <a:off x="5744397" y="5496099"/>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Flussdiagramm: Verbinder 42">
            <a:extLst>
              <a:ext uri="{FF2B5EF4-FFF2-40B4-BE49-F238E27FC236}">
                <a16:creationId xmlns:a16="http://schemas.microsoft.com/office/drawing/2014/main" id="{5E3ECB3E-8678-4646-A57F-1DB824007CDA}"/>
              </a:ext>
            </a:extLst>
          </p:cNvPr>
          <p:cNvSpPr/>
          <p:nvPr/>
        </p:nvSpPr>
        <p:spPr>
          <a:xfrm>
            <a:off x="5121951" y="4906022"/>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lussdiagramm: Verbinder 43">
            <a:extLst>
              <a:ext uri="{FF2B5EF4-FFF2-40B4-BE49-F238E27FC236}">
                <a16:creationId xmlns:a16="http://schemas.microsoft.com/office/drawing/2014/main" id="{10E314E8-00C9-4B9E-AC70-DD0965A94D8D}"/>
              </a:ext>
            </a:extLst>
          </p:cNvPr>
          <p:cNvSpPr/>
          <p:nvPr/>
        </p:nvSpPr>
        <p:spPr>
          <a:xfrm>
            <a:off x="5239802" y="4612644"/>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Flussdiagramm: Verbinder 44">
            <a:extLst>
              <a:ext uri="{FF2B5EF4-FFF2-40B4-BE49-F238E27FC236}">
                <a16:creationId xmlns:a16="http://schemas.microsoft.com/office/drawing/2014/main" id="{1069B8AB-EE3B-4666-8B87-3BFAE3F42461}"/>
              </a:ext>
            </a:extLst>
          </p:cNvPr>
          <p:cNvSpPr/>
          <p:nvPr/>
        </p:nvSpPr>
        <p:spPr>
          <a:xfrm>
            <a:off x="5510294" y="4836233"/>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Flussdiagramm: Verbinder 45">
            <a:extLst>
              <a:ext uri="{FF2B5EF4-FFF2-40B4-BE49-F238E27FC236}">
                <a16:creationId xmlns:a16="http://schemas.microsoft.com/office/drawing/2014/main" id="{FCC354E3-8DFB-4790-B7FC-F1C3031511BB}"/>
              </a:ext>
            </a:extLst>
          </p:cNvPr>
          <p:cNvSpPr/>
          <p:nvPr/>
        </p:nvSpPr>
        <p:spPr>
          <a:xfrm>
            <a:off x="5501724" y="5107255"/>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Flussdiagramm: Verbinder 46">
            <a:extLst>
              <a:ext uri="{FF2B5EF4-FFF2-40B4-BE49-F238E27FC236}">
                <a16:creationId xmlns:a16="http://schemas.microsoft.com/office/drawing/2014/main" id="{FE1F9A72-4735-4360-97F6-CF9529F2005C}"/>
              </a:ext>
            </a:extLst>
          </p:cNvPr>
          <p:cNvSpPr/>
          <p:nvPr/>
        </p:nvSpPr>
        <p:spPr>
          <a:xfrm>
            <a:off x="5861430" y="4897388"/>
            <a:ext cx="204519" cy="175411"/>
          </a:xfrm>
          <a:prstGeom prst="flowChartConnector">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Stern: 4 Zacken 47">
            <a:extLst>
              <a:ext uri="{FF2B5EF4-FFF2-40B4-BE49-F238E27FC236}">
                <a16:creationId xmlns:a16="http://schemas.microsoft.com/office/drawing/2014/main" id="{D16E81FF-8859-4C9C-AEDF-6A2139322EE0}"/>
              </a:ext>
            </a:extLst>
          </p:cNvPr>
          <p:cNvSpPr/>
          <p:nvPr/>
        </p:nvSpPr>
        <p:spPr>
          <a:xfrm>
            <a:off x="5272813" y="4208066"/>
            <a:ext cx="254056" cy="255889"/>
          </a:xfrm>
          <a:prstGeom prst="star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Stern: 4 Zacken 48">
            <a:extLst>
              <a:ext uri="{FF2B5EF4-FFF2-40B4-BE49-F238E27FC236}">
                <a16:creationId xmlns:a16="http://schemas.microsoft.com/office/drawing/2014/main" id="{A4F4B10B-A34C-4CA5-8617-390E0827AC6B}"/>
              </a:ext>
            </a:extLst>
          </p:cNvPr>
          <p:cNvSpPr/>
          <p:nvPr/>
        </p:nvSpPr>
        <p:spPr>
          <a:xfrm>
            <a:off x="5775911" y="4194541"/>
            <a:ext cx="254056" cy="255889"/>
          </a:xfrm>
          <a:prstGeom prst="star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Stern: 4 Zacken 49">
            <a:extLst>
              <a:ext uri="{FF2B5EF4-FFF2-40B4-BE49-F238E27FC236}">
                <a16:creationId xmlns:a16="http://schemas.microsoft.com/office/drawing/2014/main" id="{9372EC5B-CE9B-4326-A5F0-B8598D9240B8}"/>
              </a:ext>
            </a:extLst>
          </p:cNvPr>
          <p:cNvSpPr/>
          <p:nvPr/>
        </p:nvSpPr>
        <p:spPr>
          <a:xfrm>
            <a:off x="5507201" y="4346941"/>
            <a:ext cx="254056" cy="255889"/>
          </a:xfrm>
          <a:prstGeom prst="star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Stern: 4 Zacken 50">
            <a:extLst>
              <a:ext uri="{FF2B5EF4-FFF2-40B4-BE49-F238E27FC236}">
                <a16:creationId xmlns:a16="http://schemas.microsoft.com/office/drawing/2014/main" id="{473A05E3-8C6E-42E3-80F6-D930CF86B774}"/>
              </a:ext>
            </a:extLst>
          </p:cNvPr>
          <p:cNvSpPr/>
          <p:nvPr/>
        </p:nvSpPr>
        <p:spPr>
          <a:xfrm>
            <a:off x="5771899" y="4491325"/>
            <a:ext cx="254056" cy="255889"/>
          </a:xfrm>
          <a:prstGeom prst="star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Stern: 4 Zacken 51">
            <a:extLst>
              <a:ext uri="{FF2B5EF4-FFF2-40B4-BE49-F238E27FC236}">
                <a16:creationId xmlns:a16="http://schemas.microsoft.com/office/drawing/2014/main" id="{8F4C3B5B-D17B-40E4-ACB2-04B221024521}"/>
              </a:ext>
            </a:extLst>
          </p:cNvPr>
          <p:cNvSpPr/>
          <p:nvPr/>
        </p:nvSpPr>
        <p:spPr>
          <a:xfrm>
            <a:off x="7173719" y="4699668"/>
            <a:ext cx="254056" cy="255889"/>
          </a:xfrm>
          <a:prstGeom prst="star4">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Stern: 4 Zacken 52">
            <a:extLst>
              <a:ext uri="{FF2B5EF4-FFF2-40B4-BE49-F238E27FC236}">
                <a16:creationId xmlns:a16="http://schemas.microsoft.com/office/drawing/2014/main" id="{B3F6637A-1D85-48BE-8539-F91469ED6566}"/>
              </a:ext>
            </a:extLst>
          </p:cNvPr>
          <p:cNvSpPr/>
          <p:nvPr/>
        </p:nvSpPr>
        <p:spPr>
          <a:xfrm>
            <a:off x="7390574" y="4574174"/>
            <a:ext cx="254056" cy="255889"/>
          </a:xfrm>
          <a:prstGeom prst="star4">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Flussdiagramm: Verbinder 53">
            <a:extLst>
              <a:ext uri="{FF2B5EF4-FFF2-40B4-BE49-F238E27FC236}">
                <a16:creationId xmlns:a16="http://schemas.microsoft.com/office/drawing/2014/main" id="{86E5EE49-CB0B-4DD3-B4BA-AE746C196BCA}"/>
              </a:ext>
            </a:extLst>
          </p:cNvPr>
          <p:cNvSpPr/>
          <p:nvPr/>
        </p:nvSpPr>
        <p:spPr>
          <a:xfrm>
            <a:off x="6917879" y="5667833"/>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Flussdiagramm: Verbinder 54">
            <a:extLst>
              <a:ext uri="{FF2B5EF4-FFF2-40B4-BE49-F238E27FC236}">
                <a16:creationId xmlns:a16="http://schemas.microsoft.com/office/drawing/2014/main" id="{42EB64A6-26D5-42A6-8BD4-A74C1AC1FC75}"/>
              </a:ext>
            </a:extLst>
          </p:cNvPr>
          <p:cNvSpPr/>
          <p:nvPr/>
        </p:nvSpPr>
        <p:spPr>
          <a:xfrm>
            <a:off x="7856750" y="4928276"/>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Flussdiagramm: Verbinder 55">
            <a:extLst>
              <a:ext uri="{FF2B5EF4-FFF2-40B4-BE49-F238E27FC236}">
                <a16:creationId xmlns:a16="http://schemas.microsoft.com/office/drawing/2014/main" id="{68594EA4-77AB-441B-A035-DAF114C96C6F}"/>
              </a:ext>
            </a:extLst>
          </p:cNvPr>
          <p:cNvSpPr/>
          <p:nvPr/>
        </p:nvSpPr>
        <p:spPr>
          <a:xfrm>
            <a:off x="7020138" y="5369889"/>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Flussdiagramm: Verbinder 56">
            <a:extLst>
              <a:ext uri="{FF2B5EF4-FFF2-40B4-BE49-F238E27FC236}">
                <a16:creationId xmlns:a16="http://schemas.microsoft.com/office/drawing/2014/main" id="{7772347E-315E-45F3-8954-07E46252B310}"/>
              </a:ext>
            </a:extLst>
          </p:cNvPr>
          <p:cNvSpPr/>
          <p:nvPr/>
        </p:nvSpPr>
        <p:spPr>
          <a:xfrm>
            <a:off x="7445453" y="4992140"/>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Flussdiagramm: Verbinder 57">
            <a:extLst>
              <a:ext uri="{FF2B5EF4-FFF2-40B4-BE49-F238E27FC236}">
                <a16:creationId xmlns:a16="http://schemas.microsoft.com/office/drawing/2014/main" id="{27F27E72-CDCB-4E32-A2A4-CF5BFF6E50E0}"/>
              </a:ext>
            </a:extLst>
          </p:cNvPr>
          <p:cNvSpPr/>
          <p:nvPr/>
        </p:nvSpPr>
        <p:spPr>
          <a:xfrm>
            <a:off x="7652231" y="5168498"/>
            <a:ext cx="204519" cy="17541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Stern: 4 Zacken 58">
            <a:extLst>
              <a:ext uri="{FF2B5EF4-FFF2-40B4-BE49-F238E27FC236}">
                <a16:creationId xmlns:a16="http://schemas.microsoft.com/office/drawing/2014/main" id="{F3A17350-776E-474E-A969-079B2C93F798}"/>
              </a:ext>
            </a:extLst>
          </p:cNvPr>
          <p:cNvSpPr/>
          <p:nvPr/>
        </p:nvSpPr>
        <p:spPr>
          <a:xfrm>
            <a:off x="1921784" y="4346941"/>
            <a:ext cx="254056" cy="255889"/>
          </a:xfrm>
          <a:prstGeom prst="star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Stern: 4 Zacken 59">
            <a:extLst>
              <a:ext uri="{FF2B5EF4-FFF2-40B4-BE49-F238E27FC236}">
                <a16:creationId xmlns:a16="http://schemas.microsoft.com/office/drawing/2014/main" id="{DE798186-4B5A-433C-B03F-F7D90D1D221A}"/>
              </a:ext>
            </a:extLst>
          </p:cNvPr>
          <p:cNvSpPr/>
          <p:nvPr/>
        </p:nvSpPr>
        <p:spPr>
          <a:xfrm>
            <a:off x="1653074" y="4499341"/>
            <a:ext cx="254056" cy="255889"/>
          </a:xfrm>
          <a:prstGeom prst="star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Stern: 4 Zacken 60">
            <a:extLst>
              <a:ext uri="{FF2B5EF4-FFF2-40B4-BE49-F238E27FC236}">
                <a16:creationId xmlns:a16="http://schemas.microsoft.com/office/drawing/2014/main" id="{BE6A5BB7-1E30-457E-BC87-0ECFD487F93F}"/>
              </a:ext>
            </a:extLst>
          </p:cNvPr>
          <p:cNvSpPr/>
          <p:nvPr/>
        </p:nvSpPr>
        <p:spPr>
          <a:xfrm>
            <a:off x="1917772" y="4643725"/>
            <a:ext cx="254056" cy="255889"/>
          </a:xfrm>
          <a:prstGeom prst="star4">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Flussdiagramm: Verbinder 61">
            <a:extLst>
              <a:ext uri="{FF2B5EF4-FFF2-40B4-BE49-F238E27FC236}">
                <a16:creationId xmlns:a16="http://schemas.microsoft.com/office/drawing/2014/main" id="{AB6422B7-24BB-4AED-A239-0ACA98DB9CDF}"/>
              </a:ext>
            </a:extLst>
          </p:cNvPr>
          <p:cNvSpPr/>
          <p:nvPr/>
        </p:nvSpPr>
        <p:spPr>
          <a:xfrm>
            <a:off x="1926763" y="3861928"/>
            <a:ext cx="204519" cy="175411"/>
          </a:xfrm>
          <a:prstGeom prst="flowChartConnector">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Flussdiagramm: Verbinder 62">
            <a:extLst>
              <a:ext uri="{FF2B5EF4-FFF2-40B4-BE49-F238E27FC236}">
                <a16:creationId xmlns:a16="http://schemas.microsoft.com/office/drawing/2014/main" id="{A93FBE1F-ED31-4AFC-8564-9B07CDB89197}"/>
              </a:ext>
            </a:extLst>
          </p:cNvPr>
          <p:cNvSpPr/>
          <p:nvPr/>
        </p:nvSpPr>
        <p:spPr>
          <a:xfrm>
            <a:off x="1613945" y="4090530"/>
            <a:ext cx="204519" cy="175411"/>
          </a:xfrm>
          <a:prstGeom prst="flowChartConnector">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10347462-BF07-472D-AA36-989D4E254ED3}"/>
              </a:ext>
            </a:extLst>
          </p:cNvPr>
          <p:cNvPicPr>
            <a:picLocks noChangeAspect="1"/>
          </p:cNvPicPr>
          <p:nvPr/>
        </p:nvPicPr>
        <p:blipFill>
          <a:blip r:embed="rId4"/>
          <a:stretch>
            <a:fillRect/>
          </a:stretch>
        </p:blipFill>
        <p:spPr>
          <a:xfrm>
            <a:off x="9530867" y="4687054"/>
            <a:ext cx="1761897" cy="2121592"/>
          </a:xfrm>
          <a:prstGeom prst="rect">
            <a:avLst/>
          </a:prstGeom>
        </p:spPr>
      </p:pic>
      <p:sp>
        <p:nvSpPr>
          <p:cNvPr id="65" name="Textfeld 64">
            <a:extLst>
              <a:ext uri="{FF2B5EF4-FFF2-40B4-BE49-F238E27FC236}">
                <a16:creationId xmlns:a16="http://schemas.microsoft.com/office/drawing/2014/main" id="{6F49F211-E635-4725-B46F-6713108E8FDF}"/>
              </a:ext>
            </a:extLst>
          </p:cNvPr>
          <p:cNvSpPr txBox="1"/>
          <p:nvPr/>
        </p:nvSpPr>
        <p:spPr>
          <a:xfrm>
            <a:off x="9310875" y="1062429"/>
            <a:ext cx="2564296" cy="3139321"/>
          </a:xfrm>
          <a:prstGeom prst="rect">
            <a:avLst/>
          </a:prstGeom>
          <a:noFill/>
        </p:spPr>
        <p:txBody>
          <a:bodyPr wrap="square" rtlCol="0">
            <a:spAutoFit/>
          </a:bodyPr>
          <a:lstStyle/>
          <a:p>
            <a:r>
              <a:rPr lang="de-DE" dirty="0"/>
              <a:t>- Raumgröße ca. 51qm </a:t>
            </a:r>
          </a:p>
          <a:p>
            <a:r>
              <a:rPr lang="de-DE" dirty="0"/>
              <a:t>- Weitläufig, hohe Decken </a:t>
            </a:r>
          </a:p>
          <a:p>
            <a:r>
              <a:rPr lang="de-DE" dirty="0"/>
              <a:t>- Lüftungsanlage </a:t>
            </a:r>
          </a:p>
          <a:p>
            <a:r>
              <a:rPr lang="de-DE" dirty="0"/>
              <a:t>- 3 Gruppe plus Krippe, die meistern mit eigenen WC/Waschräumen  </a:t>
            </a:r>
          </a:p>
          <a:p>
            <a:endParaRPr lang="de-DE" dirty="0"/>
          </a:p>
          <a:p>
            <a:r>
              <a:rPr lang="de-DE" dirty="0"/>
              <a:t>Seit 12/2020 eingeschränkter Betrieb mit </a:t>
            </a:r>
            <a:r>
              <a:rPr lang="de-DE" dirty="0" err="1"/>
              <a:t>Kohortierung</a:t>
            </a:r>
            <a:endParaRPr lang="de-DE" dirty="0"/>
          </a:p>
        </p:txBody>
      </p:sp>
      <p:sp>
        <p:nvSpPr>
          <p:cNvPr id="66" name="Stern: 4 Zacken 65">
            <a:extLst>
              <a:ext uri="{FF2B5EF4-FFF2-40B4-BE49-F238E27FC236}">
                <a16:creationId xmlns:a16="http://schemas.microsoft.com/office/drawing/2014/main" id="{F7FB9E1A-2156-4F44-B595-54574769975E}"/>
              </a:ext>
            </a:extLst>
          </p:cNvPr>
          <p:cNvSpPr/>
          <p:nvPr/>
        </p:nvSpPr>
        <p:spPr>
          <a:xfrm>
            <a:off x="6921240" y="2415899"/>
            <a:ext cx="254056" cy="255889"/>
          </a:xfrm>
          <a:prstGeom prst="star4">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Stern: 4 Zacken 66">
            <a:extLst>
              <a:ext uri="{FF2B5EF4-FFF2-40B4-BE49-F238E27FC236}">
                <a16:creationId xmlns:a16="http://schemas.microsoft.com/office/drawing/2014/main" id="{D1ED6F1C-E5D3-4249-8AA5-2DC0F2C47802}"/>
              </a:ext>
            </a:extLst>
          </p:cNvPr>
          <p:cNvSpPr/>
          <p:nvPr/>
        </p:nvSpPr>
        <p:spPr>
          <a:xfrm>
            <a:off x="7093236" y="2707477"/>
            <a:ext cx="254056" cy="255889"/>
          </a:xfrm>
          <a:prstGeom prst="star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439512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Breitbild</PresentationFormat>
  <Paragraphs>325</Paragraphs>
  <Slides>24</Slides>
  <Notes>10</Notes>
  <HiddenSlides>1</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24</vt:i4>
      </vt:variant>
    </vt:vector>
  </HeadingPairs>
  <TitlesOfParts>
    <vt:vector size="31" baseType="lpstr">
      <vt:lpstr>Arial</vt:lpstr>
      <vt:lpstr>Calibri</vt:lpstr>
      <vt:lpstr>Calibri Light</vt:lpstr>
      <vt:lpstr>Symbol</vt:lpstr>
      <vt:lpstr>Wingdings</vt:lpstr>
      <vt:lpstr>Office</vt:lpstr>
      <vt:lpstr>Worksheet</vt:lpstr>
      <vt:lpstr>Vorläufige Ergebnisse Amtshilfe Ausbruchsuntersuchung GA Bergstraße</vt:lpstr>
      <vt:lpstr>Hintergrund</vt:lpstr>
      <vt:lpstr>Gemeinsame Ziele</vt:lpstr>
      <vt:lpstr>Überblick Aktivitäten vor Ort (15.-18.2.2021)</vt:lpstr>
      <vt:lpstr>Kita Lampertheim</vt:lpstr>
      <vt:lpstr>PowerPoint-Präsentation</vt:lpstr>
      <vt:lpstr>Vorläufige Ergebnisse Kita Lampertheim</vt:lpstr>
      <vt:lpstr>Kita Lampertheim</vt:lpstr>
      <vt:lpstr>Kita Gorxheimertal</vt:lpstr>
      <vt:lpstr>Vorläufige Ergebnisse Kita Gorxheimertal</vt:lpstr>
      <vt:lpstr>Vorläufige Ergebnisse Kita Gorxheimertal</vt:lpstr>
      <vt:lpstr>PowerPoint-Präsentation</vt:lpstr>
      <vt:lpstr>Übermittelte Kita/Hort-Ausbrüche Vergleich Wildtyp vs. B.1.1.7</vt:lpstr>
      <vt:lpstr>… und das, obwohl der Anteil der in Kitas betreuten Kinder nach dem Lockdown nur ca. 50% der Anzahl VOR der Pandemie beträgt!!</vt:lpstr>
      <vt:lpstr>Zusammenfassung</vt:lpstr>
      <vt:lpstr>Vielen Dank</vt:lpstr>
      <vt:lpstr>Geplant</vt:lpstr>
      <vt:lpstr>Vorläufige Ergebnisse Kita Lampertheim II</vt:lpstr>
      <vt:lpstr>PowerPoint-Präsentation</vt:lpstr>
      <vt:lpstr>Grundriss Krippe Lampertheim</vt:lpstr>
      <vt:lpstr>Vorläufige Ergebnisse Kita Gorxheimertal III</vt:lpstr>
      <vt:lpstr>PowerPoint-Präsentation</vt:lpstr>
      <vt:lpstr>PowerPoint-Präsentation</vt:lpstr>
      <vt:lpstr>PowerPoint-Präsentation</vt:lpstr>
    </vt:vector>
  </TitlesOfParts>
  <Company>Kreis Bergstraße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Vorläufiger Bericht und Ergebnisse Amtshilfe Ausbruchsuntersuchung GA Bergstraße</dc:title>
  <dc:creator>Loenenbach, Anna</dc:creator>
  <cp:lastModifiedBy>Markus, Inessa</cp:lastModifiedBy>
  <cp:revision>185</cp:revision>
  <dcterms:created xsi:type="dcterms:W3CDTF">2021-02-18T08:20:11Z</dcterms:created>
  <dcterms:modified xsi:type="dcterms:W3CDTF">2021-02-26T09:54:38Z</dcterms:modified>
</cp:coreProperties>
</file>