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1" r:id="rId2"/>
    <p:sldId id="727" r:id="rId3"/>
    <p:sldId id="263" r:id="rId4"/>
    <p:sldId id="264" r:id="rId5"/>
    <p:sldId id="733" r:id="rId6"/>
    <p:sldId id="732" r:id="rId7"/>
    <p:sldId id="731" r:id="rId8"/>
    <p:sldId id="728" r:id="rId9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85" autoAdjust="0"/>
    <p:restoredTop sz="94660"/>
  </p:normalViewPr>
  <p:slideViewPr>
    <p:cSldViewPr snapToGrid="0" snapToObjects="1">
      <p:cViewPr varScale="1">
        <p:scale>
          <a:sx n="143" d="100"/>
          <a:sy n="143" d="100"/>
        </p:scale>
        <p:origin x="1026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26.02.2021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26.02.2021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12.02.2021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12.02.2021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12.02.2021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12.02.2021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12.02.2021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12.02.2021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12.02.2021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12.02.2021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12.02.2021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12.02.2021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Lage national</a:t>
            </a:r>
            <a:br>
              <a:rPr lang="de-DE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26. Februar 2021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26.02.2021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73190EC-8829-4F8B-A27D-B8122113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 Kennzahlen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08F6353-1FDC-41F9-B777-94793DE7C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FF96B812-827A-4B26-94A2-2615372928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209632"/>
              </p:ext>
            </p:extLst>
          </p:nvPr>
        </p:nvGraphicFramePr>
        <p:xfrm>
          <a:off x="1190847" y="1322494"/>
          <a:ext cx="6074733" cy="3161862"/>
        </p:xfrm>
        <a:graphic>
          <a:graphicData uri="http://schemas.openxmlformats.org/drawingml/2006/table">
            <a:tbl>
              <a:tblPr firstRow="1" firstCol="1" bandRow="1"/>
              <a:tblGrid>
                <a:gridCol w="806218">
                  <a:extLst>
                    <a:ext uri="{9D8B030D-6E8A-4147-A177-3AD203B41FA5}">
                      <a16:colId xmlns:a16="http://schemas.microsoft.com/office/drawing/2014/main" val="1191374875"/>
                    </a:ext>
                  </a:extLst>
                </a:gridCol>
                <a:gridCol w="795664">
                  <a:extLst>
                    <a:ext uri="{9D8B030D-6E8A-4147-A177-3AD203B41FA5}">
                      <a16:colId xmlns:a16="http://schemas.microsoft.com/office/drawing/2014/main" val="624519936"/>
                    </a:ext>
                  </a:extLst>
                </a:gridCol>
                <a:gridCol w="139549">
                  <a:extLst>
                    <a:ext uri="{9D8B030D-6E8A-4147-A177-3AD203B41FA5}">
                      <a16:colId xmlns:a16="http://schemas.microsoft.com/office/drawing/2014/main" val="873963548"/>
                    </a:ext>
                  </a:extLst>
                </a:gridCol>
                <a:gridCol w="469659">
                  <a:extLst>
                    <a:ext uri="{9D8B030D-6E8A-4147-A177-3AD203B41FA5}">
                      <a16:colId xmlns:a16="http://schemas.microsoft.com/office/drawing/2014/main" val="2413105463"/>
                    </a:ext>
                  </a:extLst>
                </a:gridCol>
                <a:gridCol w="421580">
                  <a:extLst>
                    <a:ext uri="{9D8B030D-6E8A-4147-A177-3AD203B41FA5}">
                      <a16:colId xmlns:a16="http://schemas.microsoft.com/office/drawing/2014/main" val="2376668219"/>
                    </a:ext>
                  </a:extLst>
                </a:gridCol>
                <a:gridCol w="1047791">
                  <a:extLst>
                    <a:ext uri="{9D8B030D-6E8A-4147-A177-3AD203B41FA5}">
                      <a16:colId xmlns:a16="http://schemas.microsoft.com/office/drawing/2014/main" val="2382461509"/>
                    </a:ext>
                  </a:extLst>
                </a:gridCol>
                <a:gridCol w="139549">
                  <a:extLst>
                    <a:ext uri="{9D8B030D-6E8A-4147-A177-3AD203B41FA5}">
                      <a16:colId xmlns:a16="http://schemas.microsoft.com/office/drawing/2014/main" val="1841686827"/>
                    </a:ext>
                  </a:extLst>
                </a:gridCol>
                <a:gridCol w="1000885">
                  <a:extLst>
                    <a:ext uri="{9D8B030D-6E8A-4147-A177-3AD203B41FA5}">
                      <a16:colId xmlns:a16="http://schemas.microsoft.com/office/drawing/2014/main" val="134147423"/>
                    </a:ext>
                  </a:extLst>
                </a:gridCol>
                <a:gridCol w="72948">
                  <a:extLst>
                    <a:ext uri="{9D8B030D-6E8A-4147-A177-3AD203B41FA5}">
                      <a16:colId xmlns:a16="http://schemas.microsoft.com/office/drawing/2014/main" val="70917289"/>
                    </a:ext>
                  </a:extLst>
                </a:gridCol>
                <a:gridCol w="1180890">
                  <a:extLst>
                    <a:ext uri="{9D8B030D-6E8A-4147-A177-3AD203B41FA5}">
                      <a16:colId xmlns:a16="http://schemas.microsoft.com/office/drawing/2014/main" val="255598122"/>
                    </a:ext>
                  </a:extLst>
                </a:gridCol>
              </a:tblGrid>
              <a:tr h="32643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Bestätigte Fälle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7-Tage-Inzidenz (7-TI)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Impfmonitoring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DIVI-Intensivregister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25.02.2021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416585"/>
                  </a:ext>
                </a:extLst>
              </a:tr>
              <a:tr h="6627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Gesamt</a:t>
                      </a:r>
                      <a:r>
                        <a:rPr lang="de-DE" sz="900" b="1" baseline="30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aktive Fälle</a:t>
                      </a:r>
                      <a:r>
                        <a:rPr lang="de-DE" sz="900" b="1" baseline="30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2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Gesamt-Bevölkerung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Anzahl Kreise 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mit 7-TI 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&gt; 50/ 100.000 EW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Anzahl Impfungen seit dem Vortag</a:t>
                      </a:r>
                      <a:r>
                        <a:rPr lang="de-DE" sz="900" b="1" baseline="30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4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Fälle in intensivmedizinischer Behandlung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280070"/>
                  </a:ext>
                </a:extLst>
              </a:tr>
              <a:tr h="244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+mj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+9.997</a:t>
                      </a:r>
                      <a:endParaRPr lang="de-DE" sz="1000" dirty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+mj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+400</a:t>
                      </a:r>
                      <a:endParaRPr lang="de-DE" sz="1000" dirty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 </a:t>
                      </a:r>
                      <a:endParaRPr lang="de-DE" sz="1000" dirty="0">
                        <a:effectLst/>
                        <a:latin typeface="+mj-lt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+mj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63</a:t>
                      </a:r>
                      <a:endParaRPr lang="de-DE" sz="1000" dirty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+mj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+11</a:t>
                      </a:r>
                      <a:endParaRPr lang="de-DE" sz="1000" dirty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1000" i="1">
                          <a:solidFill>
                            <a:srgbClr val="000000"/>
                          </a:solidFill>
                          <a:effectLst/>
                          <a:latin typeface="+mj-lt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+mj-lt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35610" indent="-435610" algn="l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  <a:latin typeface="+mj-lt"/>
                        </a:rPr>
                        <a:t>+116.880		   1. </a:t>
                      </a:r>
                      <a:r>
                        <a:rPr lang="de-DE" sz="900" b="1" dirty="0" err="1">
                          <a:effectLst/>
                          <a:latin typeface="+mj-lt"/>
                        </a:rPr>
                        <a:t>Impf</a:t>
                      </a:r>
                      <a:r>
                        <a:rPr lang="de-DE" sz="900" b="1" dirty="0">
                          <a:effectLst/>
                          <a:latin typeface="+mj-lt"/>
                        </a:rPr>
                        <a:t>.</a:t>
                      </a:r>
                      <a:endParaRPr lang="de-DE" sz="900" dirty="0">
                        <a:effectLst/>
                        <a:latin typeface="+mj-lt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1000" i="1">
                          <a:solidFill>
                            <a:srgbClr val="000000"/>
                          </a:solidFill>
                          <a:effectLst/>
                          <a:latin typeface="+mj-lt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+mj-lt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+mj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-57</a:t>
                      </a:r>
                      <a:endParaRPr lang="de-DE" sz="1000" dirty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6463131"/>
                  </a:ext>
                </a:extLst>
              </a:tr>
              <a:tr h="2579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+mj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(2.424.684)</a:t>
                      </a:r>
                      <a:endParaRPr lang="de-DE" sz="1000" dirty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+mj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[ca. 119.400]</a:t>
                      </a:r>
                      <a:endParaRPr lang="de-DE" sz="1000" dirty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de-DE" sz="1000">
                          <a:effectLst/>
                          <a:latin typeface="+mj-lt"/>
                          <a:cs typeface="Calibri" panose="020F0502020204030204" pitchFamily="34" charset="0"/>
                        </a:rPr>
                        <a:t> </a:t>
                      </a:r>
                      <a:endParaRPr lang="de-DE" sz="1000">
                        <a:effectLst/>
                        <a:latin typeface="+mj-lt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de-DE" sz="900" dirty="0">
                          <a:effectLst/>
                          <a:latin typeface="+mj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Fälle/100.000 EW</a:t>
                      </a:r>
                      <a:endParaRPr lang="de-DE" sz="900" dirty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+mj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[251/412]</a:t>
                      </a:r>
                      <a:endParaRPr lang="de-DE" sz="1000" dirty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de-DE" sz="10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ScalaSans"/>
                        </a:rPr>
                        <a:t> </a:t>
                      </a:r>
                      <a:endParaRPr lang="de-DE" sz="1000" dirty="0">
                        <a:effectLst/>
                        <a:latin typeface="+mj-lt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de-DE" sz="900" b="1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ScalaSans"/>
                        </a:rPr>
                        <a:t>+42.191      2. </a:t>
                      </a:r>
                      <a:r>
                        <a:rPr lang="de-DE" sz="900" b="1" i="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ScalaSans"/>
                        </a:rPr>
                        <a:t>Impf</a:t>
                      </a:r>
                      <a:r>
                        <a:rPr lang="de-DE" sz="900" b="1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ScalaSans"/>
                        </a:rPr>
                        <a:t>.</a:t>
                      </a:r>
                      <a:endParaRPr lang="de-DE" sz="900" dirty="0">
                        <a:solidFill>
                          <a:srgbClr val="000000"/>
                        </a:solidFill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de-DE" sz="10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ScalaSans"/>
                        </a:rPr>
                        <a:t> </a:t>
                      </a:r>
                      <a:endParaRPr lang="de-DE" sz="1000" dirty="0">
                        <a:effectLst/>
                        <a:latin typeface="+mj-lt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+mj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[2.898]</a:t>
                      </a:r>
                      <a:endParaRPr lang="de-DE" sz="1000" dirty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5864216"/>
                  </a:ext>
                </a:extLst>
              </a:tr>
              <a:tr h="10504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Genesene</a:t>
                      </a:r>
                      <a:r>
                        <a:rPr lang="de-DE" sz="900" b="1" baseline="30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3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Verstorbene</a:t>
                      </a:r>
                      <a:r>
                        <a:rPr lang="de-DE" sz="900" b="1" baseline="30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60-79 Jahre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80+ Jahre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Anzahl Kreise 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mit 7-TI 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&gt; 100/ 100.000 EW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Anzahl Geimpfter insgesamt mit einer/zwei Impfung/en und Anteil an Bevölkerung</a:t>
                      </a:r>
                      <a:r>
                        <a:rPr lang="de-DE" sz="800" b="1" baseline="30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4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Aus intensivmedizinischer Behandlung entlassen, 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davon % verstorben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818429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+9.200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+394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46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68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+2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9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ScalaSans"/>
                        </a:rPr>
                        <a:t> 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N1: 3.759.906 (4,5%)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9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+450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0360797"/>
                  </a:ext>
                </a:extLst>
              </a:tr>
              <a:tr h="3264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(ca. 2.235.700)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(69.519)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Fälle/100.000 EW</a:t>
                      </a: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[50/412]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9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N2: 1.956.085 (2,4%)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9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27%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8125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67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26.02.2021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0E93D1-B719-490C-9AB5-33506CC3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3C3FA6-4820-4F36-8693-7B3A883A6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15" y="376237"/>
            <a:ext cx="7983646" cy="714291"/>
          </a:xfrm>
        </p:spPr>
        <p:txBody>
          <a:bodyPr/>
          <a:lstStyle/>
          <a:p>
            <a:r>
              <a:rPr lang="de-DE" dirty="0"/>
              <a:t>7-Tage-Inzidenz der Bundesländer nach Berichtsdatum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6B1D508-F6CE-43BC-88FB-431F3E097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320" y="1178573"/>
            <a:ext cx="7129360" cy="358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44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26.02.2021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5F75031-20E8-4ECD-9878-00E048B58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DD485D4-ABF3-41C4-B6DC-89C483AB0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91" y="310478"/>
            <a:ext cx="7983646" cy="714291"/>
          </a:xfrm>
        </p:spPr>
        <p:txBody>
          <a:bodyPr/>
          <a:lstStyle/>
          <a:p>
            <a:r>
              <a:rPr lang="de-DE" dirty="0"/>
              <a:t>Geografische Verteilung 7-Tage-Inzidenz nach Landkreis, N=52.034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9FA84D0-062E-4535-9AC0-56BF8A37B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439" y="724028"/>
            <a:ext cx="5717591" cy="404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84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26.02.2021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5F75031-20E8-4ECD-9878-00E048B58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DD485D4-ABF3-41C4-B6DC-89C483AB0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91" y="310478"/>
            <a:ext cx="7983646" cy="714291"/>
          </a:xfrm>
        </p:spPr>
        <p:txBody>
          <a:bodyPr/>
          <a:lstStyle/>
          <a:p>
            <a:r>
              <a:rPr lang="de-DE" dirty="0"/>
              <a:t>Geografische Verteilung 7-Tage-Inzidenz nach Landkreis, N=52.034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9FA84D0-062E-4535-9AC0-56BF8A37B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91" y="818363"/>
            <a:ext cx="5717591" cy="4043235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94B33919-5775-47AE-AD63-3EFA48AA7DBC}"/>
              </a:ext>
            </a:extLst>
          </p:cNvPr>
          <p:cNvGrpSpPr/>
          <p:nvPr/>
        </p:nvGrpSpPr>
        <p:grpSpPr>
          <a:xfrm>
            <a:off x="4500563" y="894420"/>
            <a:ext cx="4557146" cy="4087454"/>
            <a:chOff x="4500563" y="865844"/>
            <a:chExt cx="4557146" cy="4087454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177A065B-F11E-4C54-A39B-B6F2F530E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00563" y="865844"/>
              <a:ext cx="4557146" cy="4061201"/>
            </a:xfrm>
            <a:prstGeom prst="rect">
              <a:avLst/>
            </a:prstGeom>
          </p:spPr>
        </p:pic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F3886A6F-7002-4088-9EF9-C46A98EA0EBE}"/>
                </a:ext>
              </a:extLst>
            </p:cNvPr>
            <p:cNvSpPr txBox="1"/>
            <p:nvPr/>
          </p:nvSpPr>
          <p:spPr>
            <a:xfrm>
              <a:off x="5256293" y="4614744"/>
              <a:ext cx="20233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/>
                <a:t>N= 10.583; MW 01-07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0882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BF7EF85-8B2D-446C-8881-71DBD220F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26.02.2021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7728FAE-452A-4785-9A6B-8538E73C3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1003D45-0316-412C-BA22-20EC69DD5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E44741E-B496-4BD4-979C-4BDE4324A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9465"/>
            <a:ext cx="7983646" cy="714291"/>
          </a:xfrm>
        </p:spPr>
        <p:txBody>
          <a:bodyPr/>
          <a:lstStyle/>
          <a:p>
            <a:r>
              <a:rPr lang="de-DE" dirty="0"/>
              <a:t>Entwicklung der 7-Tage-Inzidenz in den LK/SK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2E9F58C-9399-4A88-8DD6-9025D26DD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818" y="879231"/>
            <a:ext cx="5672364" cy="401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77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3A29A22-D0C6-46E3-AE69-B0F7F4DB0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26.02.2021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F5CE066-C5E2-4B6E-B4D8-4C6C4ABEC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376334C-FE71-483B-84EA-2B23C2A5B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E25D256-6354-4B92-A010-C3FDCEFA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Altersmediane der Fälle, Hospitalisierten &amp; Verstorbenen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5CC70F1-775D-4CFD-BE54-24B61E3F8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805" y="1287495"/>
            <a:ext cx="6013041" cy="329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43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96D73D9-48BE-41B1-9942-6F80729DD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26.02.2021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060DC0F-3288-4F32-972C-59E228155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3F3D307-ECA6-45F4-A87D-D65CEBA2F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E26AB36-BA05-445B-A2EF-04B644D06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Sterbefallzahlen Deutschland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954B51B-56DF-4556-A46C-2FB65AA81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805" y="1352695"/>
            <a:ext cx="7548929" cy="311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58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</Words>
  <Application>Microsoft Office PowerPoint</Application>
  <PresentationFormat>Bildschirmpräsentation (16:9)</PresentationFormat>
  <Paragraphs>100</Paragraphs>
  <Slides>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6" baseType="lpstr">
      <vt:lpstr>MS Mincho</vt:lpstr>
      <vt:lpstr>MS Mincho</vt:lpstr>
      <vt:lpstr>ScalaSans</vt:lpstr>
      <vt:lpstr>Arial</vt:lpstr>
      <vt:lpstr>Calibri</vt:lpstr>
      <vt:lpstr>Cambria</vt:lpstr>
      <vt:lpstr>Wingdings</vt:lpstr>
      <vt:lpstr>Office-Design</vt:lpstr>
      <vt:lpstr>Lage national </vt:lpstr>
      <vt:lpstr>Überblick Kennzahlen</vt:lpstr>
      <vt:lpstr>7-Tage-Inzidenz der Bundesländer nach Berichtsdatum </vt:lpstr>
      <vt:lpstr>Geografische Verteilung 7-Tage-Inzidenz nach Landkreis, N=52.034</vt:lpstr>
      <vt:lpstr>Geografische Verteilung 7-Tage-Inzidenz nach Landkreis, N=52.034</vt:lpstr>
      <vt:lpstr>Entwicklung der 7-Tage-Inzidenz in den LK/SK</vt:lpstr>
      <vt:lpstr>Altersmediane der Fälle, Hospitalisierten &amp; Verstorbenen</vt:lpstr>
      <vt:lpstr>Sterbefallzahlen Deutschland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Michaela Diercke</cp:lastModifiedBy>
  <cp:revision>167</cp:revision>
  <dcterms:created xsi:type="dcterms:W3CDTF">2015-11-02T12:29:13Z</dcterms:created>
  <dcterms:modified xsi:type="dcterms:W3CDTF">2021-02-26T09:28:55Z</dcterms:modified>
</cp:coreProperties>
</file>