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99" r:id="rId3"/>
    <p:sldId id="316" r:id="rId4"/>
    <p:sldId id="317" r:id="rId5"/>
    <p:sldId id="315" r:id="rId6"/>
    <p:sldId id="303" r:id="rId7"/>
    <p:sldId id="313" r:id="rId8"/>
    <p:sldId id="325" r:id="rId9"/>
    <p:sldId id="326" r:id="rId10"/>
    <p:sldId id="261" r:id="rId11"/>
    <p:sldId id="266" r:id="rId12"/>
    <p:sldId id="268" r:id="rId13"/>
    <p:sldId id="327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1622" autoAdjust="0"/>
  </p:normalViewPr>
  <p:slideViewPr>
    <p:cSldViewPr snapToGrid="0" snapToObjects="1">
      <p:cViewPr varScale="1">
        <p:scale>
          <a:sx n="85" d="100"/>
          <a:sy n="85" d="100"/>
        </p:scale>
        <p:origin x="1498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553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27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Impfquote entspricht ungefähr den Angaben aus DIM bis zum 13.02.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Der Anteil derjenigen, die sich „auf keinen Fall impfen“ lassen möchte, liegt bei nur 3.9 %,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024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Viele weitere interessante Ergebnisse im ausführlichen Report, zu finden auf der RKI-Website</a:t>
            </a:r>
          </a:p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433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7983646" cy="714291"/>
          </a:xfrm>
        </p:spPr>
        <p:txBody>
          <a:bodyPr/>
          <a:lstStyle>
            <a:lvl1pPr>
              <a:defRPr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7983646" cy="3600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E9446-BF2A-4A2C-87ED-1679A4010A44}" type="datetimeFigureOut">
              <a:rPr lang="de-DE" smtClean="0"/>
              <a:t>26.02.2021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C144-FBFC-4E86-93BD-B9317AB65B6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080000"/>
            <a:ext cx="7983646" cy="3600000"/>
          </a:xfrm>
        </p:spPr>
        <p:txBody>
          <a:bodyPr/>
          <a:lstStyle>
            <a:lvl1pPr>
              <a:defRPr>
                <a:latin typeface="Scala Sans OT" panose="020B0504030101020104" pitchFamily="34" charset="0"/>
              </a:defRPr>
            </a:lvl1pPr>
            <a:lvl2pPr>
              <a:defRPr>
                <a:latin typeface="Scala Sans OT" panose="020B0504030101020104" pitchFamily="34" charset="0"/>
              </a:defRPr>
            </a:lvl2pPr>
            <a:lvl3pPr>
              <a:defRPr>
                <a:latin typeface="Scala Sans OT" panose="020B0504030101020104" pitchFamily="34" charset="0"/>
              </a:defRPr>
            </a:lvl3pPr>
            <a:lvl4pPr>
              <a:defRPr>
                <a:latin typeface="Scala Sans OT" panose="020B0504030101020104" pitchFamily="34" charset="0"/>
              </a:defRPr>
            </a:lvl4pPr>
            <a:lvl5pPr>
              <a:defRPr>
                <a:latin typeface="Scala Sans OT" panose="020B05040301010201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cala Sans OT" panose="020B0504030101020104" pitchFamily="34" charset="0"/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cala Sans OT" panose="020B0504030101020104" pitchFamily="34" charset="0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>
                <a:latin typeface="Scala Sans OT" panose="020B05040301010201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b="0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44000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80000"/>
            <a:ext cx="7983646" cy="360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  <a:latin typeface="Scala Sans OT" panose="020B0504030101020104" pitchFamily="34" charset="0"/>
              </a:defRPr>
            </a:lvl1pPr>
          </a:lstStyle>
          <a:p>
            <a:r>
              <a:rPr lang="de-DE" dirty="0"/>
              <a:t>28.01.2021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  <a:latin typeface="Scala Sans OT" panose="020B0504030101020104" pitchFamily="34" charset="0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2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0" kern="1200">
          <a:solidFill>
            <a:srgbClr val="045AA6"/>
          </a:solidFill>
          <a:latin typeface="Scala Sans OT" panose="020B05040301010201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Scala Sans OT" panose="020B05040301010201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Scala Sans OT" panose="020B05040301010201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Scala Sans OT" panose="020B05040301010201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Scala Sans OT" panose="020B05040301010201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Scala Sans OT" panose="020B05040301010201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ki.de/covim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869869" y="1627003"/>
            <a:ext cx="4635177" cy="1265345"/>
          </a:xfrm>
        </p:spPr>
        <p:txBody>
          <a:bodyPr>
            <a:noAutofit/>
          </a:bodyPr>
          <a:lstStyle/>
          <a:p>
            <a:r>
              <a:rPr lang="de-DE" sz="2400" b="0" dirty="0"/>
              <a:t>Update Impfen</a:t>
            </a:r>
            <a:br>
              <a:rPr lang="de-DE" sz="2400" b="0" dirty="0"/>
            </a:br>
            <a:r>
              <a:rPr lang="de-DE" sz="2400" b="0" dirty="0"/>
              <a:t>-Krisenstab-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008889" y="2668450"/>
            <a:ext cx="4503737" cy="741702"/>
          </a:xfrm>
        </p:spPr>
        <p:txBody>
          <a:bodyPr lIns="108000" rIns="36000"/>
          <a:lstStyle/>
          <a:p>
            <a:r>
              <a:rPr lang="de-DE" sz="1400" dirty="0"/>
              <a:t>FG33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6A7D91D-2FA9-44CF-89CC-4B1A447FCBC8}"/>
              </a:ext>
            </a:extLst>
          </p:cNvPr>
          <p:cNvSpPr txBox="1"/>
          <p:nvPr/>
        </p:nvSpPr>
        <p:spPr>
          <a:xfrm>
            <a:off x="3277960" y="4531179"/>
            <a:ext cx="258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Stand: 26.02.2021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2E22BC5-F597-46AB-A635-F6D6BBC4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04" y="1227900"/>
            <a:ext cx="4558895" cy="348425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B2E1E09-E6CD-4C90-A521-6ED093C18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466" y="1225163"/>
            <a:ext cx="4042516" cy="34842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B29664-9C98-43A3-AB29-49F7B096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18" y="196146"/>
            <a:ext cx="7886700" cy="468557"/>
          </a:xfrm>
        </p:spPr>
        <p:txBody>
          <a:bodyPr/>
          <a:lstStyle/>
          <a:p>
            <a:r>
              <a:rPr lang="de-DE" sz="2400" dirty="0">
                <a:solidFill>
                  <a:schemeClr val="accent1"/>
                </a:solidFill>
              </a:rPr>
              <a:t>Geimpfte COVID-19 Fälle (n=13.907, Stand 25 Feb)</a:t>
            </a:r>
            <a:br>
              <a:rPr lang="de-DE" sz="2400" dirty="0">
                <a:solidFill>
                  <a:schemeClr val="accent1"/>
                </a:solidFill>
              </a:rPr>
            </a:br>
            <a:r>
              <a:rPr lang="de-DE" sz="2000" dirty="0">
                <a:solidFill>
                  <a:schemeClr val="accent1"/>
                </a:solidFill>
              </a:rPr>
              <a:t>Abstand Erkrankung bzw. Diagnose nach 1./2. Impfung</a:t>
            </a:r>
            <a:endParaRPr lang="de-DE" sz="2400" dirty="0">
              <a:solidFill>
                <a:schemeClr val="accent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66E0D81-3296-4083-A58F-DF4E5A3D37E9}"/>
              </a:ext>
            </a:extLst>
          </p:cNvPr>
          <p:cNvSpPr txBox="1"/>
          <p:nvPr/>
        </p:nvSpPr>
        <p:spPr>
          <a:xfrm>
            <a:off x="189018" y="939730"/>
            <a:ext cx="2232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Tage nach 1. Impfung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1215BC-685E-46DE-969C-1A5486B6B082}"/>
              </a:ext>
            </a:extLst>
          </p:cNvPr>
          <p:cNvSpPr txBox="1"/>
          <p:nvPr/>
        </p:nvSpPr>
        <p:spPr>
          <a:xfrm>
            <a:off x="4826263" y="950773"/>
            <a:ext cx="223208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Tage nach 2. Impfung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33FAA1D1-1CB6-4E62-AA30-289F2341FD48}"/>
              </a:ext>
            </a:extLst>
          </p:cNvPr>
          <p:cNvCxnSpPr/>
          <p:nvPr/>
        </p:nvCxnSpPr>
        <p:spPr>
          <a:xfrm>
            <a:off x="2514708" y="2303253"/>
            <a:ext cx="0" cy="944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D1726772-A592-4BC6-9295-7FCFC95C6041}"/>
              </a:ext>
            </a:extLst>
          </p:cNvPr>
          <p:cNvSpPr txBox="1"/>
          <p:nvPr/>
        </p:nvSpPr>
        <p:spPr>
          <a:xfrm>
            <a:off x="2348542" y="1824974"/>
            <a:ext cx="14039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Üblicherweise </a:t>
            </a:r>
            <a:br>
              <a:rPr lang="de-DE" sz="1350" dirty="0"/>
            </a:br>
            <a:r>
              <a:rPr lang="de-DE" sz="1350" dirty="0"/>
              <a:t>2. Dosis</a:t>
            </a:r>
          </a:p>
        </p:txBody>
      </p:sp>
      <p:sp>
        <p:nvSpPr>
          <p:cNvPr id="13" name="Geschweifte Klammer rechts 12">
            <a:extLst>
              <a:ext uri="{FF2B5EF4-FFF2-40B4-BE49-F238E27FC236}">
                <a16:creationId xmlns:a16="http://schemas.microsoft.com/office/drawing/2014/main" id="{31DF3C99-0A95-4C47-AF3A-901920D06AA7}"/>
              </a:ext>
            </a:extLst>
          </p:cNvPr>
          <p:cNvSpPr/>
          <p:nvPr/>
        </p:nvSpPr>
        <p:spPr>
          <a:xfrm rot="16200000">
            <a:off x="7407664" y="1426592"/>
            <a:ext cx="336431" cy="23614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334FDC-C870-403E-BB2F-DF844AB712EA}"/>
              </a:ext>
            </a:extLst>
          </p:cNvPr>
          <p:cNvSpPr txBox="1"/>
          <p:nvPr/>
        </p:nvSpPr>
        <p:spPr>
          <a:xfrm>
            <a:off x="6822146" y="2132253"/>
            <a:ext cx="15074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Impfdurchbrüche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C44697-F1C2-440B-B6F1-352AB73D7A96}"/>
              </a:ext>
            </a:extLst>
          </p:cNvPr>
          <p:cNvSpPr txBox="1"/>
          <p:nvPr/>
        </p:nvSpPr>
        <p:spPr>
          <a:xfrm>
            <a:off x="4033307" y="4854579"/>
            <a:ext cx="1585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(IfSG Meldedaten)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D24E6749-0A54-4460-B784-4A5C0789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1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0164-B19C-48E9-9F64-4C681E2B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35" y="1"/>
            <a:ext cx="7886700" cy="640511"/>
          </a:xfrm>
        </p:spPr>
        <p:txBody>
          <a:bodyPr/>
          <a:lstStyle/>
          <a:p>
            <a:r>
              <a:rPr lang="de-DE" sz="2400" dirty="0">
                <a:solidFill>
                  <a:schemeClr val="accent1"/>
                </a:solidFill>
              </a:rPr>
              <a:t>Überblick geimpfte COVID-19 Fälle (</a:t>
            </a:r>
            <a:r>
              <a:rPr lang="de-DE" sz="2400" dirty="0" err="1">
                <a:solidFill>
                  <a:schemeClr val="accent1"/>
                </a:solidFill>
              </a:rPr>
              <a:t>Surv</a:t>
            </a:r>
            <a:r>
              <a:rPr lang="de-DE" sz="2400" i="1" dirty="0" err="1">
                <a:solidFill>
                  <a:schemeClr val="accent1"/>
                </a:solidFill>
              </a:rPr>
              <a:t>N</a:t>
            </a:r>
            <a:r>
              <a:rPr lang="de-DE" sz="2400" dirty="0" err="1">
                <a:solidFill>
                  <a:schemeClr val="accent1"/>
                </a:solidFill>
              </a:rPr>
              <a:t>et</a:t>
            </a:r>
            <a:r>
              <a:rPr lang="de-DE" sz="24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784F3F-5C5D-4EC5-BB85-6CA3164F6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885" y="657203"/>
            <a:ext cx="7886700" cy="410316"/>
          </a:xfrm>
        </p:spPr>
        <p:txBody>
          <a:bodyPr/>
          <a:lstStyle/>
          <a:p>
            <a:r>
              <a:rPr lang="de-DE" dirty="0"/>
              <a:t>N=13.907 (Stand 25FEB2021)</a:t>
            </a:r>
          </a:p>
          <a:p>
            <a:endParaRPr lang="de-DE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117F7F1-508B-458F-95D8-641202F6659C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0626" y="1165860"/>
          <a:ext cx="8562749" cy="3593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8183808" imgH="2392627" progId="Excel.Sheet.12">
                  <p:embed/>
                </p:oleObj>
              </mc:Choice>
              <mc:Fallback>
                <p:oleObj name="Worksheet" r:id="rId3" imgW="8183808" imgH="2392627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117F7F1-508B-458F-95D8-641202F665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626" y="1165860"/>
                        <a:ext cx="8562749" cy="3593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98BEF978-ABA2-44AA-AE65-4A853DB8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593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223A70-1E30-4A33-AA72-27AD2C05B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90" y="-153090"/>
            <a:ext cx="7886700" cy="994172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accent1"/>
                </a:solidFill>
              </a:rPr>
              <a:t>Impfdurchbrüche*, intensivierte Surveillance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9A2D447-C1DE-4DE2-BB21-C50CFAB5DCCD}"/>
              </a:ext>
            </a:extLst>
          </p:cNvPr>
          <p:cNvSpPr txBox="1"/>
          <p:nvPr/>
        </p:nvSpPr>
        <p:spPr>
          <a:xfrm>
            <a:off x="3467755" y="1160575"/>
            <a:ext cx="2208490" cy="11310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350" b="1" dirty="0"/>
              <a:t>Gesundheitsamt</a:t>
            </a:r>
          </a:p>
          <a:p>
            <a:pPr algn="ctr"/>
            <a:r>
              <a:rPr lang="de-DE" sz="1350" dirty="0"/>
              <a:t>-Fallermittlung</a:t>
            </a:r>
          </a:p>
          <a:p>
            <a:pPr algn="ctr"/>
            <a:r>
              <a:rPr lang="de-DE" sz="1350" dirty="0"/>
              <a:t>-Eingabe in Meldesoftware</a:t>
            </a:r>
            <a:br>
              <a:rPr lang="de-DE" sz="1350" dirty="0"/>
            </a:br>
            <a:r>
              <a:rPr lang="de-DE" sz="1350" dirty="0"/>
              <a:t>Daten entspr. IfSG</a:t>
            </a:r>
          </a:p>
          <a:p>
            <a:pPr algn="ctr"/>
            <a:r>
              <a:rPr lang="de-DE" sz="1350" dirty="0"/>
              <a:t>-Meldung an Landesbehörde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5FD8FD-4AE9-40FC-994C-249C4960960A}"/>
              </a:ext>
            </a:extLst>
          </p:cNvPr>
          <p:cNvSpPr txBox="1"/>
          <p:nvPr/>
        </p:nvSpPr>
        <p:spPr>
          <a:xfrm>
            <a:off x="3765473" y="2952083"/>
            <a:ext cx="184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9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46DA2-F11D-4A80-8595-CA0D866DF712}"/>
              </a:ext>
            </a:extLst>
          </p:cNvPr>
          <p:cNvSpPr txBox="1"/>
          <p:nvPr/>
        </p:nvSpPr>
        <p:spPr>
          <a:xfrm>
            <a:off x="3587783" y="3908476"/>
            <a:ext cx="2065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9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D8D2982-2D7F-4688-A3C4-4494EC17079A}"/>
              </a:ext>
            </a:extLst>
          </p:cNvPr>
          <p:cNvSpPr txBox="1"/>
          <p:nvPr/>
        </p:nvSpPr>
        <p:spPr>
          <a:xfrm>
            <a:off x="3762793" y="2613919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35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59214BF-66E3-4347-A52F-E9DABCC98B91}"/>
              </a:ext>
            </a:extLst>
          </p:cNvPr>
          <p:cNvSpPr txBox="1"/>
          <p:nvPr/>
        </p:nvSpPr>
        <p:spPr>
          <a:xfrm>
            <a:off x="3999125" y="665515"/>
            <a:ext cx="1142942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de-DE" sz="1350" dirty="0"/>
              <a:t>COVID-19 Fall</a:t>
            </a:r>
            <a:endParaRPr lang="de-DE" sz="900" b="1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D2A60C7-AB5F-4AE8-879D-CCC2549AEFAA}"/>
              </a:ext>
            </a:extLst>
          </p:cNvPr>
          <p:cNvSpPr txBox="1"/>
          <p:nvPr/>
        </p:nvSpPr>
        <p:spPr>
          <a:xfrm>
            <a:off x="3963465" y="3764934"/>
            <a:ext cx="2519173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350" dirty="0"/>
              <a:t>FG33: </a:t>
            </a:r>
            <a:br>
              <a:rPr lang="de-DE" sz="1350" dirty="0"/>
            </a:br>
            <a:r>
              <a:rPr lang="de-DE" sz="1350" dirty="0"/>
              <a:t>-Wöchentliches Screening nach </a:t>
            </a:r>
            <a:br>
              <a:rPr lang="de-DE" sz="1350" dirty="0"/>
            </a:br>
            <a:r>
              <a:rPr lang="de-DE" sz="1350" dirty="0"/>
              <a:t>  Impfdurchbrüchen in </a:t>
            </a:r>
            <a:r>
              <a:rPr lang="de-DE" sz="1350" dirty="0" err="1"/>
              <a:t>Survnet</a:t>
            </a:r>
            <a:endParaRPr lang="de-DE" sz="1350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2CF4D1F-CA18-4A0E-A898-AE1B4FD6E418}"/>
              </a:ext>
            </a:extLst>
          </p:cNvPr>
          <p:cNvSpPr txBox="1"/>
          <p:nvPr/>
        </p:nvSpPr>
        <p:spPr>
          <a:xfrm>
            <a:off x="3784732" y="2523292"/>
            <a:ext cx="1571729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350" b="1" dirty="0"/>
              <a:t>Landesbehörde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0F34D2C0-6A19-42E1-8759-7DDE430D20D3}"/>
              </a:ext>
            </a:extLst>
          </p:cNvPr>
          <p:cNvCxnSpPr>
            <a:stCxn id="23" idx="2"/>
            <a:endCxn id="7" idx="0"/>
          </p:cNvCxnSpPr>
          <p:nvPr/>
        </p:nvCxnSpPr>
        <p:spPr>
          <a:xfrm>
            <a:off x="4570596" y="965597"/>
            <a:ext cx="1404" cy="1949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A6E00C3D-1808-4652-975C-5B79431CF7AC}"/>
              </a:ext>
            </a:extLst>
          </p:cNvPr>
          <p:cNvCxnSpPr>
            <a:cxnSpLocks/>
            <a:stCxn id="7" idx="2"/>
            <a:endCxn id="29" idx="0"/>
          </p:cNvCxnSpPr>
          <p:nvPr/>
        </p:nvCxnSpPr>
        <p:spPr>
          <a:xfrm flipH="1">
            <a:off x="4570597" y="2291654"/>
            <a:ext cx="1403" cy="231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1BA7940E-6865-4F5E-BC1C-3D7181F662C4}"/>
              </a:ext>
            </a:extLst>
          </p:cNvPr>
          <p:cNvCxnSpPr>
            <a:cxnSpLocks/>
            <a:stCxn id="29" idx="2"/>
            <a:endCxn id="92" idx="0"/>
          </p:cNvCxnSpPr>
          <p:nvPr/>
        </p:nvCxnSpPr>
        <p:spPr>
          <a:xfrm>
            <a:off x="4570597" y="2823374"/>
            <a:ext cx="7249" cy="664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7A8E9146-F943-47CE-A1F7-0BC2E0C26463}"/>
              </a:ext>
            </a:extLst>
          </p:cNvPr>
          <p:cNvSpPr txBox="1"/>
          <p:nvPr/>
        </p:nvSpPr>
        <p:spPr>
          <a:xfrm>
            <a:off x="6382787" y="540517"/>
            <a:ext cx="2123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/>
              <a:t>*PCR-pos. COVID19 </a:t>
            </a:r>
            <a:br>
              <a:rPr lang="de-DE" sz="1350" dirty="0"/>
            </a:br>
            <a:r>
              <a:rPr lang="de-DE" sz="1350" dirty="0"/>
              <a:t>&gt;14 Tage nach 2. Impfdosis</a:t>
            </a:r>
          </a:p>
        </p:txBody>
      </p:sp>
      <p:sp>
        <p:nvSpPr>
          <p:cNvPr id="92" name="Textfeld 91">
            <a:extLst>
              <a:ext uri="{FF2B5EF4-FFF2-40B4-BE49-F238E27FC236}">
                <a16:creationId xmlns:a16="http://schemas.microsoft.com/office/drawing/2014/main" id="{8FC5C80C-4B7B-41DF-9533-5C1E574A8634}"/>
              </a:ext>
            </a:extLst>
          </p:cNvPr>
          <p:cNvSpPr txBox="1"/>
          <p:nvPr/>
        </p:nvSpPr>
        <p:spPr>
          <a:xfrm>
            <a:off x="2661493" y="3487935"/>
            <a:ext cx="3832706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350" b="1" dirty="0"/>
              <a:t>Robert Koch-Institut</a:t>
            </a:r>
          </a:p>
        </p:txBody>
      </p:sp>
      <p:cxnSp>
        <p:nvCxnSpPr>
          <p:cNvPr id="143" name="Gerade Verbindung mit Pfeil 142">
            <a:extLst>
              <a:ext uri="{FF2B5EF4-FFF2-40B4-BE49-F238E27FC236}">
                <a16:creationId xmlns:a16="http://schemas.microsoft.com/office/drawing/2014/main" id="{C74A361A-D8F9-41C7-9B01-0CAF7B1DF91C}"/>
              </a:ext>
            </a:extLst>
          </p:cNvPr>
          <p:cNvCxnSpPr>
            <a:cxnSpLocks/>
          </p:cNvCxnSpPr>
          <p:nvPr/>
        </p:nvCxnSpPr>
        <p:spPr>
          <a:xfrm flipV="1">
            <a:off x="3647251" y="2275054"/>
            <a:ext cx="0" cy="121288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65C59413-5775-47BC-A046-5D929CFCCE4C}"/>
              </a:ext>
            </a:extLst>
          </p:cNvPr>
          <p:cNvGrpSpPr/>
          <p:nvPr/>
        </p:nvGrpSpPr>
        <p:grpSpPr>
          <a:xfrm>
            <a:off x="4986271" y="2264040"/>
            <a:ext cx="1589105" cy="1240494"/>
            <a:chOff x="6648360" y="3018720"/>
            <a:chExt cx="2118807" cy="1653993"/>
          </a:xfrm>
        </p:grpSpPr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F4DE7DB8-68EF-46CB-B84D-AB12D719A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62512" y="3718269"/>
              <a:ext cx="0" cy="923666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E6F98FE8-8CA0-4D48-977D-DD57C3403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8360" y="3018720"/>
              <a:ext cx="0" cy="34567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4DB42092-9B28-4836-B63E-1B005847F618}"/>
                </a:ext>
              </a:extLst>
            </p:cNvPr>
            <p:cNvSpPr txBox="1"/>
            <p:nvPr/>
          </p:nvSpPr>
          <p:spPr>
            <a:xfrm>
              <a:off x="6764309" y="3718605"/>
              <a:ext cx="2002858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350" dirty="0">
                  <a:solidFill>
                    <a:schemeClr val="accent2">
                      <a:lumMod val="75000"/>
                    </a:schemeClr>
                  </a:solidFill>
                </a:rPr>
                <a:t>   Rückmeldung bei </a:t>
              </a:r>
              <a:r>
                <a:rPr lang="de-DE" sz="1350" b="1" dirty="0">
                  <a:solidFill>
                    <a:schemeClr val="accent2">
                      <a:lumMod val="75000"/>
                    </a:schemeClr>
                  </a:solidFill>
                </a:rPr>
                <a:t>symptomatischem</a:t>
              </a:r>
              <a:r>
                <a:rPr lang="de-DE" sz="1350" dirty="0">
                  <a:solidFill>
                    <a:schemeClr val="accent2">
                      <a:lumMod val="75000"/>
                    </a:schemeClr>
                  </a:solidFill>
                </a:rPr>
                <a:t> Impfdurchbruch </a:t>
              </a:r>
            </a:p>
          </p:txBody>
        </p:sp>
        <p:sp>
          <p:nvSpPr>
            <p:cNvPr id="202" name="Siebeneck 201">
              <a:extLst>
                <a:ext uri="{FF2B5EF4-FFF2-40B4-BE49-F238E27FC236}">
                  <a16:creationId xmlns:a16="http://schemas.microsoft.com/office/drawing/2014/main" id="{A0E3F3C3-1375-44CF-A795-F6B9B0D3511E}"/>
                </a:ext>
              </a:extLst>
            </p:cNvPr>
            <p:cNvSpPr/>
            <p:nvPr/>
          </p:nvSpPr>
          <p:spPr>
            <a:xfrm>
              <a:off x="6717621" y="3792771"/>
              <a:ext cx="279059" cy="290748"/>
            </a:xfrm>
            <a:prstGeom prst="heptagon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chemeClr val="accent2"/>
                  </a:solidFill>
                </a:rPr>
                <a:t>2</a:t>
              </a:r>
            </a:p>
          </p:txBody>
        </p:sp>
      </p:grp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B0DD9B2-5258-4FE1-A3AE-A1CC6383902A}"/>
              </a:ext>
            </a:extLst>
          </p:cNvPr>
          <p:cNvCxnSpPr>
            <a:cxnSpLocks/>
            <a:stCxn id="18" idx="1"/>
            <a:endCxn id="211" idx="3"/>
          </p:cNvCxnSpPr>
          <p:nvPr/>
        </p:nvCxnSpPr>
        <p:spPr>
          <a:xfrm flipH="1">
            <a:off x="6494200" y="4727208"/>
            <a:ext cx="356865" cy="4157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6D42ED71-E252-496F-96AD-8E56E30595C0}"/>
              </a:ext>
            </a:extLst>
          </p:cNvPr>
          <p:cNvGrpSpPr/>
          <p:nvPr/>
        </p:nvGrpSpPr>
        <p:grpSpPr>
          <a:xfrm>
            <a:off x="5676244" y="1249778"/>
            <a:ext cx="3162856" cy="3800595"/>
            <a:chOff x="7558653" y="1860305"/>
            <a:chExt cx="4217143" cy="5067461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364E466-FADD-438D-85C9-84ADB53C71B0}"/>
                </a:ext>
              </a:extLst>
            </p:cNvPr>
            <p:cNvSpPr txBox="1"/>
            <p:nvPr/>
          </p:nvSpPr>
          <p:spPr>
            <a:xfrm>
              <a:off x="9119087" y="1886981"/>
              <a:ext cx="2635333" cy="12311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     Fragebogen zur Verbesserung und Ergänzung der IfSG-Daten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2D768B94-D479-4375-9337-D2FB139FF22D}"/>
                </a:ext>
              </a:extLst>
            </p:cNvPr>
            <p:cNvSpPr txBox="1"/>
            <p:nvPr/>
          </p:nvSpPr>
          <p:spPr>
            <a:xfrm>
              <a:off x="9119089" y="3474600"/>
              <a:ext cx="2650723" cy="76944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Daten-Erhebung</a:t>
              </a:r>
            </a:p>
            <a:p>
              <a:pPr marL="128588" indent="-128588">
                <a:buFontTx/>
                <a:buChar char="-"/>
              </a:pPr>
              <a:r>
                <a:rPr lang="de-DE" sz="900" dirty="0"/>
                <a:t>Durch Gesundheitsamt</a:t>
              </a:r>
            </a:p>
            <a:p>
              <a:pPr marL="128588" indent="-128588">
                <a:buFontTx/>
                <a:buChar char="-"/>
              </a:pPr>
              <a:r>
                <a:rPr lang="de-DE" sz="900" dirty="0"/>
                <a:t>Ggf. durch FG33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88C426F-A4F9-4798-A079-37C58F3F121A}"/>
                </a:ext>
              </a:extLst>
            </p:cNvPr>
            <p:cNvSpPr txBox="1"/>
            <p:nvPr/>
          </p:nvSpPr>
          <p:spPr>
            <a:xfrm>
              <a:off x="9125073" y="6065991"/>
              <a:ext cx="2650723" cy="861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Rücksendung Fragebogen</a:t>
              </a:r>
            </a:p>
            <a:p>
              <a:pPr marL="128588" indent="-128588">
                <a:buFontTx/>
                <a:buChar char="-"/>
              </a:pPr>
              <a:r>
                <a:rPr lang="de-DE" sz="900" dirty="0"/>
                <a:t>Per </a:t>
              </a:r>
              <a:r>
                <a:rPr lang="de-DE" sz="900" dirty="0" err="1"/>
                <a:t>Cryptshare</a:t>
              </a:r>
              <a:r>
                <a:rPr lang="de-DE" sz="900" dirty="0"/>
                <a:t> an FG33</a:t>
              </a:r>
            </a:p>
          </p:txBody>
        </p: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0446CE6E-0925-462F-93A1-F15D13C03235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10444451" y="4244041"/>
              <a:ext cx="5984" cy="182195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2BC0B548-9F84-4B94-BE1E-EF319CB98C15}"/>
                </a:ext>
              </a:extLst>
            </p:cNvPr>
            <p:cNvCxnSpPr>
              <a:cxnSpLocks/>
              <a:stCxn id="7" idx="3"/>
              <a:endCxn id="12" idx="1"/>
            </p:cNvCxnSpPr>
            <p:nvPr/>
          </p:nvCxnSpPr>
          <p:spPr>
            <a:xfrm>
              <a:off x="7558653" y="2495421"/>
              <a:ext cx="1560434" cy="711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27577488-F307-4B11-9B08-E9CCBD2ED74E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10436754" y="3118088"/>
              <a:ext cx="7697" cy="356512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Siebeneck 200">
              <a:extLst>
                <a:ext uri="{FF2B5EF4-FFF2-40B4-BE49-F238E27FC236}">
                  <a16:creationId xmlns:a16="http://schemas.microsoft.com/office/drawing/2014/main" id="{3514B3FC-7439-4D57-978C-AA1F6D44B590}"/>
                </a:ext>
              </a:extLst>
            </p:cNvPr>
            <p:cNvSpPr/>
            <p:nvPr/>
          </p:nvSpPr>
          <p:spPr>
            <a:xfrm>
              <a:off x="9149209" y="1860305"/>
              <a:ext cx="279059" cy="290748"/>
            </a:xfrm>
            <a:prstGeom prst="heptagon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49BA4DCE-3E1C-4502-8DBD-F5DC94D76162}"/>
              </a:ext>
            </a:extLst>
          </p:cNvPr>
          <p:cNvGrpSpPr/>
          <p:nvPr/>
        </p:nvGrpSpPr>
        <p:grpSpPr>
          <a:xfrm>
            <a:off x="316641" y="1465826"/>
            <a:ext cx="3682484" cy="3638048"/>
            <a:chOff x="422188" y="1962931"/>
            <a:chExt cx="4909978" cy="4850731"/>
          </a:xfrm>
        </p:grpSpPr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DBF6FE3-7A21-4893-AE85-4898026C51DD}"/>
                </a:ext>
              </a:extLst>
            </p:cNvPr>
            <p:cNvSpPr txBox="1"/>
            <p:nvPr/>
          </p:nvSpPr>
          <p:spPr>
            <a:xfrm>
              <a:off x="509497" y="1962931"/>
              <a:ext cx="2393762" cy="6771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     Anforderung einer Typisierung (§13 IfSG)</a:t>
              </a:r>
              <a:endParaRPr lang="de-DE" sz="1350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5EB65C5-5854-4539-8C6A-6D493561FF70}"/>
                </a:ext>
              </a:extLst>
            </p:cNvPr>
            <p:cNvSpPr txBox="1"/>
            <p:nvPr/>
          </p:nvSpPr>
          <p:spPr>
            <a:xfrm>
              <a:off x="422188" y="3459426"/>
              <a:ext cx="2568712" cy="58477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Proben-</a:t>
              </a:r>
              <a:r>
                <a:rPr lang="de-DE" sz="1350" b="1" dirty="0" err="1"/>
                <a:t>Asservierung</a:t>
              </a:r>
              <a:r>
                <a:rPr lang="de-DE" sz="1350" dirty="0"/>
                <a:t> </a:t>
              </a:r>
              <a:br>
                <a:rPr lang="de-DE" sz="1350" dirty="0"/>
              </a:br>
              <a:r>
                <a:rPr lang="de-DE" sz="900" dirty="0"/>
                <a:t>wenn &lt;x Tage nach Symptombeginn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FCF423AD-4D60-492E-BCB2-D1D024FF868E}"/>
                </a:ext>
              </a:extLst>
            </p:cNvPr>
            <p:cNvSpPr txBox="1"/>
            <p:nvPr/>
          </p:nvSpPr>
          <p:spPr>
            <a:xfrm>
              <a:off x="3548657" y="5028558"/>
              <a:ext cx="1783509" cy="17851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dirty="0"/>
                <a:t>ZBS:</a:t>
              </a:r>
              <a:br>
                <a:rPr lang="de-DE" sz="1350" dirty="0"/>
              </a:br>
              <a:r>
                <a:rPr lang="de-DE" sz="1350" dirty="0"/>
                <a:t>-Typisierung</a:t>
              </a:r>
            </a:p>
            <a:p>
              <a:r>
                <a:rPr lang="de-DE" sz="1350" dirty="0"/>
                <a:t>-Rückmeldung Gesundheitsamt </a:t>
              </a:r>
              <a:br>
                <a:rPr lang="de-DE" sz="1350" dirty="0"/>
              </a:br>
              <a:r>
                <a:rPr lang="de-DE" sz="1350" dirty="0"/>
                <a:t>&amp; FG33</a:t>
              </a:r>
              <a:br>
                <a:rPr lang="de-DE" sz="1350" dirty="0"/>
              </a:br>
              <a:endParaRPr lang="de-DE" sz="1350" dirty="0"/>
            </a:p>
          </p:txBody>
        </p:sp>
        <p:sp>
          <p:nvSpPr>
            <p:cNvPr id="113" name="Textfeld 112">
              <a:extLst>
                <a:ext uri="{FF2B5EF4-FFF2-40B4-BE49-F238E27FC236}">
                  <a16:creationId xmlns:a16="http://schemas.microsoft.com/office/drawing/2014/main" id="{0475217B-8746-4CF4-AD47-E00DFD24A837}"/>
                </a:ext>
              </a:extLst>
            </p:cNvPr>
            <p:cNvSpPr txBox="1"/>
            <p:nvPr/>
          </p:nvSpPr>
          <p:spPr>
            <a:xfrm>
              <a:off x="422188" y="5490073"/>
              <a:ext cx="2481070" cy="861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350" b="1" dirty="0"/>
                <a:t>Proben-Einsendung</a:t>
              </a:r>
              <a:r>
                <a:rPr lang="de-DE" sz="1350" dirty="0"/>
                <a:t> mit Anforderungsbogen</a:t>
              </a:r>
            </a:p>
            <a:p>
              <a:r>
                <a:rPr lang="de-DE" sz="900" dirty="0"/>
                <a:t>Per Post an ZBS</a:t>
              </a:r>
            </a:p>
          </p:txBody>
        </p:sp>
        <p:cxnSp>
          <p:nvCxnSpPr>
            <p:cNvPr id="115" name="Gerade Verbindung mit Pfeil 114">
              <a:extLst>
                <a:ext uri="{FF2B5EF4-FFF2-40B4-BE49-F238E27FC236}">
                  <a16:creationId xmlns:a16="http://schemas.microsoft.com/office/drawing/2014/main" id="{D97E43E6-EC96-495B-B373-F7BE2C9CFBBF}"/>
                </a:ext>
              </a:extLst>
            </p:cNvPr>
            <p:cNvCxnSpPr>
              <a:cxnSpLocks/>
              <a:stCxn id="7" idx="1"/>
              <a:endCxn id="11" idx="3"/>
            </p:cNvCxnSpPr>
            <p:nvPr/>
          </p:nvCxnSpPr>
          <p:spPr>
            <a:xfrm flipH="1" flipV="1">
              <a:off x="2903260" y="2301486"/>
              <a:ext cx="1720413" cy="849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mit Pfeil 117">
              <a:extLst>
                <a:ext uri="{FF2B5EF4-FFF2-40B4-BE49-F238E27FC236}">
                  <a16:creationId xmlns:a16="http://schemas.microsoft.com/office/drawing/2014/main" id="{09CCC833-75DF-4CD2-9B50-E677F65D3453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>
              <a:off x="1706378" y="2640039"/>
              <a:ext cx="165" cy="819387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mit Pfeil 120">
              <a:extLst>
                <a:ext uri="{FF2B5EF4-FFF2-40B4-BE49-F238E27FC236}">
                  <a16:creationId xmlns:a16="http://schemas.microsoft.com/office/drawing/2014/main" id="{7617ABCF-DB70-410C-BD63-EFAFB7DF0DAB}"/>
                </a:ext>
              </a:extLst>
            </p:cNvPr>
            <p:cNvCxnSpPr>
              <a:cxnSpLocks/>
              <a:stCxn id="14" idx="2"/>
              <a:endCxn id="113" idx="0"/>
            </p:cNvCxnSpPr>
            <p:nvPr/>
          </p:nvCxnSpPr>
          <p:spPr>
            <a:xfrm flipH="1">
              <a:off x="1662724" y="4044202"/>
              <a:ext cx="43820" cy="144587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mit Pfeil 129">
              <a:extLst>
                <a:ext uri="{FF2B5EF4-FFF2-40B4-BE49-F238E27FC236}">
                  <a16:creationId xmlns:a16="http://schemas.microsoft.com/office/drawing/2014/main" id="{EE4E86C9-C5F0-498E-8727-E4C21F007C6E}"/>
                </a:ext>
              </a:extLst>
            </p:cNvPr>
            <p:cNvCxnSpPr>
              <a:cxnSpLocks/>
              <a:stCxn id="113" idx="3"/>
              <a:endCxn id="91" idx="1"/>
            </p:cNvCxnSpPr>
            <p:nvPr/>
          </p:nvCxnSpPr>
          <p:spPr>
            <a:xfrm>
              <a:off x="2903258" y="5920961"/>
              <a:ext cx="645399" cy="149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Siebeneck 202">
              <a:extLst>
                <a:ext uri="{FF2B5EF4-FFF2-40B4-BE49-F238E27FC236}">
                  <a16:creationId xmlns:a16="http://schemas.microsoft.com/office/drawing/2014/main" id="{7554BC25-6F09-4F4F-BA08-66F5012CF429}"/>
                </a:ext>
              </a:extLst>
            </p:cNvPr>
            <p:cNvSpPr/>
            <p:nvPr/>
          </p:nvSpPr>
          <p:spPr>
            <a:xfrm>
              <a:off x="552626" y="2012894"/>
              <a:ext cx="279059" cy="290748"/>
            </a:xfrm>
            <a:prstGeom prst="heptagon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4" name="Siebeneck 203">
              <a:extLst>
                <a:ext uri="{FF2B5EF4-FFF2-40B4-BE49-F238E27FC236}">
                  <a16:creationId xmlns:a16="http://schemas.microsoft.com/office/drawing/2014/main" id="{C6466A55-BAB3-46D6-A52E-02694EAF2828}"/>
                </a:ext>
              </a:extLst>
            </p:cNvPr>
            <p:cNvSpPr/>
            <p:nvPr/>
          </p:nvSpPr>
          <p:spPr>
            <a:xfrm>
              <a:off x="4906778" y="5061604"/>
              <a:ext cx="279059" cy="290748"/>
            </a:xfrm>
            <a:prstGeom prst="heptagon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5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209" name="Rechteck 208">
            <a:extLst>
              <a:ext uri="{FF2B5EF4-FFF2-40B4-BE49-F238E27FC236}">
                <a16:creationId xmlns:a16="http://schemas.microsoft.com/office/drawing/2014/main" id="{68E18ED4-8E9D-43D1-8ABA-293FBE976576}"/>
              </a:ext>
            </a:extLst>
          </p:cNvPr>
          <p:cNvSpPr/>
          <p:nvPr/>
        </p:nvSpPr>
        <p:spPr>
          <a:xfrm>
            <a:off x="2579585" y="2540414"/>
            <a:ext cx="114326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50" dirty="0">
                <a:solidFill>
                  <a:schemeClr val="accent2">
                    <a:lumMod val="75000"/>
                  </a:schemeClr>
                </a:solidFill>
              </a:rPr>
              <a:t>Rückmeldung</a:t>
            </a:r>
            <a:br>
              <a:rPr lang="de-DE" sz="135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350" dirty="0">
                <a:solidFill>
                  <a:schemeClr val="accent2">
                    <a:lumMod val="75000"/>
                  </a:schemeClr>
                </a:solidFill>
              </a:rPr>
              <a:t>Typisierungs-</a:t>
            </a:r>
            <a:br>
              <a:rPr lang="de-DE" sz="135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de-DE" sz="1350" dirty="0" err="1">
                <a:solidFill>
                  <a:schemeClr val="accent2">
                    <a:lumMod val="75000"/>
                  </a:schemeClr>
                </a:solidFill>
              </a:rPr>
              <a:t>ergebnis</a:t>
            </a:r>
            <a:endParaRPr lang="de-DE" sz="1350" dirty="0"/>
          </a:p>
        </p:txBody>
      </p:sp>
      <p:sp>
        <p:nvSpPr>
          <p:cNvPr id="211" name="Textfeld 210">
            <a:extLst>
              <a:ext uri="{FF2B5EF4-FFF2-40B4-BE49-F238E27FC236}">
                <a16:creationId xmlns:a16="http://schemas.microsoft.com/office/drawing/2014/main" id="{2722C2B8-343A-4757-9359-49EBFE8C0D07}"/>
              </a:ext>
            </a:extLst>
          </p:cNvPr>
          <p:cNvSpPr txBox="1"/>
          <p:nvPr/>
        </p:nvSpPr>
        <p:spPr>
          <a:xfrm>
            <a:off x="3975027" y="4410995"/>
            <a:ext cx="2519173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350" dirty="0"/>
              <a:t>-Zusammenführung </a:t>
            </a:r>
            <a:r>
              <a:rPr lang="de-DE" sz="1350" dirty="0" err="1"/>
              <a:t>SurvNet</a:t>
            </a:r>
            <a:r>
              <a:rPr lang="de-DE" sz="1350" dirty="0"/>
              <a:t>, </a:t>
            </a:r>
            <a:br>
              <a:rPr lang="de-DE" sz="1350" dirty="0"/>
            </a:br>
            <a:r>
              <a:rPr lang="de-DE" sz="1350" dirty="0"/>
              <a:t> Fragebogen und Typisierung,</a:t>
            </a:r>
            <a:br>
              <a:rPr lang="de-DE" sz="1350" dirty="0"/>
            </a:br>
            <a:r>
              <a:rPr lang="de-DE" sz="1350" dirty="0"/>
              <a:t> Analysen &amp; Wochenberichte</a:t>
            </a:r>
          </a:p>
        </p:txBody>
      </p:sp>
      <p:sp>
        <p:nvSpPr>
          <p:cNvPr id="199" name="Siebeneck 198">
            <a:extLst>
              <a:ext uri="{FF2B5EF4-FFF2-40B4-BE49-F238E27FC236}">
                <a16:creationId xmlns:a16="http://schemas.microsoft.com/office/drawing/2014/main" id="{F1042ED1-1D33-4423-B869-212B9B158B77}"/>
              </a:ext>
            </a:extLst>
          </p:cNvPr>
          <p:cNvSpPr/>
          <p:nvPr/>
        </p:nvSpPr>
        <p:spPr>
          <a:xfrm>
            <a:off x="6194418" y="4204745"/>
            <a:ext cx="188369" cy="218061"/>
          </a:xfrm>
          <a:prstGeom prst="hept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hteck 226">
            <a:extLst>
              <a:ext uri="{FF2B5EF4-FFF2-40B4-BE49-F238E27FC236}">
                <a16:creationId xmlns:a16="http://schemas.microsoft.com/office/drawing/2014/main" id="{BF2D726C-94D8-4637-A954-DD3CFF62AECD}"/>
              </a:ext>
            </a:extLst>
          </p:cNvPr>
          <p:cNvSpPr/>
          <p:nvPr/>
        </p:nvSpPr>
        <p:spPr>
          <a:xfrm>
            <a:off x="4010687" y="3771417"/>
            <a:ext cx="2483512" cy="131574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05" name="Siebeneck 204">
            <a:extLst>
              <a:ext uri="{FF2B5EF4-FFF2-40B4-BE49-F238E27FC236}">
                <a16:creationId xmlns:a16="http://schemas.microsoft.com/office/drawing/2014/main" id="{B8751B4F-63B2-440D-8010-E50C2B1374B8}"/>
              </a:ext>
            </a:extLst>
          </p:cNvPr>
          <p:cNvSpPr/>
          <p:nvPr/>
        </p:nvSpPr>
        <p:spPr>
          <a:xfrm>
            <a:off x="6209793" y="4638074"/>
            <a:ext cx="172994" cy="218061"/>
          </a:xfrm>
          <a:prstGeom prst="heptagon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4" name="Datumsplatzhalter 3">
            <a:extLst>
              <a:ext uri="{FF2B5EF4-FFF2-40B4-BE49-F238E27FC236}">
                <a16:creationId xmlns:a16="http://schemas.microsoft.com/office/drawing/2014/main" id="{94600414-1A55-496E-9222-925EA5246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472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ABFCC-EBEB-4FD2-ABAC-C58ABF7C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0B28D-EE73-422C-8511-3F1F1407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92956"/>
            <a:ext cx="8536781" cy="3819821"/>
          </a:xfrm>
        </p:spPr>
        <p:txBody>
          <a:bodyPr>
            <a:normAutofit/>
          </a:bodyPr>
          <a:lstStyle/>
          <a:p>
            <a:r>
              <a:rPr lang="de-DE" dirty="0"/>
              <a:t>Studien aus UK und Israel belegen hohe Effektivität von </a:t>
            </a:r>
            <a:r>
              <a:rPr lang="de-DE" dirty="0" err="1"/>
              <a:t>BioNTech</a:t>
            </a:r>
            <a:r>
              <a:rPr lang="de-DE" dirty="0"/>
              <a:t> (und AZ) bzgl. Schutz vor Infektion, COVID-19 und schweren Verläufen</a:t>
            </a:r>
          </a:p>
          <a:p>
            <a:pPr lvl="1"/>
            <a:r>
              <a:rPr lang="de-DE" dirty="0"/>
              <a:t>Unveröffentlichte Studien bestätigen die Ergebnisse</a:t>
            </a:r>
          </a:p>
          <a:p>
            <a:pPr lvl="1"/>
            <a:r>
              <a:rPr lang="de-DE" dirty="0"/>
              <a:t>Noch keine / wenig Daten zur Schutzdauer bzw. Effekt VOC auf Wirksamkeit</a:t>
            </a:r>
          </a:p>
          <a:p>
            <a:r>
              <a:rPr lang="de-DE" dirty="0"/>
              <a:t>Impfbereitschaft in Deutschland ist hoch</a:t>
            </a:r>
          </a:p>
          <a:p>
            <a:pPr lvl="1"/>
            <a:r>
              <a:rPr lang="de-DE" dirty="0"/>
              <a:t>etwas weniger in den jüngeren Altersgruppen</a:t>
            </a:r>
          </a:p>
          <a:p>
            <a:r>
              <a:rPr lang="de-DE" dirty="0"/>
              <a:t>Impfquoten steigen noch sehr langsam</a:t>
            </a:r>
          </a:p>
          <a:p>
            <a:pPr lvl="1"/>
            <a:r>
              <a:rPr lang="de-DE" dirty="0"/>
              <a:t>Planzahlen für Q2 (~70 </a:t>
            </a:r>
            <a:r>
              <a:rPr lang="de-DE" dirty="0" err="1"/>
              <a:t>Mio</a:t>
            </a:r>
            <a:r>
              <a:rPr lang="de-DE" dirty="0"/>
              <a:t>) und Q3 (~120 </a:t>
            </a:r>
            <a:r>
              <a:rPr lang="de-DE" dirty="0" err="1"/>
              <a:t>Mio</a:t>
            </a:r>
            <a:r>
              <a:rPr lang="de-DE" dirty="0"/>
              <a:t>) hoch</a:t>
            </a:r>
          </a:p>
          <a:p>
            <a:pPr lvl="1"/>
            <a:r>
              <a:rPr lang="de-DE" dirty="0"/>
              <a:t>Bis Anfang März sollten Altenpflegeheime größtenteils geimpft sein</a:t>
            </a:r>
          </a:p>
          <a:p>
            <a:pPr lvl="1"/>
            <a:r>
              <a:rPr lang="de-DE" dirty="0"/>
              <a:t>Impfung der &gt;70 Jährigen im Juli abgeschlossen? </a:t>
            </a:r>
          </a:p>
          <a:p>
            <a:pPr lvl="1"/>
            <a:r>
              <a:rPr lang="de-DE" dirty="0"/>
              <a:t>Planungen zur Steigerung der Impfkapazitäten</a:t>
            </a:r>
          </a:p>
          <a:p>
            <a:pPr lvl="1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933E9-3BFB-46AB-BAAA-9C46110C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3A9D-8B94-432B-9E3C-5F4FF46AC6AB}" type="datetime1">
              <a:rPr lang="de-DE" smtClean="0"/>
              <a:t>26.02.2021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B274C1-540C-429D-8353-73DED5AB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3C144-FBFC-4E86-93BD-B9317AB65B6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6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E24B5F-BAFB-47BA-9FD8-18CF5D24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DF5FB-B0E6-4115-91B0-2EDC1554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62578"/>
            <a:ext cx="496872" cy="273844"/>
          </a:xfrm>
        </p:spPr>
        <p:txBody>
          <a:bodyPr/>
          <a:lstStyle/>
          <a:p>
            <a:fld id="{25F3C144-FBFC-4E86-93BD-B9317AB65B60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A95A7F-0F3A-4C7C-BE50-92C0C2DF9C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6727" y="1059572"/>
            <a:ext cx="8559799" cy="3290972"/>
          </a:xfrm>
        </p:spPr>
        <p:txBody>
          <a:bodyPr>
            <a:normAutofit/>
          </a:bodyPr>
          <a:lstStyle/>
          <a:p>
            <a:pPr marL="269875" indent="-269875">
              <a:spcBef>
                <a:spcPts val="1200"/>
              </a:spcBef>
              <a:buFont typeface="Wingdings" charset="2"/>
              <a:buAutoNum type="arabicParenR"/>
            </a:pPr>
            <a:r>
              <a:rPr lang="de-DE" sz="2200" dirty="0"/>
              <a:t>Neue Evidenz zur Wirksamkeit der Impfstoffe</a:t>
            </a:r>
          </a:p>
          <a:p>
            <a:pPr marL="269875" indent="-269875">
              <a:spcBef>
                <a:spcPts val="1200"/>
              </a:spcBef>
              <a:buFont typeface="Wingdings" charset="2"/>
              <a:buAutoNum type="arabicParenR"/>
            </a:pPr>
            <a:r>
              <a:rPr lang="de-DE" sz="2200" dirty="0"/>
              <a:t>Impfquoten</a:t>
            </a:r>
          </a:p>
          <a:p>
            <a:pPr marL="269875" indent="-269875">
              <a:spcBef>
                <a:spcPts val="1200"/>
              </a:spcBef>
              <a:buFont typeface="Wingdings" charset="2"/>
              <a:buAutoNum type="arabicParenR"/>
            </a:pPr>
            <a:r>
              <a:rPr lang="de-DE" sz="2200" dirty="0"/>
              <a:t>Impfakzeptanz-Monitoring</a:t>
            </a:r>
          </a:p>
          <a:p>
            <a:pPr marL="269875" indent="-269875">
              <a:spcBef>
                <a:spcPts val="1200"/>
              </a:spcBef>
              <a:buFont typeface="Wingdings" charset="2"/>
              <a:buAutoNum type="arabicParenR"/>
            </a:pPr>
            <a:r>
              <a:rPr lang="de-DE" sz="2200" dirty="0"/>
              <a:t>Impfdurchbruch-Monitoring</a:t>
            </a:r>
            <a:br>
              <a:rPr lang="de-DE" sz="1800" dirty="0"/>
            </a:br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B50C54-9F97-4E24-9690-7429F0692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27" y="64088"/>
            <a:ext cx="4828211" cy="714291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8" name="Fußzeilenplatzhalter 11">
            <a:extLst>
              <a:ext uri="{FF2B5EF4-FFF2-40B4-BE49-F238E27FC236}">
                <a16:creationId xmlns:a16="http://schemas.microsoft.com/office/drawing/2014/main" id="{D55E819D-3AE2-440F-970C-D58528FA0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862578"/>
            <a:ext cx="2895600" cy="273844"/>
          </a:xfrm>
        </p:spPr>
        <p:txBody>
          <a:bodyPr/>
          <a:lstStyle/>
          <a:p>
            <a:r>
              <a:rPr lang="de-DE" dirty="0"/>
              <a:t>Krisenstab</a:t>
            </a:r>
          </a:p>
        </p:txBody>
      </p:sp>
    </p:spTree>
    <p:extLst>
      <p:ext uri="{BB962C8B-B14F-4D97-AF65-F5344CB8AC3E}">
        <p14:creationId xmlns:p14="http://schemas.microsoft.com/office/powerpoint/2010/main" val="379393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566EE-A46E-49C9-967D-6539C568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44000"/>
            <a:ext cx="7983646" cy="714291"/>
          </a:xfrm>
        </p:spPr>
        <p:txBody>
          <a:bodyPr/>
          <a:lstStyle/>
          <a:p>
            <a:r>
              <a:rPr lang="de-DE" dirty="0"/>
              <a:t>Post-</a:t>
            </a:r>
            <a:r>
              <a:rPr lang="de-DE" dirty="0" err="1"/>
              <a:t>Deployment</a:t>
            </a:r>
            <a:r>
              <a:rPr lang="de-DE" dirty="0"/>
              <a:t> Effektivität </a:t>
            </a:r>
            <a:r>
              <a:rPr lang="de-DE" dirty="0" err="1"/>
              <a:t>BioNTech</a:t>
            </a:r>
            <a:r>
              <a:rPr lang="de-DE" dirty="0"/>
              <a:t>/Pfizer in Israel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61701-8D1F-4B51-949F-E2E20BDD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2578"/>
            <a:ext cx="1860421" cy="273844"/>
          </a:xfrm>
        </p:spPr>
        <p:txBody>
          <a:bodyPr/>
          <a:lstStyle/>
          <a:p>
            <a:fld id="{4E4DE5BD-8AD9-47E1-8BBE-7A42E481C6D9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D1EAE-084D-4A48-A857-4D418F3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5642" y="4803048"/>
            <a:ext cx="2286546" cy="273844"/>
          </a:xfrm>
        </p:spPr>
        <p:txBody>
          <a:bodyPr/>
          <a:lstStyle/>
          <a:p>
            <a:r>
              <a:rPr lang="de-DE" dirty="0"/>
              <a:t>(Dagan et al. NEJM, 24 Feb 2021)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4F4D09-761C-47F6-A7FE-7D1CAB25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62578"/>
            <a:ext cx="496872" cy="273844"/>
          </a:xfrm>
        </p:spPr>
        <p:txBody>
          <a:bodyPr/>
          <a:lstStyle/>
          <a:p>
            <a:fld id="{25F3C144-FBFC-4E86-93BD-B9317AB65B60}" type="slidenum">
              <a:rPr lang="de-DE" smtClean="0"/>
              <a:t>3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A88419-DC5C-4DD0-B14E-E6C11A3B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342"/>
            <a:ext cx="9144000" cy="33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566EE-A46E-49C9-967D-6539C568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06" y="111478"/>
            <a:ext cx="7983646" cy="714291"/>
          </a:xfrm>
        </p:spPr>
        <p:txBody>
          <a:bodyPr/>
          <a:lstStyle/>
          <a:p>
            <a:r>
              <a:rPr lang="de-DE" dirty="0" err="1"/>
              <a:t>BioNTech</a:t>
            </a:r>
            <a:r>
              <a:rPr lang="de-DE" dirty="0"/>
              <a:t>/Pfizer Effekt auf Infektion (</a:t>
            </a:r>
            <a:r>
              <a:rPr lang="de-DE" dirty="0" err="1"/>
              <a:t>sympt</a:t>
            </a:r>
            <a:r>
              <a:rPr lang="de-DE" dirty="0"/>
              <a:t>./</a:t>
            </a:r>
            <a:r>
              <a:rPr lang="de-DE" dirty="0" err="1"/>
              <a:t>asympt</a:t>
            </a:r>
            <a:r>
              <a:rPr lang="de-DE" dirty="0"/>
              <a:t>.)</a:t>
            </a:r>
            <a:br>
              <a:rPr lang="de-DE" dirty="0"/>
            </a:br>
            <a:r>
              <a:rPr lang="de-DE" dirty="0"/>
              <a:t>Gesundheitspersonal, n=23.324, 14-tägige PCR-Testung, 7 Dec-5 Feb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A61701-8D1F-4B51-949F-E2E20BDD05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9656"/>
            <a:ext cx="1860421" cy="273844"/>
          </a:xfrm>
        </p:spPr>
        <p:txBody>
          <a:bodyPr/>
          <a:lstStyle/>
          <a:p>
            <a:fld id="{4E4DE5BD-8AD9-47E1-8BBE-7A42E481C6D9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1D1EAE-084D-4A48-A857-4D418F3A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7017" y="4846731"/>
            <a:ext cx="3243808" cy="273844"/>
          </a:xfrm>
        </p:spPr>
        <p:txBody>
          <a:bodyPr/>
          <a:lstStyle/>
          <a:p>
            <a:r>
              <a:rPr lang="de-DE" dirty="0"/>
              <a:t>(Hall et al. Lancet PREPRINT, 22 Feb 2021)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4F4D09-761C-47F6-A7FE-7D1CAB25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64894"/>
            <a:ext cx="496872" cy="273844"/>
          </a:xfrm>
        </p:spPr>
        <p:txBody>
          <a:bodyPr/>
          <a:lstStyle/>
          <a:p>
            <a:fld id="{25F3C144-FBFC-4E86-93BD-B9317AB65B60}" type="slidenum">
              <a:rPr lang="de-DE" smtClean="0"/>
              <a:t>4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EC0BC3D-1840-4038-A5E7-50AE880D3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87"/>
          <a:stretch/>
        </p:blipFill>
        <p:spPr>
          <a:xfrm>
            <a:off x="253067" y="1006560"/>
            <a:ext cx="7689795" cy="360115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01B189-A3A7-4C84-8979-946B84CE4DE4}"/>
              </a:ext>
            </a:extLst>
          </p:cNvPr>
          <p:cNvSpPr txBox="1"/>
          <p:nvPr/>
        </p:nvSpPr>
        <p:spPr>
          <a:xfrm>
            <a:off x="7882521" y="1343029"/>
            <a:ext cx="1114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Wirksamkeit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70% (55-85)</a:t>
            </a:r>
            <a:br>
              <a:rPr lang="de-DE" sz="1400" dirty="0"/>
            </a:br>
            <a:r>
              <a:rPr lang="de-DE" sz="1400" dirty="0"/>
              <a:t>85% (74-96)</a:t>
            </a:r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72% (58-86)</a:t>
            </a:r>
            <a:br>
              <a:rPr lang="de-DE" sz="1400" dirty="0"/>
            </a:br>
            <a:r>
              <a:rPr lang="de-DE" sz="1400" dirty="0"/>
              <a:t>86% (76-97)</a:t>
            </a:r>
          </a:p>
        </p:txBody>
      </p:sp>
    </p:spTree>
    <p:extLst>
      <p:ext uri="{BB962C8B-B14F-4D97-AF65-F5344CB8AC3E}">
        <p14:creationId xmlns:p14="http://schemas.microsoft.com/office/powerpoint/2010/main" val="24503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23799-B47A-43D0-8852-8C18E8E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BABFAAD-8BC9-4CD1-85E6-21AED7E8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6" y="0"/>
            <a:ext cx="7983646" cy="714291"/>
          </a:xfrm>
        </p:spPr>
        <p:txBody>
          <a:bodyPr/>
          <a:lstStyle/>
          <a:p>
            <a:r>
              <a:rPr lang="de-DE" dirty="0"/>
              <a:t>Impfquoten-Monitoring (Lieferungen &amp; DIM)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9F71B9C-AAAC-46C7-B41B-7D558DEA4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A32E968-EDA6-4ABA-8FF0-2B3CDC870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7" t="13488" r="1563" b="8153"/>
          <a:stretch/>
        </p:blipFill>
        <p:spPr>
          <a:xfrm>
            <a:off x="223356" y="516796"/>
            <a:ext cx="8836819" cy="3986297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08179777-39E2-44EF-BE21-280E0B7E5174}"/>
              </a:ext>
            </a:extLst>
          </p:cNvPr>
          <p:cNvSpPr txBox="1"/>
          <p:nvPr/>
        </p:nvSpPr>
        <p:spPr>
          <a:xfrm>
            <a:off x="3514686" y="4324707"/>
            <a:ext cx="427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Grobe Impfquote (1./2. Dosis):</a:t>
            </a:r>
          </a:p>
          <a:p>
            <a:r>
              <a:rPr lang="de-DE" sz="1600" dirty="0"/>
              <a:t>Alterspflegeheime: 788T//550T </a:t>
            </a:r>
            <a:r>
              <a:rPr lang="de-DE" sz="1600" dirty="0">
                <a:sym typeface="Wingdings" panose="05000000000000000000" pitchFamily="2" charset="2"/>
              </a:rPr>
              <a:t> 79% // 55%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80+ Jährige: 1.567T//700T  26% //12%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3623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5FB749-1D08-49D8-B40D-044F7DE4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862578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B6F4DC-222B-4A72-93B1-98685CC6C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45" y="-57648"/>
            <a:ext cx="7983646" cy="773421"/>
          </a:xfrm>
        </p:spPr>
        <p:txBody>
          <a:bodyPr/>
          <a:lstStyle/>
          <a:p>
            <a:r>
              <a:rPr lang="de-DE" dirty="0"/>
              <a:t>Vorhersage - Entwicklung Impfquoten bei Impfung nach STIKO</a:t>
            </a:r>
            <a:br>
              <a:rPr lang="de-DE" dirty="0"/>
            </a:br>
            <a:r>
              <a:rPr lang="de-DE" sz="1200" dirty="0"/>
              <a:t>unter Berücksichtigung altersspezifischer Impfakzeptanz, Impfstoff-Planzahlen, ohne „Impf-Rückstau“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DB68040-D64C-4AB5-B0CC-944BBD32C6D9}"/>
              </a:ext>
            </a:extLst>
          </p:cNvPr>
          <p:cNvSpPr txBox="1"/>
          <p:nvPr/>
        </p:nvSpPr>
        <p:spPr>
          <a:xfrm>
            <a:off x="2986085" y="4862578"/>
            <a:ext cx="2350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Impfquoten Anfang Mai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2650D36-0635-4919-835F-D68BC625F98B}"/>
              </a:ext>
            </a:extLst>
          </p:cNvPr>
          <p:cNvSpPr txBox="1"/>
          <p:nvPr/>
        </p:nvSpPr>
        <p:spPr>
          <a:xfrm>
            <a:off x="4966166" y="4849338"/>
            <a:ext cx="740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2060"/>
                </a:solidFill>
              </a:rPr>
              <a:t>/ Juli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AE1810-A264-4F16-932A-6E27AF78D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629"/>
            <a:ext cx="9144000" cy="4190193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6A635E-0E39-471B-92AB-FBEFC35A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9569" y="129020"/>
            <a:ext cx="7185281" cy="714291"/>
          </a:xfrm>
        </p:spPr>
        <p:txBody>
          <a:bodyPr/>
          <a:lstStyle/>
          <a:p>
            <a:r>
              <a:rPr lang="de-DE" sz="2160" spc="-1" dirty="0"/>
              <a:t>Die COVIMO-Studie: </a:t>
            </a:r>
            <a:br>
              <a:rPr lang="de-DE" sz="2160" spc="-1" dirty="0"/>
            </a:br>
            <a:r>
              <a:rPr lang="de-DE" sz="2160" spc="-1" dirty="0"/>
              <a:t>Monitoring zu Impfquoten, Impfbereitschaft und –</a:t>
            </a:r>
            <a:r>
              <a:rPr lang="de-DE" sz="2160" spc="-1" dirty="0" err="1"/>
              <a:t>akzeptanz</a:t>
            </a:r>
            <a:r>
              <a:rPr lang="de-DE" sz="2160" spc="-1" dirty="0"/>
              <a:t>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22534" y="1101297"/>
            <a:ext cx="89214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Repräsentative telefonische Befragung (CATI) durch USUMA: Mobil- und Festnetznummern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1. Erhebung: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1.006 Personen ab 18 Jahre (Allgemeinbevölkerung) im Zeitraum: 18.01.-13.02.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Zusätzliche Erhebung: 1.006 Personen ab 70 Jahre im Zeitraum: 20.01.-17.02.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2. Erhebung: ca. 1.000 Personen ab 18 Jahre, läuft seit 22.02.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Standardisierte Befragung kombiniert mit offenen Antworten, die codiert werden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dirty="0"/>
              <a:t>Inhalte der Befragung: 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Impfstatus und Impfbereitschaft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Empfundene Impfnebenwirkungen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Impfakzeptanz (Gründe des (Nicht-)Impfens)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Wissen und Falschwissen zur COVID-19-Impfung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Informiertheit und Informationsbedarf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sz="1600" dirty="0"/>
              <a:t>Soziodemografie (auch: Indikationsgruppen)</a:t>
            </a:r>
          </a:p>
        </p:txBody>
      </p:sp>
      <p:sp>
        <p:nvSpPr>
          <p:cNvPr id="2" name="AutoShape 2" descr="Fragebogen erstellen - Guide zum Formulieren &amp; Auswerten"/>
          <p:cNvSpPr>
            <a:spLocks noChangeAspect="1" noChangeArrowheads="1"/>
          </p:cNvSpPr>
          <p:nvPr/>
        </p:nvSpPr>
        <p:spPr bwMode="auto">
          <a:xfrm>
            <a:off x="597218" y="-130016"/>
            <a:ext cx="27432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de-DE" sz="162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99" y="3085937"/>
            <a:ext cx="2074242" cy="138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7544483-FAF2-4B88-83CF-4D80A9DC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6533454-569F-42C5-B649-008AD5D528E4}"/>
              </a:ext>
            </a:extLst>
          </p:cNvPr>
          <p:cNvSpPr/>
          <p:nvPr/>
        </p:nvSpPr>
        <p:spPr>
          <a:xfrm>
            <a:off x="3619527" y="4671775"/>
            <a:ext cx="2798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dirty="0">
                <a:hlinkClick r:id="rId3"/>
              </a:rPr>
              <a:t>https://www.rki.de/covimo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085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0706" y="80114"/>
            <a:ext cx="7185281" cy="714291"/>
          </a:xfrm>
        </p:spPr>
        <p:txBody>
          <a:bodyPr/>
          <a:lstStyle/>
          <a:p>
            <a:r>
              <a:rPr lang="de-DE" sz="2160" spc="-1" dirty="0"/>
              <a:t>Erste Ergebnisse der COVIMO-Studie (I)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150" y="794405"/>
            <a:ext cx="9029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Impfquote Teilnehmer: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3.4% (1. Dosis) </a:t>
            </a:r>
            <a:r>
              <a:rPr lang="de-DE" dirty="0" err="1"/>
              <a:t>bzw</a:t>
            </a:r>
            <a:r>
              <a:rPr lang="de-DE" dirty="0"/>
              <a:t> 1.2% (2. Dosis)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vergleichbar mit DIM (Stand heute: 4,4% // 2,3%)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Hohe Impfbereitschaft: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66.8 % „auf jeden Fall impfen“ lassen,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13.2 % wollen sich „eher impfen“ lassen</a:t>
            </a:r>
            <a:endParaRPr lang="de-DE" dirty="0">
              <a:ea typeface="Cambria Math" panose="02040503050406030204" pitchFamily="18" charset="0"/>
            </a:endParaRP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Relevanter Anteil Unentschlossener (11.9 %), wenig „Impfverweigerer“ (3.9 %)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Determinanten der Impfbereitschaft: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höher die Impfbereitschaft, je stärker Personen der Impfung vertrauen (Confidence), je eher Personen das Risiko der Erkrankung wahrnehmen (</a:t>
            </a:r>
            <a:r>
              <a:rPr lang="de-DE" dirty="0" err="1"/>
              <a:t>Complacency</a:t>
            </a:r>
            <a:r>
              <a:rPr lang="de-DE" dirty="0"/>
              <a:t>) und je stärker das Verantwortungsgefühl für die Gemeinschaft (Collective </a:t>
            </a:r>
            <a:r>
              <a:rPr lang="de-DE" dirty="0" err="1"/>
              <a:t>Responsibility</a:t>
            </a:r>
            <a:r>
              <a:rPr lang="de-DE" dirty="0"/>
              <a:t>),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mit steigendem Alter steigt auch die Impfbereitschaft an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Geschlecht, Zugehörigkeit zur Berufsgruppe des med. Personals, Vorliegen einer oder mehrerer Risikofaktoren oder Bildungsniveau beeinflussen die </a:t>
            </a:r>
            <a:r>
              <a:rPr lang="de-DE"/>
              <a:t>Impfbereitschaft nicht</a:t>
            </a:r>
            <a:endParaRPr lang="de-DE" dirty="0"/>
          </a:p>
        </p:txBody>
      </p:sp>
      <p:sp>
        <p:nvSpPr>
          <p:cNvPr id="2" name="AutoShape 2" descr="Fragebogen erstellen - Guide zum Formulieren &amp; Auswerten"/>
          <p:cNvSpPr>
            <a:spLocks noChangeAspect="1" noChangeArrowheads="1"/>
          </p:cNvSpPr>
          <p:nvPr/>
        </p:nvSpPr>
        <p:spPr bwMode="auto">
          <a:xfrm>
            <a:off x="597218" y="-130016"/>
            <a:ext cx="27432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de-DE" sz="162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E582BB1-61EE-46C3-B02B-0D29AF7F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189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69569" y="4841"/>
            <a:ext cx="7185281" cy="714291"/>
          </a:xfrm>
        </p:spPr>
        <p:txBody>
          <a:bodyPr/>
          <a:lstStyle/>
          <a:p>
            <a:r>
              <a:rPr lang="de-DE" sz="2160" spc="-1" dirty="0"/>
              <a:t>Erste Ergebnisse der COVIMO-Studie (II)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8755" y="719132"/>
            <a:ext cx="8795676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Wenig erlebte Impfnebenwirkungen: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52.5 % gab an, nach der Impfung NW gehabt zu haben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die NW wurden als wenig bzw. gar nicht schlimm eingeschätzt und waren für die Befragten vollkommen bzw. eher akzeptabel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Wissen: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Anteil der Befragten, die unsicher sind, ist bei fast allen Wissensfragen hoch (Wirksamkeit, Aufbau Immunschutz, Transmission)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dirty="0"/>
              <a:t>32 % der Befragten wissen beispielsweise nicht, ob die Aussage „Alle Personen, die sich impfen lassen, sind gegen COVID-19 geschützt“ korrekt 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de-DE" b="1" dirty="0"/>
              <a:t>Wahrgenommene Informiertheit: </a:t>
            </a:r>
          </a:p>
          <a:p>
            <a:pPr marL="714375" lvl="1" indent="-257175">
              <a:buFont typeface="Arial" panose="020B0604020202020204" pitchFamily="34" charset="0"/>
              <a:buChar char="•"/>
            </a:pPr>
            <a:r>
              <a:rPr lang="de-DE" dirty="0"/>
              <a:t>wer sich selbst gut informiert fühlt, ist impfbereiter; wer impfbereiter ist, fühlt sich selbst auch besser informiert (r = .370, p &lt; .001)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dirty="0"/>
              <a:t>62.2 % fühlen sich eher bzw. sehr gut über die COVID-19-Impfung informiert, 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r>
              <a:rPr lang="de-DE" dirty="0"/>
              <a:t>9.1 % der Befragten fühlen sich eher bzw. sehr schlecht und 28.7 % mäßig informiert</a:t>
            </a:r>
          </a:p>
          <a:p>
            <a:pPr marL="668655" lvl="1" indent="-257175">
              <a:buFont typeface="Arial" panose="020B0604020202020204" pitchFamily="34" charset="0"/>
              <a:buChar char="•"/>
            </a:pPr>
            <a:endParaRPr lang="de-DE" sz="1260" dirty="0"/>
          </a:p>
          <a:p>
            <a:pPr marL="257175" indent="-257175">
              <a:buFont typeface="Arial" panose="020B0604020202020204" pitchFamily="34" charset="0"/>
              <a:buChar char="•"/>
            </a:pPr>
            <a:endParaRPr lang="de-DE" sz="1260" dirty="0"/>
          </a:p>
        </p:txBody>
      </p:sp>
      <p:sp>
        <p:nvSpPr>
          <p:cNvPr id="2" name="AutoShape 2" descr="Fragebogen erstellen - Guide zum Formulieren &amp; Auswerten"/>
          <p:cNvSpPr>
            <a:spLocks noChangeAspect="1" noChangeArrowheads="1"/>
          </p:cNvSpPr>
          <p:nvPr/>
        </p:nvSpPr>
        <p:spPr bwMode="auto">
          <a:xfrm>
            <a:off x="597218" y="-130016"/>
            <a:ext cx="274320" cy="2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de-DE" sz="162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9E75DE0-71E7-4D48-99B8-69E7DE438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867937"/>
            <a:ext cx="1860421" cy="273844"/>
          </a:xfrm>
        </p:spPr>
        <p:txBody>
          <a:bodyPr/>
          <a:lstStyle/>
          <a:p>
            <a:fld id="{0690BED2-9612-47B0-AA32-F9F19A5A2D20}" type="datetime1">
              <a:rPr lang="de-DE" smtClean="0"/>
              <a:t>26.02.2021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05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947</Words>
  <Application>Microsoft Office PowerPoint</Application>
  <PresentationFormat>Bildschirmpräsentation (16:9)</PresentationFormat>
  <Paragraphs>145</Paragraphs>
  <Slides>13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ＭＳ 明朝</vt:lpstr>
      <vt:lpstr>Scala Sans OT</vt:lpstr>
      <vt:lpstr>Wingdings</vt:lpstr>
      <vt:lpstr>Office-Design</vt:lpstr>
      <vt:lpstr>Worksheet</vt:lpstr>
      <vt:lpstr>Update Impfen -Krisenstab-</vt:lpstr>
      <vt:lpstr>Agenda</vt:lpstr>
      <vt:lpstr>Post-Deployment Effektivität BioNTech/Pfizer in Israel</vt:lpstr>
      <vt:lpstr>BioNTech/Pfizer Effekt auf Infektion (sympt./asympt.) Gesundheitspersonal, n=23.324, 14-tägige PCR-Testung, 7 Dec-5 Feb </vt:lpstr>
      <vt:lpstr>Impfquoten-Monitoring (Lieferungen &amp; DIM)</vt:lpstr>
      <vt:lpstr>Vorhersage - Entwicklung Impfquoten bei Impfung nach STIKO unter Berücksichtigung altersspezifischer Impfakzeptanz, Impfstoff-Planzahlen, ohne „Impf-Rückstau“</vt:lpstr>
      <vt:lpstr>Die COVIMO-Studie:  Monitoring zu Impfquoten, Impfbereitschaft und –akzeptanz </vt:lpstr>
      <vt:lpstr>Erste Ergebnisse der COVIMO-Studie (I)</vt:lpstr>
      <vt:lpstr>Erste Ergebnisse der COVIMO-Studie (II)</vt:lpstr>
      <vt:lpstr>Geimpfte COVID-19 Fälle (n=13.907, Stand 25 Feb) Abstand Erkrankung bzw. Diagnose nach 1./2. Impfung</vt:lpstr>
      <vt:lpstr>Überblick geimpfte COVID-19 Fälle (SurvNet)</vt:lpstr>
      <vt:lpstr>Impfdurchbrüche*, intensivierte Surveillance</vt:lpstr>
      <vt:lpstr>Fazit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189</cp:revision>
  <dcterms:created xsi:type="dcterms:W3CDTF">2015-11-02T12:29:13Z</dcterms:created>
  <dcterms:modified xsi:type="dcterms:W3CDTF">2021-02-26T11:09:05Z</dcterms:modified>
</cp:coreProperties>
</file>