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28" r:id="rId4"/>
    <p:sldId id="264" r:id="rId5"/>
    <p:sldId id="733" r:id="rId6"/>
    <p:sldId id="734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72" y="1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1. März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01.03.2021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F96B812-827A-4B26-94A2-261537292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65043"/>
              </p:ext>
            </p:extLst>
          </p:nvPr>
        </p:nvGraphicFramePr>
        <p:xfrm>
          <a:off x="1190847" y="1322494"/>
          <a:ext cx="6074733" cy="3161862"/>
        </p:xfrm>
        <a:graphic>
          <a:graphicData uri="http://schemas.openxmlformats.org/drawingml/2006/table">
            <a:tbl>
              <a:tblPr firstRow="1" firstCol="1" bandRow="1"/>
              <a:tblGrid>
                <a:gridCol w="806218">
                  <a:extLst>
                    <a:ext uri="{9D8B030D-6E8A-4147-A177-3AD203B41FA5}">
                      <a16:colId xmlns:a16="http://schemas.microsoft.com/office/drawing/2014/main" val="1191374875"/>
                    </a:ext>
                  </a:extLst>
                </a:gridCol>
                <a:gridCol w="795664">
                  <a:extLst>
                    <a:ext uri="{9D8B030D-6E8A-4147-A177-3AD203B41FA5}">
                      <a16:colId xmlns:a16="http://schemas.microsoft.com/office/drawing/2014/main" val="624519936"/>
                    </a:ext>
                  </a:extLst>
                </a:gridCol>
                <a:gridCol w="139549">
                  <a:extLst>
                    <a:ext uri="{9D8B030D-6E8A-4147-A177-3AD203B41FA5}">
                      <a16:colId xmlns:a16="http://schemas.microsoft.com/office/drawing/2014/main" val="873963548"/>
                    </a:ext>
                  </a:extLst>
                </a:gridCol>
                <a:gridCol w="469659">
                  <a:extLst>
                    <a:ext uri="{9D8B030D-6E8A-4147-A177-3AD203B41FA5}">
                      <a16:colId xmlns:a16="http://schemas.microsoft.com/office/drawing/2014/main" val="2413105463"/>
                    </a:ext>
                  </a:extLst>
                </a:gridCol>
                <a:gridCol w="421580">
                  <a:extLst>
                    <a:ext uri="{9D8B030D-6E8A-4147-A177-3AD203B41FA5}">
                      <a16:colId xmlns:a16="http://schemas.microsoft.com/office/drawing/2014/main" val="2376668219"/>
                    </a:ext>
                  </a:extLst>
                </a:gridCol>
                <a:gridCol w="1047791">
                  <a:extLst>
                    <a:ext uri="{9D8B030D-6E8A-4147-A177-3AD203B41FA5}">
                      <a16:colId xmlns:a16="http://schemas.microsoft.com/office/drawing/2014/main" val="2382461509"/>
                    </a:ext>
                  </a:extLst>
                </a:gridCol>
                <a:gridCol w="139549">
                  <a:extLst>
                    <a:ext uri="{9D8B030D-6E8A-4147-A177-3AD203B41FA5}">
                      <a16:colId xmlns:a16="http://schemas.microsoft.com/office/drawing/2014/main" val="1841686827"/>
                    </a:ext>
                  </a:extLst>
                </a:gridCol>
                <a:gridCol w="1000885">
                  <a:extLst>
                    <a:ext uri="{9D8B030D-6E8A-4147-A177-3AD203B41FA5}">
                      <a16:colId xmlns:a16="http://schemas.microsoft.com/office/drawing/2014/main" val="134147423"/>
                    </a:ext>
                  </a:extLst>
                </a:gridCol>
                <a:gridCol w="72948">
                  <a:extLst>
                    <a:ext uri="{9D8B030D-6E8A-4147-A177-3AD203B41FA5}">
                      <a16:colId xmlns:a16="http://schemas.microsoft.com/office/drawing/2014/main" val="70917289"/>
                    </a:ext>
                  </a:extLst>
                </a:gridCol>
                <a:gridCol w="1180890">
                  <a:extLst>
                    <a:ext uri="{9D8B030D-6E8A-4147-A177-3AD203B41FA5}">
                      <a16:colId xmlns:a16="http://schemas.microsoft.com/office/drawing/2014/main" val="255598122"/>
                    </a:ext>
                  </a:extLst>
                </a:gridCol>
              </a:tblGrid>
              <a:tr h="3264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25.02.2021</a:t>
                      </a:r>
                      <a:endParaRPr lang="de-D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416585"/>
                  </a:ext>
                </a:extLst>
              </a:tr>
              <a:tr h="66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Gesamt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aktive Fälle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Gesamt-Bevölkerung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mit 7-TI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&gt; 50/ 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Impfungen seit dem Vortag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280070"/>
                  </a:ext>
                </a:extLst>
              </a:tr>
              <a:tr h="24410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+4.732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-2.500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+10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1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5610" indent="-43561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+mj-lt"/>
                        </a:rPr>
                        <a:t>+ 80.564		   1. </a:t>
                      </a:r>
                      <a:r>
                        <a:rPr lang="de-DE" sz="900" b="1" dirty="0" err="1">
                          <a:effectLst/>
                          <a:latin typeface="+mj-lt"/>
                        </a:rPr>
                        <a:t>Impf</a:t>
                      </a:r>
                      <a:r>
                        <a:rPr lang="de-DE" sz="900" b="1" dirty="0">
                          <a:effectLst/>
                          <a:latin typeface="+mj-lt"/>
                        </a:rPr>
                        <a:t>.</a:t>
                      </a:r>
                      <a:endParaRPr lang="de-DE" sz="9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1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-57</a:t>
                      </a:r>
                      <a:endParaRPr lang="de-DE" sz="1000" dirty="0">
                        <a:effectLst/>
                        <a:highlight>
                          <a:srgbClr val="FFFF00"/>
                        </a:highlight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463131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(2.447.068)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[ca. 121.400]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9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9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[262/412]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9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ScalaSans"/>
                        </a:rPr>
                        <a:t>+ 26.455      2. </a:t>
                      </a:r>
                      <a:r>
                        <a:rPr lang="de-DE" sz="900" b="1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ScalaSans"/>
                        </a:rPr>
                        <a:t>Impf</a:t>
                      </a:r>
                      <a:r>
                        <a:rPr lang="de-DE" sz="9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ScalaSans"/>
                        </a:rPr>
                        <a:t>.</a:t>
                      </a:r>
                      <a:endParaRPr lang="de-DE" sz="9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[2.898]</a:t>
                      </a:r>
                      <a:endParaRPr lang="de-DE" sz="1000" dirty="0">
                        <a:effectLst/>
                        <a:highlight>
                          <a:srgbClr val="FFFF00"/>
                        </a:highlight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64216"/>
                  </a:ext>
                </a:extLst>
              </a:tr>
              <a:tr h="105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Genesene</a:t>
                      </a:r>
                      <a:r>
                        <a:rPr lang="de-DE" sz="900" b="1" baseline="30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Verstorbene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60-79 Jahre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80+ Jahre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mit 7-TI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&gt; 100/ 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800" b="1" baseline="30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81842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+7.200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+60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48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66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4.079.107 (4,9%)</a:t>
                      </a:r>
                      <a:endParaRPr lang="de-D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+450</a:t>
                      </a:r>
                      <a:endParaRPr lang="de-D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60797"/>
                  </a:ext>
                </a:extLst>
              </a:tr>
              <a:tr h="326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(ca. 2.255.500)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(70.105)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Fälle/100.000 EW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[56/412]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2.095.255 (2,5%)</a:t>
                      </a:r>
                      <a:endParaRPr lang="de-D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27%</a:t>
                      </a:r>
                      <a:endParaRPr lang="de-D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125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98F769-6385-47B6-8C4F-ABA300A4D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1314480"/>
            <a:ext cx="7505700" cy="35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N=54.716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EB8021-C3CD-43D3-AAC0-308C533A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10" y="790972"/>
            <a:ext cx="5571290" cy="39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C090E4-11EC-46F7-9F64-7E770AE97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2DCAE5-B7A3-4A95-847F-4B3C7DFB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705F4B-627C-4148-97F4-A01AED18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5DC222-DC5B-4522-9C08-1FE591E9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00B7BC-F9C1-46C5-BC31-B1CD4E82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und Meldewoche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468991-6255-4E99-B833-CC19190CB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39" y="1148575"/>
            <a:ext cx="5837663" cy="36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0ED9C2-F606-4459-ACDF-638E10992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04" y="1186666"/>
            <a:ext cx="6863577" cy="3318430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A0A6D9-E724-464E-9E6C-01B841909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571750"/>
            <a:ext cx="6863576" cy="209920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472879-2641-4284-849D-9A8F9DBD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190AD4-0AF1-4965-BA12-07DF531D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47B728-83C8-49F5-9FDE-36964D1A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4254DF9-B291-4335-8149-C2DC7535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Geografische Verteilung 7-Tage-Inzidenz nach Altersgruppe N=54.716</a:t>
            </a:r>
          </a:p>
        </p:txBody>
      </p:sp>
    </p:spTree>
    <p:extLst>
      <p:ext uri="{BB962C8B-B14F-4D97-AF65-F5344CB8AC3E}">
        <p14:creationId xmlns:p14="http://schemas.microsoft.com/office/powerpoint/2010/main" val="152208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Bildschirmpräsentation (16:9)</PresentationFormat>
  <Paragraphs>91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ＭＳ 明朝</vt:lpstr>
      <vt:lpstr>ＭＳ 明朝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N=54.716</vt:lpstr>
      <vt:lpstr>7-Tage-Inzidenz nach Altersgruppe und Meldewoche</vt:lpstr>
      <vt:lpstr>Geografische Verteilung 7-Tage-Inzidenz nach Altersgruppe N=54.716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Askar, Mona</cp:lastModifiedBy>
  <cp:revision>175</cp:revision>
  <dcterms:created xsi:type="dcterms:W3CDTF">2015-11-02T12:29:13Z</dcterms:created>
  <dcterms:modified xsi:type="dcterms:W3CDTF">2021-03-01T10:12:13Z</dcterms:modified>
</cp:coreProperties>
</file>