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27" r:id="rId3"/>
    <p:sldId id="728" r:id="rId4"/>
    <p:sldId id="264" r:id="rId5"/>
    <p:sldId id="733" r:id="rId6"/>
    <p:sldId id="734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60" y="6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1. März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FF96B812-827A-4B26-94A2-261537292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986384"/>
              </p:ext>
            </p:extLst>
          </p:nvPr>
        </p:nvGraphicFramePr>
        <p:xfrm>
          <a:off x="1190847" y="1322494"/>
          <a:ext cx="6074733" cy="3161862"/>
        </p:xfrm>
        <a:graphic>
          <a:graphicData uri="http://schemas.openxmlformats.org/drawingml/2006/table">
            <a:tbl>
              <a:tblPr firstRow="1" firstCol="1" bandRow="1"/>
              <a:tblGrid>
                <a:gridCol w="806218">
                  <a:extLst>
                    <a:ext uri="{9D8B030D-6E8A-4147-A177-3AD203B41FA5}">
                      <a16:colId xmlns:a16="http://schemas.microsoft.com/office/drawing/2014/main" val="1191374875"/>
                    </a:ext>
                  </a:extLst>
                </a:gridCol>
                <a:gridCol w="795664">
                  <a:extLst>
                    <a:ext uri="{9D8B030D-6E8A-4147-A177-3AD203B41FA5}">
                      <a16:colId xmlns:a16="http://schemas.microsoft.com/office/drawing/2014/main" val="624519936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873963548"/>
                    </a:ext>
                  </a:extLst>
                </a:gridCol>
                <a:gridCol w="469659">
                  <a:extLst>
                    <a:ext uri="{9D8B030D-6E8A-4147-A177-3AD203B41FA5}">
                      <a16:colId xmlns:a16="http://schemas.microsoft.com/office/drawing/2014/main" val="2413105463"/>
                    </a:ext>
                  </a:extLst>
                </a:gridCol>
                <a:gridCol w="421580">
                  <a:extLst>
                    <a:ext uri="{9D8B030D-6E8A-4147-A177-3AD203B41FA5}">
                      <a16:colId xmlns:a16="http://schemas.microsoft.com/office/drawing/2014/main" val="2376668219"/>
                    </a:ext>
                  </a:extLst>
                </a:gridCol>
                <a:gridCol w="1047791">
                  <a:extLst>
                    <a:ext uri="{9D8B030D-6E8A-4147-A177-3AD203B41FA5}">
                      <a16:colId xmlns:a16="http://schemas.microsoft.com/office/drawing/2014/main" val="2382461509"/>
                    </a:ext>
                  </a:extLst>
                </a:gridCol>
                <a:gridCol w="139549">
                  <a:extLst>
                    <a:ext uri="{9D8B030D-6E8A-4147-A177-3AD203B41FA5}">
                      <a16:colId xmlns:a16="http://schemas.microsoft.com/office/drawing/2014/main" val="1841686827"/>
                    </a:ext>
                  </a:extLst>
                </a:gridCol>
                <a:gridCol w="1000885">
                  <a:extLst>
                    <a:ext uri="{9D8B030D-6E8A-4147-A177-3AD203B41FA5}">
                      <a16:colId xmlns:a16="http://schemas.microsoft.com/office/drawing/2014/main" val="134147423"/>
                    </a:ext>
                  </a:extLst>
                </a:gridCol>
                <a:gridCol w="72948">
                  <a:extLst>
                    <a:ext uri="{9D8B030D-6E8A-4147-A177-3AD203B41FA5}">
                      <a16:colId xmlns:a16="http://schemas.microsoft.com/office/drawing/2014/main" val="70917289"/>
                    </a:ext>
                  </a:extLst>
                </a:gridCol>
                <a:gridCol w="1180890">
                  <a:extLst>
                    <a:ext uri="{9D8B030D-6E8A-4147-A177-3AD203B41FA5}">
                      <a16:colId xmlns:a16="http://schemas.microsoft.com/office/drawing/2014/main" val="255598122"/>
                    </a:ext>
                  </a:extLst>
                </a:gridCol>
              </a:tblGrid>
              <a:tr h="3264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Bestätigte Fälle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7-Tage-Inzidenz (7-TI)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DIVI-Intensivregister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416585"/>
                  </a:ext>
                </a:extLst>
              </a:tr>
              <a:tr h="662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aktive Fälle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Gesamt-Bevölkerung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50/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Impfungen seit dem Vortag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280070"/>
                  </a:ext>
                </a:extLst>
              </a:tr>
              <a:tr h="244102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i="0" u="none" strike="noStrike" dirty="0">
                          <a:effectLst/>
                          <a:latin typeface="Calibri" panose="020F0502020204030204" pitchFamily="34" charset="0"/>
                        </a:rPr>
                        <a:t>+4.732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-2.500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+10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35610" indent="-435610" algn="l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+mj-lt"/>
                        </a:rPr>
                        <a:t>+ 80.564		   1. </a:t>
                      </a:r>
                      <a:r>
                        <a:rPr lang="de-DE" sz="900" b="1" dirty="0" err="1">
                          <a:effectLst/>
                          <a:latin typeface="+mj-lt"/>
                        </a:rPr>
                        <a:t>Impf</a:t>
                      </a:r>
                      <a:r>
                        <a:rPr lang="de-DE" sz="900" b="1" dirty="0">
                          <a:effectLst/>
                          <a:latin typeface="+mj-lt"/>
                        </a:rPr>
                        <a:t>.</a:t>
                      </a:r>
                      <a:endParaRPr lang="de-DE" sz="9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i="1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+29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463131"/>
                  </a:ext>
                </a:extLst>
              </a:tr>
              <a:tr h="25790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(2.447.068)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[ca. 121.400]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de-DE" sz="9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Fälle/100.000 EW</a:t>
                      </a:r>
                      <a:endParaRPr lang="de-DE" sz="9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[262/412]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9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+ 26.455      2. </a:t>
                      </a:r>
                      <a:r>
                        <a:rPr lang="de-DE" sz="900" b="1" i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Impf</a:t>
                      </a:r>
                      <a:r>
                        <a:rPr lang="de-DE" sz="9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MS Mincho" panose="02020609040205080304" pitchFamily="49" charset="-128"/>
                          <a:cs typeface="ScalaSans"/>
                        </a:rPr>
                        <a:t>.</a:t>
                      </a:r>
                      <a:endParaRPr lang="de-DE" sz="900" dirty="0">
                        <a:solidFill>
                          <a:srgbClr val="000000"/>
                        </a:solidFill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de-DE" sz="10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+mj-lt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+mj-lt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[2.869]</a:t>
                      </a:r>
                      <a:endParaRPr lang="de-DE" sz="100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864216"/>
                  </a:ext>
                </a:extLst>
              </a:tr>
              <a:tr h="105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Genesene</a:t>
                      </a:r>
                      <a:r>
                        <a:rPr lang="de-DE" sz="900" b="1" baseline="30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Verstorbene</a:t>
                      </a:r>
                      <a:r>
                        <a:rPr lang="de-DE" sz="900" b="1" baseline="3000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60-79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80+ Jahre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Kreise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mit 7-TI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&gt; 100/ 100.000 EW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Anzahl Geimpfter insgesamt mit einer/zwei Impfung/en und Anteil an Bevölkerung</a:t>
                      </a:r>
                      <a:r>
                        <a:rPr lang="de-DE" sz="800" b="1" baseline="30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1842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+7.200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+60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48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66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+0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4.079.107 (4,9%)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+350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360797"/>
                  </a:ext>
                </a:extLst>
              </a:tr>
              <a:tr h="32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(ca. 2.255.500)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(70.105)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Fälle/100.000 EW</a:t>
                      </a: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[56/412]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8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2.095.255 (2,5%)</a:t>
                      </a:r>
                      <a:endParaRPr lang="de-DE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ScalaSans"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de-DE" sz="1000"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%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332" marR="1633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125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98F769-6385-47B6-8C4F-ABA300A4D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1314480"/>
            <a:ext cx="7505700" cy="352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N=54.716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2EB8021-C3CD-43D3-AAC0-308C533A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10" y="790972"/>
            <a:ext cx="5571290" cy="39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C090E4-11EC-46F7-9F64-7E770AE97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2DCAE5-B7A3-4A95-847F-4B3C7DFB7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705F4B-627C-4148-97F4-A01AED18D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5DC222-DC5B-4522-9C08-1FE591E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000B7BC-F9C1-46C5-BC31-B1CD4E82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Altersgruppe und Meldewoche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468991-6255-4E99-B833-CC19190C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239" y="1148575"/>
            <a:ext cx="5837663" cy="36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70ED9C2-F606-4459-ACDF-638E1099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04" y="1186666"/>
            <a:ext cx="6863577" cy="3318430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FA0A6D9-E724-464E-9E6C-01B841909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571750"/>
            <a:ext cx="6863576" cy="209920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472879-2641-4284-849D-9A8F9DBD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01.03.2021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190AD4-0AF1-4965-BA12-07DF531D9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47B728-83C8-49F5-9FDE-36964D1A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254DF9-B291-4335-8149-C2DC7535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Geografische Verteilung 7-Tage-Inzidenz nach Altersgruppe N=54.716</a:t>
            </a:r>
          </a:p>
        </p:txBody>
      </p:sp>
    </p:spTree>
    <p:extLst>
      <p:ext uri="{BB962C8B-B14F-4D97-AF65-F5344CB8AC3E}">
        <p14:creationId xmlns:p14="http://schemas.microsoft.com/office/powerpoint/2010/main" val="1522080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</Words>
  <Application>Microsoft Office PowerPoint</Application>
  <PresentationFormat>Bildschirmpräsentation (16:9)</PresentationFormat>
  <Paragraphs>90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ＭＳ 明朝</vt:lpstr>
      <vt:lpstr>ＭＳ 明朝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N=54.716</vt:lpstr>
      <vt:lpstr>7-Tage-Inzidenz nach Altersgruppe und Meldewoche</vt:lpstr>
      <vt:lpstr>Geografische Verteilung 7-Tage-Inzidenz nach Altersgruppe N=54.716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Askar, Mona</cp:lastModifiedBy>
  <cp:revision>177</cp:revision>
  <dcterms:created xsi:type="dcterms:W3CDTF">2015-11-02T12:29:13Z</dcterms:created>
  <dcterms:modified xsi:type="dcterms:W3CDTF">2021-03-01T11:48:53Z</dcterms:modified>
</cp:coreProperties>
</file>