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4" r:id="rId2"/>
    <p:sldId id="290" r:id="rId3"/>
    <p:sldId id="281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0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43" autoAdjust="0"/>
    <p:restoredTop sz="95226" autoAdjust="0"/>
  </p:normalViewPr>
  <p:slideViewPr>
    <p:cSldViewPr snapToGrid="0">
      <p:cViewPr varScale="1">
        <p:scale>
          <a:sx n="112" d="100"/>
          <a:sy n="112" d="100"/>
        </p:scale>
        <p:origin x="468" y="108"/>
      </p:cViewPr>
      <p:guideLst>
        <p:guide orient="horz" pos="370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FF886-B5B9-4FB6-9DED-CA36CEBFA13A}" type="datetimeFigureOut">
              <a:rPr lang="de-DE" smtClean="0"/>
              <a:t>02.03.2021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BF1B7-7312-4C12-9FDB-B436F86FE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19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8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40257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83162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335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8EE7F-8910-46B5-BE98-A496C93F0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7B58FB2-ABFA-4A6F-A909-F34B8299C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1F2F51-BBD2-499F-8A10-847060A2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02.03.2021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2CFC9E-2912-405A-AB43-0DBC08059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65EAAA-CC58-4642-8ACA-F216C4E0E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06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112AA-580C-4879-9AEE-DD9A52F39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9E95D3-C1C0-4292-9609-C47D45791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F898EB-0538-4019-94E8-B58E7B2C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02.03.2021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DB0286-7D39-46A2-A013-45E8C4F00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1356B4-1FC4-47B0-96D8-05D1DD2D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48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1A57E8E-AFA3-4EBD-A2FE-87851E44C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A44117-F5BF-4A45-81EE-9D86F04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AFDB7C-509B-4D2A-B6EE-8A5983289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02.03.2021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959C64-748D-4209-8F0E-6D397D23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62834-4146-417F-B68D-797D59C1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470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09.12.2020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COVID-19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609599" y="1155700"/>
            <a:ext cx="10790124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790123" cy="60939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959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A41A7-C82C-485C-A6E7-F818540F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AC3FA9-93CC-4EAA-A954-3AB575D1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351714-5F24-49D7-8507-664D3C3C3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02.03.2021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F9815B-A534-4466-B38F-D0D71767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BD322E-3F36-422C-9ABE-EB688BBB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433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13600-4E1E-40C0-82C9-21448B89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074DA3-A7ED-4F8A-A642-50EEBAB9B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04E298-96C9-457F-A92A-99998A56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02.03.2021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8C52C7-D2BB-4549-8722-5B1FAA58F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E9D73-AD7D-4C90-860D-BC104449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93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DC607-5151-4291-AB2C-8823CBC0C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2B5E91-DA33-4805-AD44-3338F7F03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DD5363-0DBF-4E2A-A2AE-80A1117CB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DA6B8A-2D4E-499C-A3F1-F5C5519A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02.03.2021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F4EC31-BB70-47BF-B0E1-AD71E5804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1DFA81-F67E-479B-B10D-D07C65C1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3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3D2A0-84BD-4090-89BB-CEB2E012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544766-50B4-425F-8BD7-193938AB2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ECFA2B-7812-4A47-BE46-29E4CE961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7741EE-5D5D-4D0A-8A82-E171BCD39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2F404E3-A8E2-4ED9-A8D4-2637B83FB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F663D6-5810-4966-B9F8-29422E88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02.03.2021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903B110-3A29-4D4E-A872-37A190CE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DA7DD1-A6F1-4BBD-965E-157A10D4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82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35408-8BBE-4465-9BCA-4BC705080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1A65A6-4FCC-4C0C-86D9-CC4B23C44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02.03.2021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8E6451-C646-47FE-83FC-419C87AF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453269-DC48-4AFE-B6A6-C92C018B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33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E063097-B30A-438C-ADB2-6257210A9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02.03.2021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CD54172-FF7A-4C34-85EE-4A9F3579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812217-FD6D-47F4-BC1C-68A61611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55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AAAFB-7540-465F-BAC8-EECC5C113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F9E9B2-3025-4E8A-8BB5-C37A97DC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96F8C8-A20A-481B-BC37-BAE75F94F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3F5A58-DD47-4E3A-ADB8-73FA1D2E6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02.03.2021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8DECE1-932E-4BB5-BBB0-14E64889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10FEA2-37BE-4794-A018-75AF138BD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0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CF580-F166-4BD5-9823-42BC77D12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AA8889B-CB81-4FAD-8505-62589B0EE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A35A1B-12E3-4A65-B7A6-54FDD99B4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E38374-3FD4-40A3-AAD8-1E8A26A59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02.03.2021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A814C7-8239-4EFE-81AE-DB08CA5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81DAF9-FAF6-45B7-B84E-47DBB606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51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69F4455-75A6-4097-A78C-4DBC619D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517C78-2FAA-489C-8932-1F768E0E3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841ADC-68B7-461E-BD1F-F512E550F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34D07-CF14-49B9-9B67-E733C7E65F38}" type="datetimeFigureOut">
              <a:rPr lang="de-DE" smtClean="0"/>
              <a:t>02.03.2021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221EA0-13E1-4A1A-8CE5-4AB3C97A6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353BEB-A983-4FDB-AFC0-9648770A3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07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224461" y="718241"/>
            <a:ext cx="11822513" cy="126134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de-DE" sz="1600" dirty="0"/>
              <a:t>Mit Stand 03.03.2020 werden </a:t>
            </a:r>
            <a:r>
              <a:rPr lang="de-DE" sz="1600" b="1" dirty="0"/>
              <a:t>2.824  </a:t>
            </a:r>
            <a:r>
              <a:rPr lang="de-DE" sz="1600" dirty="0"/>
              <a:t>COVID-19-Patienten auf Intensivstationen (der ca. 1.300 Akutkrankenhäuser) behandelt. 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In den meisten Bundesländern geht die COVID-19-Belegung auf den ITS weiter zurück.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Beobachtung: Anzahl von Patient*innen mit leichter respiratorischer Therapieform (High-Flow, NIV) leicht zunehmend, während die Anzahl Behandelter mit invasiver Beatmung und ECMO-Therapie weiter abgenommen hat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1</a:t>
            </a:fld>
            <a:endParaRPr lang="de-DE" dirty="0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8233" y="160408"/>
            <a:ext cx="7983646" cy="387798"/>
          </a:xfrm>
        </p:spPr>
        <p:txBody>
          <a:bodyPr/>
          <a:lstStyle/>
          <a:p>
            <a:r>
              <a:rPr lang="de-DE" sz="2800" dirty="0"/>
              <a:t>DIVI-Intensivregister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160866" y="6518818"/>
            <a:ext cx="15495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03.03.2021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8B209C2B-C649-47CF-9B15-0F2B88950A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55" y="2279961"/>
            <a:ext cx="5888809" cy="3785663"/>
          </a:xfrm>
          <a:prstGeom prst="rect">
            <a:avLst/>
          </a:prstGeom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D73E6659-02B7-4105-A782-708515D3013E}"/>
              </a:ext>
            </a:extLst>
          </p:cNvPr>
          <p:cNvSpPr txBox="1"/>
          <p:nvPr/>
        </p:nvSpPr>
        <p:spPr>
          <a:xfrm>
            <a:off x="4050282" y="2397159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78E05476-1B7D-42B7-B693-607D1AAFF78E}"/>
              </a:ext>
            </a:extLst>
          </p:cNvPr>
          <p:cNvSpPr txBox="1"/>
          <p:nvPr/>
        </p:nvSpPr>
        <p:spPr>
          <a:xfrm>
            <a:off x="3386309" y="2397159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E0F3B13A-BC29-450F-8414-85AFE07AB04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5654" r="36371"/>
          <a:stretch/>
        </p:blipFill>
        <p:spPr>
          <a:xfrm>
            <a:off x="6929694" y="2772878"/>
            <a:ext cx="4164754" cy="3619603"/>
          </a:xfrm>
          <a:prstGeom prst="rect">
            <a:avLst/>
          </a:prstGeom>
        </p:spPr>
      </p:pic>
      <p:sp>
        <p:nvSpPr>
          <p:cNvPr id="21" name="Textfeld 20">
            <a:extLst>
              <a:ext uri="{FF2B5EF4-FFF2-40B4-BE49-F238E27FC236}">
                <a16:creationId xmlns:a16="http://schemas.microsoft.com/office/drawing/2014/main" id="{DD94FA65-78BB-490E-93D3-A41CCE0BC88E}"/>
              </a:ext>
            </a:extLst>
          </p:cNvPr>
          <p:cNvSpPr txBox="1"/>
          <p:nvPr/>
        </p:nvSpPr>
        <p:spPr>
          <a:xfrm>
            <a:off x="4742342" y="2401371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5.762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0C1D8386-A618-4DF0-9A3F-CB0A36E35F2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95" t="5280" b="53599"/>
          <a:stretch/>
        </p:blipFill>
        <p:spPr>
          <a:xfrm>
            <a:off x="10119904" y="1979586"/>
            <a:ext cx="2072096" cy="1415717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D7CF1245-F5A9-412F-8243-C4DD61B7054D}"/>
              </a:ext>
            </a:extLst>
          </p:cNvPr>
          <p:cNvSpPr txBox="1"/>
          <p:nvPr/>
        </p:nvSpPr>
        <p:spPr>
          <a:xfrm>
            <a:off x="7419499" y="2174021"/>
            <a:ext cx="26166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COVID-19 Behandlungen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21BC29F1-248A-43B5-91BB-6499CD29C5E5}"/>
              </a:ext>
            </a:extLst>
          </p:cNvPr>
          <p:cNvCxnSpPr/>
          <p:nvPr/>
        </p:nvCxnSpPr>
        <p:spPr>
          <a:xfrm flipH="1">
            <a:off x="5742774" y="3238856"/>
            <a:ext cx="128187" cy="8033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68992B2F-5BBA-4E56-8290-9F3ED0950C8B}"/>
              </a:ext>
            </a:extLst>
          </p:cNvPr>
          <p:cNvCxnSpPr>
            <a:cxnSpLocks/>
          </p:cNvCxnSpPr>
          <p:nvPr/>
        </p:nvCxnSpPr>
        <p:spPr>
          <a:xfrm>
            <a:off x="10911556" y="3517044"/>
            <a:ext cx="1" cy="8716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5785B65B-14EA-4574-853C-A004843C0E4E}"/>
              </a:ext>
            </a:extLst>
          </p:cNvPr>
          <p:cNvSpPr txBox="1"/>
          <p:nvPr/>
        </p:nvSpPr>
        <p:spPr>
          <a:xfrm>
            <a:off x="5494018" y="4204036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2.824</a:t>
            </a:r>
          </a:p>
        </p:txBody>
      </p:sp>
    </p:spTree>
    <p:extLst>
      <p:ext uri="{BB962C8B-B14F-4D97-AF65-F5344CB8AC3E}">
        <p14:creationId xmlns:p14="http://schemas.microsoft.com/office/powerpoint/2010/main" val="405450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88550" y="6538912"/>
            <a:ext cx="2743200" cy="365125"/>
          </a:xfrm>
        </p:spPr>
        <p:txBody>
          <a:bodyPr/>
          <a:lstStyle/>
          <a:p>
            <a:pPr defTabSz="457189"/>
            <a:r>
              <a:rPr lang="de-DE" dirty="0">
                <a:latin typeface="Calibri"/>
              </a:rPr>
              <a:t>03.03.21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2</a:t>
            </a:fld>
            <a:endParaRPr lang="de-DE">
              <a:latin typeface="Calibri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250B339-B402-4191-8923-71FC36642A9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83" b="5782"/>
          <a:stretch/>
        </p:blipFill>
        <p:spPr>
          <a:xfrm>
            <a:off x="4972049" y="917979"/>
            <a:ext cx="3603580" cy="2784019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252B7061-246F-4CE3-BDF5-9F6C98498AC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30" b="5418"/>
          <a:stretch/>
        </p:blipFill>
        <p:spPr>
          <a:xfrm>
            <a:off x="4972049" y="4025264"/>
            <a:ext cx="3711418" cy="2581581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05274D0A-92A1-4F71-A4DA-E1D0CA3401E4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95" b="6170"/>
          <a:stretch/>
        </p:blipFill>
        <p:spPr>
          <a:xfrm>
            <a:off x="8659384" y="895522"/>
            <a:ext cx="3446140" cy="2781413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278AD20-A1C8-46CE-9812-058F8E133E41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60" b="5150"/>
          <a:stretch/>
        </p:blipFill>
        <p:spPr>
          <a:xfrm>
            <a:off x="8675316" y="4017293"/>
            <a:ext cx="3482863" cy="2606644"/>
          </a:xfrm>
          <a:prstGeom prst="rect">
            <a:avLst/>
          </a:prstGeom>
        </p:spPr>
      </p:pic>
      <p:cxnSp>
        <p:nvCxnSpPr>
          <p:cNvPr id="34" name="Gerade Verbindung mit Pfeil 33">
            <a:extLst>
              <a:ext uri="{FF2B5EF4-FFF2-40B4-BE49-F238E27FC236}">
                <a16:creationId xmlns:a16="http://schemas.microsoft.com/office/drawing/2014/main" id="{5F6968AF-DABF-4B5E-BCC2-3C050AA8B4AB}"/>
              </a:ext>
            </a:extLst>
          </p:cNvPr>
          <p:cNvCxnSpPr>
            <a:cxnSpLocks/>
          </p:cNvCxnSpPr>
          <p:nvPr/>
        </p:nvCxnSpPr>
        <p:spPr>
          <a:xfrm flipH="1" flipV="1">
            <a:off x="8183305" y="5361732"/>
            <a:ext cx="139149" cy="57078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feld 34">
            <a:extLst>
              <a:ext uri="{FF2B5EF4-FFF2-40B4-BE49-F238E27FC236}">
                <a16:creationId xmlns:a16="http://schemas.microsoft.com/office/drawing/2014/main" id="{85D5720F-455A-4145-886D-045FB292D97A}"/>
              </a:ext>
            </a:extLst>
          </p:cNvPr>
          <p:cNvSpPr txBox="1"/>
          <p:nvPr/>
        </p:nvSpPr>
        <p:spPr>
          <a:xfrm>
            <a:off x="11709060" y="3788762"/>
            <a:ext cx="449119" cy="314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i="1" dirty="0"/>
              <a:t>Süd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37770203-A3C9-4562-8FA9-EF62A570CA33}"/>
              </a:ext>
            </a:extLst>
          </p:cNvPr>
          <p:cNvSpPr txBox="1"/>
          <p:nvPr/>
        </p:nvSpPr>
        <p:spPr>
          <a:xfrm>
            <a:off x="7923314" y="692931"/>
            <a:ext cx="6555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i="1" dirty="0"/>
              <a:t>N-W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76CD4979-CB2C-4E32-B076-C23D2DD91636}"/>
              </a:ext>
            </a:extLst>
          </p:cNvPr>
          <p:cNvSpPr txBox="1"/>
          <p:nvPr/>
        </p:nvSpPr>
        <p:spPr>
          <a:xfrm>
            <a:off x="11657114" y="692931"/>
            <a:ext cx="5107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i="1" dirty="0"/>
              <a:t>N-O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A8168A24-C0E8-41D3-9D3B-1886BC8017D5}"/>
              </a:ext>
            </a:extLst>
          </p:cNvPr>
          <p:cNvSpPr txBox="1"/>
          <p:nvPr/>
        </p:nvSpPr>
        <p:spPr>
          <a:xfrm>
            <a:off x="8021513" y="3803777"/>
            <a:ext cx="6538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i="1" dirty="0"/>
              <a:t>Mitte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2928AC30-3EAD-4B9D-8F5B-6AEC9AF36E59}"/>
              </a:ext>
            </a:extLst>
          </p:cNvPr>
          <p:cNvSpPr/>
          <p:nvPr/>
        </p:nvSpPr>
        <p:spPr>
          <a:xfrm>
            <a:off x="4075642" y="692931"/>
            <a:ext cx="324908" cy="6310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DED12479-D96D-4684-B4D0-20FAB41AF815}"/>
              </a:ext>
            </a:extLst>
          </p:cNvPr>
          <p:cNvSpPr/>
          <p:nvPr/>
        </p:nvSpPr>
        <p:spPr>
          <a:xfrm>
            <a:off x="8172448" y="1567860"/>
            <a:ext cx="386516" cy="2158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A985C8ED-33F8-4BCB-BADF-71C22D45E126}"/>
              </a:ext>
            </a:extLst>
          </p:cNvPr>
          <p:cNvSpPr/>
          <p:nvPr/>
        </p:nvSpPr>
        <p:spPr>
          <a:xfrm>
            <a:off x="11719631" y="1299088"/>
            <a:ext cx="472369" cy="3029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4FBE0DE6-841E-4338-97A2-9D759D0A7B7F}"/>
              </a:ext>
            </a:extLst>
          </p:cNvPr>
          <p:cNvSpPr/>
          <p:nvPr/>
        </p:nvSpPr>
        <p:spPr>
          <a:xfrm>
            <a:off x="11719631" y="1938470"/>
            <a:ext cx="385893" cy="1333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F9771314-1EE4-4F7B-B047-323B3CD1B681}"/>
              </a:ext>
            </a:extLst>
          </p:cNvPr>
          <p:cNvSpPr/>
          <p:nvPr/>
        </p:nvSpPr>
        <p:spPr>
          <a:xfrm>
            <a:off x="11719631" y="2649078"/>
            <a:ext cx="385893" cy="14297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427345F9-AE80-4528-AD4F-81DB9A9A5EFD}"/>
              </a:ext>
            </a:extLst>
          </p:cNvPr>
          <p:cNvSpPr/>
          <p:nvPr/>
        </p:nvSpPr>
        <p:spPr>
          <a:xfrm>
            <a:off x="11748518" y="4192304"/>
            <a:ext cx="425365" cy="20799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CB9C6C57-10EB-44A6-AF2C-E1F713EF68CB}"/>
              </a:ext>
            </a:extLst>
          </p:cNvPr>
          <p:cNvSpPr/>
          <p:nvPr/>
        </p:nvSpPr>
        <p:spPr>
          <a:xfrm>
            <a:off x="8184342" y="2038714"/>
            <a:ext cx="276225" cy="1441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05C61859-4842-409D-BB25-30F7CA7375C1}"/>
              </a:ext>
            </a:extLst>
          </p:cNvPr>
          <p:cNvSpPr/>
          <p:nvPr/>
        </p:nvSpPr>
        <p:spPr>
          <a:xfrm>
            <a:off x="8172448" y="2792933"/>
            <a:ext cx="302751" cy="1016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1F529972-4C36-44EC-9C69-4FFBD7EF6F22}"/>
              </a:ext>
            </a:extLst>
          </p:cNvPr>
          <p:cNvSpPr/>
          <p:nvPr/>
        </p:nvSpPr>
        <p:spPr>
          <a:xfrm>
            <a:off x="11766636" y="5310456"/>
            <a:ext cx="401247" cy="24845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28231B06-A83F-46D0-BAAB-F2AA010229BE}"/>
              </a:ext>
            </a:extLst>
          </p:cNvPr>
          <p:cNvSpPr/>
          <p:nvPr/>
        </p:nvSpPr>
        <p:spPr>
          <a:xfrm>
            <a:off x="8229600" y="5503492"/>
            <a:ext cx="380640" cy="14526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C44F20DC-E8D2-4DB0-8AFB-2C2586562AD1}"/>
              </a:ext>
            </a:extLst>
          </p:cNvPr>
          <p:cNvSpPr/>
          <p:nvPr/>
        </p:nvSpPr>
        <p:spPr>
          <a:xfrm>
            <a:off x="8263784" y="5183744"/>
            <a:ext cx="357053" cy="14174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4B4B199B-0077-4B9E-967B-D854A694299F}"/>
              </a:ext>
            </a:extLst>
          </p:cNvPr>
          <p:cNvSpPr/>
          <p:nvPr/>
        </p:nvSpPr>
        <p:spPr>
          <a:xfrm>
            <a:off x="8255239" y="4888192"/>
            <a:ext cx="357053" cy="1140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C61CA026-2885-4972-8D35-8545F5818232}"/>
              </a:ext>
            </a:extLst>
          </p:cNvPr>
          <p:cNvSpPr/>
          <p:nvPr/>
        </p:nvSpPr>
        <p:spPr>
          <a:xfrm>
            <a:off x="8268248" y="5870240"/>
            <a:ext cx="352589" cy="1181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12A7019C-A242-404B-901C-9B7DCD4B25E5}"/>
              </a:ext>
            </a:extLst>
          </p:cNvPr>
          <p:cNvCxnSpPr>
            <a:cxnSpLocks/>
          </p:cNvCxnSpPr>
          <p:nvPr/>
        </p:nvCxnSpPr>
        <p:spPr>
          <a:xfrm flipH="1">
            <a:off x="11565709" y="2681905"/>
            <a:ext cx="182809" cy="71489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eck 7">
            <a:extLst>
              <a:ext uri="{FF2B5EF4-FFF2-40B4-BE49-F238E27FC236}">
                <a16:creationId xmlns:a16="http://schemas.microsoft.com/office/drawing/2014/main" id="{A445A4E5-EC29-486E-8A67-2A430DAF5070}"/>
              </a:ext>
            </a:extLst>
          </p:cNvPr>
          <p:cNvSpPr/>
          <p:nvPr/>
        </p:nvSpPr>
        <p:spPr>
          <a:xfrm>
            <a:off x="7580120" y="1323975"/>
            <a:ext cx="575663" cy="851475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2" name="Gerade Verbindung mit Pfeil 51">
            <a:extLst>
              <a:ext uri="{FF2B5EF4-FFF2-40B4-BE49-F238E27FC236}">
                <a16:creationId xmlns:a16="http://schemas.microsoft.com/office/drawing/2014/main" id="{613758A4-2C6A-4E0A-AF96-5BA95F724F99}"/>
              </a:ext>
            </a:extLst>
          </p:cNvPr>
          <p:cNvCxnSpPr>
            <a:cxnSpLocks/>
          </p:cNvCxnSpPr>
          <p:nvPr/>
        </p:nvCxnSpPr>
        <p:spPr>
          <a:xfrm flipH="1">
            <a:off x="11520815" y="1426587"/>
            <a:ext cx="152045" cy="751637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mit Pfeil 52">
            <a:extLst>
              <a:ext uri="{FF2B5EF4-FFF2-40B4-BE49-F238E27FC236}">
                <a16:creationId xmlns:a16="http://schemas.microsoft.com/office/drawing/2014/main" id="{1AF29F1E-A2DE-4A57-891E-59275105915B}"/>
              </a:ext>
            </a:extLst>
          </p:cNvPr>
          <p:cNvCxnSpPr>
            <a:cxnSpLocks/>
            <a:stCxn id="47" idx="1"/>
          </p:cNvCxnSpPr>
          <p:nvPr/>
        </p:nvCxnSpPr>
        <p:spPr>
          <a:xfrm flipH="1">
            <a:off x="11581456" y="5434684"/>
            <a:ext cx="185180" cy="6880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Grafik 22">
            <a:extLst>
              <a:ext uri="{FF2B5EF4-FFF2-40B4-BE49-F238E27FC236}">
                <a16:creationId xmlns:a16="http://schemas.microsoft.com/office/drawing/2014/main" id="{C4CB0A14-B536-4D51-BCD9-7254E5CA194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2531" y="136525"/>
            <a:ext cx="4183292" cy="6402387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075642" y="136525"/>
            <a:ext cx="7768829" cy="762404"/>
          </a:xfrm>
        </p:spPr>
        <p:txBody>
          <a:bodyPr>
            <a:noAutofit/>
          </a:bodyPr>
          <a:lstStyle/>
          <a:p>
            <a:r>
              <a:rPr lang="de-DE" sz="1600" dirty="0"/>
              <a:t>In 3 Bundesländern</a:t>
            </a:r>
            <a:r>
              <a:rPr lang="de-DE" sz="1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600" dirty="0"/>
              <a:t>liegt der Anteil von COVID-19-Patient*innen an ITS-Betten über 15% (~jedes 6.Bett) und in 4 Länder unter 10% </a:t>
            </a:r>
            <a:r>
              <a:rPr lang="de-DE" sz="1200" dirty="0">
                <a:solidFill>
                  <a:schemeClr val="bg1">
                    <a:lumMod val="50000"/>
                  </a:schemeClr>
                </a:solidFill>
              </a:rPr>
              <a:t>(* 2 BL mehr letzte Woche) </a:t>
            </a:r>
            <a:endParaRPr lang="de-DE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377B48BE-FC6B-43AA-A1FC-40E3BE7DD939}"/>
              </a:ext>
            </a:extLst>
          </p:cNvPr>
          <p:cNvSpPr/>
          <p:nvPr/>
        </p:nvSpPr>
        <p:spPr>
          <a:xfrm>
            <a:off x="4075642" y="760576"/>
            <a:ext cx="390181" cy="5633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4820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199175" y="865151"/>
            <a:ext cx="8557302" cy="880528"/>
          </a:xfrm>
        </p:spPr>
        <p:txBody>
          <a:bodyPr>
            <a:noAutofit/>
          </a:bodyPr>
          <a:lstStyle/>
          <a:p>
            <a:r>
              <a:rPr lang="de-DE" sz="1600" dirty="0"/>
              <a:t>Weitere Stabilisierung der Lage auf ITS</a:t>
            </a:r>
          </a:p>
          <a:p>
            <a:r>
              <a:rPr lang="de-DE" sz="1600" dirty="0"/>
              <a:t>Situation des Personalmangel verbessert sich weiter in den Häusern, Raummangel nimmt leicht ab</a:t>
            </a:r>
          </a:p>
          <a:p>
            <a:r>
              <a:rPr lang="de-DE" sz="1600" dirty="0"/>
              <a:t>Freie Behandlungskapazitäten im High-Care Bereich steigen tendenziell wieder an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3</a:t>
            </a:fld>
            <a:endParaRPr lang="de-DE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193591" y="234394"/>
            <a:ext cx="6941674" cy="387798"/>
          </a:xfrm>
        </p:spPr>
        <p:txBody>
          <a:bodyPr/>
          <a:lstStyle/>
          <a:p>
            <a:r>
              <a:rPr lang="de-DE" sz="2800" dirty="0"/>
              <a:t>Belastungslage auf Intensivstationen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CED00521-7C66-4014-A249-239106FBCA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7238" y="2644003"/>
            <a:ext cx="5774762" cy="3712347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E2251497-A1D7-4EB7-A8CC-5727DD0A1C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143" y="2578610"/>
            <a:ext cx="5876484" cy="3777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84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B14323FE-0245-4C7B-83CD-E6C9908F9391}"/>
              </a:ext>
            </a:extLst>
          </p:cNvPr>
          <p:cNvSpPr txBox="1">
            <a:spLocks/>
          </p:cNvSpPr>
          <p:nvPr/>
        </p:nvSpPr>
        <p:spPr>
          <a:xfrm>
            <a:off x="59378" y="0"/>
            <a:ext cx="12085122" cy="5631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400" b="1" dirty="0">
                <a:solidFill>
                  <a:srgbClr val="0070C0"/>
                </a:solidFill>
              </a:rPr>
              <a:t> </a:t>
            </a:r>
            <a:r>
              <a:rPr lang="de-DE" sz="2400" b="1" dirty="0" err="1">
                <a:solidFill>
                  <a:srgbClr val="0070C0"/>
                </a:solidFill>
              </a:rPr>
              <a:t>SPoCK</a:t>
            </a:r>
            <a:r>
              <a:rPr lang="de-DE" sz="2400" b="1" dirty="0">
                <a:solidFill>
                  <a:srgbClr val="0070C0"/>
                </a:solidFill>
              </a:rPr>
              <a:t>: Prognosen intensivpflichtiger COVID-19-Patient*innen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6D316A3-AAC9-4090-A57A-7FD12D8B0A41}"/>
              </a:ext>
            </a:extLst>
          </p:cNvPr>
          <p:cNvSpPr txBox="1"/>
          <p:nvPr/>
        </p:nvSpPr>
        <p:spPr>
          <a:xfrm>
            <a:off x="181886" y="1893169"/>
            <a:ext cx="5334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Länder (nach Kleeblättern) mit Kapazitäts-Prognosen: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93051AC-CDBB-4F45-A416-A1763C928651}"/>
              </a:ext>
            </a:extLst>
          </p:cNvPr>
          <p:cNvSpPr/>
          <p:nvPr/>
        </p:nvSpPr>
        <p:spPr>
          <a:xfrm>
            <a:off x="5710844" y="1387921"/>
            <a:ext cx="1678706" cy="1346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BB67F89-C932-455D-A624-9369B62AD9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886" y="736314"/>
            <a:ext cx="7534275" cy="88582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632F46F8-91F6-44BC-9FD1-30BA5CABA547}"/>
              </a:ext>
            </a:extLst>
          </p:cNvPr>
          <p:cNvSpPr txBox="1"/>
          <p:nvPr/>
        </p:nvSpPr>
        <p:spPr>
          <a:xfrm>
            <a:off x="8085923" y="135650"/>
            <a:ext cx="1372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Deutschland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EF359178-52FC-425E-810C-F800565CFC96}"/>
              </a:ext>
            </a:extLst>
          </p:cNvPr>
          <p:cNvSpPr txBox="1"/>
          <p:nvPr/>
        </p:nvSpPr>
        <p:spPr>
          <a:xfrm>
            <a:off x="10895018" y="6261657"/>
            <a:ext cx="12496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Stand: 23.02.21</a:t>
            </a:r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B5BB7390-FD8F-488E-96F7-13B9597D65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9350" y="3017299"/>
            <a:ext cx="2956717" cy="379460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72D84F85-3FF1-40EF-9A5C-17EA3996C8E2}"/>
              </a:ext>
            </a:extLst>
          </p:cNvPr>
          <p:cNvSpPr txBox="1"/>
          <p:nvPr/>
        </p:nvSpPr>
        <p:spPr>
          <a:xfrm>
            <a:off x="10815043" y="5114586"/>
            <a:ext cx="1626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Kleeblatt Zuordnungen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76C3AAA-C578-41FA-8266-F4AEC06CD4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5923" y="533359"/>
            <a:ext cx="3882546" cy="2349834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EFC02606-9BE5-4E95-8427-1915A7E914E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33" y="2298003"/>
            <a:ext cx="7283940" cy="4513896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D07356E7-5054-4813-AC4A-2CD32C18C9A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01609" y="4809189"/>
            <a:ext cx="2067741" cy="1903455"/>
          </a:xfrm>
          <a:prstGeom prst="rect">
            <a:avLst/>
          </a:prstGeom>
          <a:ln w="12700"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7625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</Words>
  <Application>Microsoft Office PowerPoint</Application>
  <PresentationFormat>Breitbild</PresentationFormat>
  <Paragraphs>32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DIVI-Intensivregister</vt:lpstr>
      <vt:lpstr>PowerPoint-Präsentation</vt:lpstr>
      <vt:lpstr>Belastungslage auf Intensivstationen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Infektionssituation in Schulen</dc:title>
  <dc:creator>Lehfeld, Ann-Sophie</dc:creator>
  <cp:lastModifiedBy>Fischer, Martina</cp:lastModifiedBy>
  <cp:revision>121</cp:revision>
  <dcterms:created xsi:type="dcterms:W3CDTF">2021-01-13T08:46:29Z</dcterms:created>
  <dcterms:modified xsi:type="dcterms:W3CDTF">2021-03-03T09:50:43Z</dcterms:modified>
</cp:coreProperties>
</file>