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90" r:id="rId3"/>
    <p:sldId id="281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95226" autoAdjust="0"/>
  </p:normalViewPr>
  <p:slideViewPr>
    <p:cSldViewPr snapToGrid="0">
      <p:cViewPr varScale="1">
        <p:scale>
          <a:sx n="112" d="100"/>
          <a:sy n="112" d="100"/>
        </p:scale>
        <p:origin x="468" y="108"/>
      </p:cViewPr>
      <p:guideLst>
        <p:guide orient="horz" pos="370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025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316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03.03.2020 werden </a:t>
            </a:r>
            <a:r>
              <a:rPr lang="de-DE" sz="1600" b="1" dirty="0"/>
              <a:t>2.824  </a:t>
            </a:r>
            <a:r>
              <a:rPr lang="de-DE" sz="1600" dirty="0"/>
              <a:t>COVID-19-Patienten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den meisten Bundesländern geht die COVID-19-Belegung auf den ITS weiter zurück.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Beobachtung: Anzahl von Patient*innen mit leichter respiratorischer Therapieform (High-Flow, NIV) leicht zunehmend, während die Anzahl Behandelter mit invasiver Beatmung und ECMO-Therapie weiter abgenommen hat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60866" y="6518818"/>
            <a:ext cx="15495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03.03.2021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5" y="2279961"/>
            <a:ext cx="5888809" cy="3785663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4050282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386309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E0F3B13A-BC29-450F-8414-85AFE07AB04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5654" r="36371"/>
          <a:stretch/>
        </p:blipFill>
        <p:spPr>
          <a:xfrm>
            <a:off x="6929694" y="2772878"/>
            <a:ext cx="4164754" cy="3619603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742342" y="2401371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C1D8386-A618-4DF0-9A3F-CB0A36E35F2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95" t="5280" b="53599"/>
          <a:stretch/>
        </p:blipFill>
        <p:spPr>
          <a:xfrm>
            <a:off x="10119904" y="1979586"/>
            <a:ext cx="2072096" cy="141571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7CF1245-F5A9-412F-8243-C4DD61B7054D}"/>
              </a:ext>
            </a:extLst>
          </p:cNvPr>
          <p:cNvSpPr txBox="1"/>
          <p:nvPr/>
        </p:nvSpPr>
        <p:spPr>
          <a:xfrm>
            <a:off x="7419499" y="2174021"/>
            <a:ext cx="2616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COVID-19 Behandlungen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/>
          <p:nvPr/>
        </p:nvCxnSpPr>
        <p:spPr>
          <a:xfrm flipH="1">
            <a:off x="5742774" y="3238856"/>
            <a:ext cx="128187" cy="803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68992B2F-5BBA-4E56-8290-9F3ED0950C8B}"/>
              </a:ext>
            </a:extLst>
          </p:cNvPr>
          <p:cNvCxnSpPr>
            <a:cxnSpLocks/>
          </p:cNvCxnSpPr>
          <p:nvPr/>
        </p:nvCxnSpPr>
        <p:spPr>
          <a:xfrm>
            <a:off x="10911556" y="3517044"/>
            <a:ext cx="1" cy="871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5494018" y="4204036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2.824</a:t>
            </a:r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8550" y="6538912"/>
            <a:ext cx="2743200" cy="365125"/>
          </a:xfrm>
        </p:spPr>
        <p:txBody>
          <a:bodyPr/>
          <a:lstStyle/>
          <a:p>
            <a:pPr defTabSz="457189"/>
            <a:r>
              <a:rPr lang="de-DE" dirty="0">
                <a:latin typeface="Calibri"/>
              </a:rPr>
              <a:t>03.03.21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2</a:t>
            </a:fld>
            <a:endParaRPr lang="de-DE">
              <a:latin typeface="Calibri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250B339-B402-4191-8923-71FC36642A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3" b="5782"/>
          <a:stretch/>
        </p:blipFill>
        <p:spPr>
          <a:xfrm>
            <a:off x="4972049" y="917979"/>
            <a:ext cx="3603580" cy="278401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52B7061-246F-4CE3-BDF5-9F6C98498AC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0" b="5418"/>
          <a:stretch/>
        </p:blipFill>
        <p:spPr>
          <a:xfrm>
            <a:off x="4972049" y="4025264"/>
            <a:ext cx="3711418" cy="2581581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5274D0A-92A1-4F71-A4DA-E1D0CA3401E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5" b="6170"/>
          <a:stretch/>
        </p:blipFill>
        <p:spPr>
          <a:xfrm>
            <a:off x="8659384" y="895522"/>
            <a:ext cx="3446140" cy="2781413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278AD20-A1C8-46CE-9812-058F8E133E4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0" b="5150"/>
          <a:stretch/>
        </p:blipFill>
        <p:spPr>
          <a:xfrm>
            <a:off x="8675316" y="4017293"/>
            <a:ext cx="3482863" cy="2606644"/>
          </a:xfrm>
          <a:prstGeom prst="rect">
            <a:avLst/>
          </a:prstGeom>
        </p:spPr>
      </p:pic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5F6968AF-DABF-4B5E-BCC2-3C050AA8B4AB}"/>
              </a:ext>
            </a:extLst>
          </p:cNvPr>
          <p:cNvCxnSpPr>
            <a:cxnSpLocks/>
          </p:cNvCxnSpPr>
          <p:nvPr/>
        </p:nvCxnSpPr>
        <p:spPr>
          <a:xfrm flipH="1" flipV="1">
            <a:off x="8183305" y="5361732"/>
            <a:ext cx="139149" cy="57078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>
            <a:extLst>
              <a:ext uri="{FF2B5EF4-FFF2-40B4-BE49-F238E27FC236}">
                <a16:creationId xmlns:a16="http://schemas.microsoft.com/office/drawing/2014/main" id="{85D5720F-455A-4145-886D-045FB292D97A}"/>
              </a:ext>
            </a:extLst>
          </p:cNvPr>
          <p:cNvSpPr txBox="1"/>
          <p:nvPr/>
        </p:nvSpPr>
        <p:spPr>
          <a:xfrm>
            <a:off x="11709060" y="3788762"/>
            <a:ext cx="449119" cy="314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Süd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7770203-A3C9-4562-8FA9-EF62A570CA33}"/>
              </a:ext>
            </a:extLst>
          </p:cNvPr>
          <p:cNvSpPr txBox="1"/>
          <p:nvPr/>
        </p:nvSpPr>
        <p:spPr>
          <a:xfrm>
            <a:off x="7923314" y="692931"/>
            <a:ext cx="655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N-W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76CD4979-CB2C-4E32-B076-C23D2DD91636}"/>
              </a:ext>
            </a:extLst>
          </p:cNvPr>
          <p:cNvSpPr txBox="1"/>
          <p:nvPr/>
        </p:nvSpPr>
        <p:spPr>
          <a:xfrm>
            <a:off x="11657114" y="692931"/>
            <a:ext cx="510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N-O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8168A24-C0E8-41D3-9D3B-1886BC8017D5}"/>
              </a:ext>
            </a:extLst>
          </p:cNvPr>
          <p:cNvSpPr txBox="1"/>
          <p:nvPr/>
        </p:nvSpPr>
        <p:spPr>
          <a:xfrm>
            <a:off x="8021513" y="3803777"/>
            <a:ext cx="653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Mitte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2928AC30-3EAD-4B9D-8F5B-6AEC9AF36E59}"/>
              </a:ext>
            </a:extLst>
          </p:cNvPr>
          <p:cNvSpPr/>
          <p:nvPr/>
        </p:nvSpPr>
        <p:spPr>
          <a:xfrm>
            <a:off x="4075642" y="692931"/>
            <a:ext cx="324908" cy="6310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ED12479-D96D-4684-B4D0-20FAB41AF815}"/>
              </a:ext>
            </a:extLst>
          </p:cNvPr>
          <p:cNvSpPr/>
          <p:nvPr/>
        </p:nvSpPr>
        <p:spPr>
          <a:xfrm>
            <a:off x="8172448" y="1567860"/>
            <a:ext cx="386516" cy="2158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A985C8ED-33F8-4BCB-BADF-71C22D45E126}"/>
              </a:ext>
            </a:extLst>
          </p:cNvPr>
          <p:cNvSpPr/>
          <p:nvPr/>
        </p:nvSpPr>
        <p:spPr>
          <a:xfrm>
            <a:off x="11719631" y="1299088"/>
            <a:ext cx="472369" cy="3029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FBE0DE6-841E-4338-97A2-9D759D0A7B7F}"/>
              </a:ext>
            </a:extLst>
          </p:cNvPr>
          <p:cNvSpPr/>
          <p:nvPr/>
        </p:nvSpPr>
        <p:spPr>
          <a:xfrm>
            <a:off x="11719631" y="1938470"/>
            <a:ext cx="385893" cy="133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F9771314-1EE4-4F7B-B047-323B3CD1B681}"/>
              </a:ext>
            </a:extLst>
          </p:cNvPr>
          <p:cNvSpPr/>
          <p:nvPr/>
        </p:nvSpPr>
        <p:spPr>
          <a:xfrm>
            <a:off x="11719631" y="2649078"/>
            <a:ext cx="385893" cy="1429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427345F9-AE80-4528-AD4F-81DB9A9A5EFD}"/>
              </a:ext>
            </a:extLst>
          </p:cNvPr>
          <p:cNvSpPr/>
          <p:nvPr/>
        </p:nvSpPr>
        <p:spPr>
          <a:xfrm>
            <a:off x="11748518" y="4192304"/>
            <a:ext cx="425365" cy="2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CB9C6C57-10EB-44A6-AF2C-E1F713EF68CB}"/>
              </a:ext>
            </a:extLst>
          </p:cNvPr>
          <p:cNvSpPr/>
          <p:nvPr/>
        </p:nvSpPr>
        <p:spPr>
          <a:xfrm>
            <a:off x="8184342" y="2038714"/>
            <a:ext cx="276225" cy="1441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05C61859-4842-409D-BB25-30F7CA7375C1}"/>
              </a:ext>
            </a:extLst>
          </p:cNvPr>
          <p:cNvSpPr/>
          <p:nvPr/>
        </p:nvSpPr>
        <p:spPr>
          <a:xfrm>
            <a:off x="8172448" y="2792933"/>
            <a:ext cx="302751" cy="1016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1F529972-4C36-44EC-9C69-4FFBD7EF6F22}"/>
              </a:ext>
            </a:extLst>
          </p:cNvPr>
          <p:cNvSpPr/>
          <p:nvPr/>
        </p:nvSpPr>
        <p:spPr>
          <a:xfrm>
            <a:off x="11766636" y="5310456"/>
            <a:ext cx="401247" cy="2484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28231B06-A83F-46D0-BAAB-F2AA010229BE}"/>
              </a:ext>
            </a:extLst>
          </p:cNvPr>
          <p:cNvSpPr/>
          <p:nvPr/>
        </p:nvSpPr>
        <p:spPr>
          <a:xfrm>
            <a:off x="8229600" y="5503492"/>
            <a:ext cx="380640" cy="1452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C44F20DC-E8D2-4DB0-8AFB-2C2586562AD1}"/>
              </a:ext>
            </a:extLst>
          </p:cNvPr>
          <p:cNvSpPr/>
          <p:nvPr/>
        </p:nvSpPr>
        <p:spPr>
          <a:xfrm>
            <a:off x="8263784" y="5183744"/>
            <a:ext cx="357053" cy="1417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4B4B199B-0077-4B9E-967B-D854A694299F}"/>
              </a:ext>
            </a:extLst>
          </p:cNvPr>
          <p:cNvSpPr/>
          <p:nvPr/>
        </p:nvSpPr>
        <p:spPr>
          <a:xfrm>
            <a:off x="8255239" y="4888192"/>
            <a:ext cx="357053" cy="1140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C61CA026-2885-4972-8D35-8545F5818232}"/>
              </a:ext>
            </a:extLst>
          </p:cNvPr>
          <p:cNvSpPr/>
          <p:nvPr/>
        </p:nvSpPr>
        <p:spPr>
          <a:xfrm>
            <a:off x="8268248" y="5870240"/>
            <a:ext cx="352589" cy="1181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12A7019C-A242-404B-901C-9B7DCD4B25E5}"/>
              </a:ext>
            </a:extLst>
          </p:cNvPr>
          <p:cNvCxnSpPr>
            <a:cxnSpLocks/>
          </p:cNvCxnSpPr>
          <p:nvPr/>
        </p:nvCxnSpPr>
        <p:spPr>
          <a:xfrm flipH="1">
            <a:off x="11565709" y="2681905"/>
            <a:ext cx="182809" cy="7148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>
            <a:extLst>
              <a:ext uri="{FF2B5EF4-FFF2-40B4-BE49-F238E27FC236}">
                <a16:creationId xmlns:a16="http://schemas.microsoft.com/office/drawing/2014/main" id="{A445A4E5-EC29-486E-8A67-2A430DAF5070}"/>
              </a:ext>
            </a:extLst>
          </p:cNvPr>
          <p:cNvSpPr/>
          <p:nvPr/>
        </p:nvSpPr>
        <p:spPr>
          <a:xfrm>
            <a:off x="7580120" y="1323975"/>
            <a:ext cx="575663" cy="85147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613758A4-2C6A-4E0A-AF96-5BA95F724F99}"/>
              </a:ext>
            </a:extLst>
          </p:cNvPr>
          <p:cNvCxnSpPr>
            <a:cxnSpLocks/>
          </p:cNvCxnSpPr>
          <p:nvPr/>
        </p:nvCxnSpPr>
        <p:spPr>
          <a:xfrm flipH="1">
            <a:off x="11520815" y="1426587"/>
            <a:ext cx="152045" cy="751637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1AF29F1E-A2DE-4A57-891E-59275105915B}"/>
              </a:ext>
            </a:extLst>
          </p:cNvPr>
          <p:cNvCxnSpPr>
            <a:cxnSpLocks/>
            <a:stCxn id="47" idx="1"/>
          </p:cNvCxnSpPr>
          <p:nvPr/>
        </p:nvCxnSpPr>
        <p:spPr>
          <a:xfrm flipH="1">
            <a:off x="11581456" y="5434684"/>
            <a:ext cx="185180" cy="6880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fik 22">
            <a:extLst>
              <a:ext uri="{FF2B5EF4-FFF2-40B4-BE49-F238E27FC236}">
                <a16:creationId xmlns:a16="http://schemas.microsoft.com/office/drawing/2014/main" id="{C4CB0A14-B536-4D51-BCD9-7254E5CA19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2531" y="136525"/>
            <a:ext cx="4183292" cy="6402387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075642" y="136525"/>
            <a:ext cx="7768829" cy="762404"/>
          </a:xfrm>
        </p:spPr>
        <p:txBody>
          <a:bodyPr>
            <a:noAutofit/>
          </a:bodyPr>
          <a:lstStyle/>
          <a:p>
            <a:r>
              <a:rPr lang="de-DE" sz="1600" dirty="0"/>
              <a:t>In 3 Bundesländern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/>
              <a:t>liegt der Anteil von COVID-19-Patient*innen an ITS-Betten über 15% (~jedes 6.Bett) und in 4 Länder unter 10%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(* 2 BL mehr letzte Woche) 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77B48BE-FC6B-43AA-A1FC-40E3BE7DD939}"/>
              </a:ext>
            </a:extLst>
          </p:cNvPr>
          <p:cNvSpPr/>
          <p:nvPr/>
        </p:nvSpPr>
        <p:spPr>
          <a:xfrm>
            <a:off x="4075642" y="760576"/>
            <a:ext cx="390181" cy="5633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82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9175" y="865151"/>
            <a:ext cx="8557302" cy="880528"/>
          </a:xfrm>
        </p:spPr>
        <p:txBody>
          <a:bodyPr>
            <a:noAutofit/>
          </a:bodyPr>
          <a:lstStyle/>
          <a:p>
            <a:r>
              <a:rPr lang="de-DE" sz="1600" dirty="0"/>
              <a:t>Weitere Stabilisierung der Lage auf ITS</a:t>
            </a:r>
          </a:p>
          <a:p>
            <a:r>
              <a:rPr lang="de-DE" sz="1600" dirty="0"/>
              <a:t>Situation des Personalmangel verbessert sich weiter in den Häusern, Raummangel nimmt leicht ab</a:t>
            </a:r>
          </a:p>
          <a:p>
            <a:r>
              <a:rPr lang="de-DE" sz="1600" dirty="0"/>
              <a:t>Freie Behandlungskapazitäten im High-Care Bereich steigen tendenziell wieder an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3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1" y="234394"/>
            <a:ext cx="6941674" cy="387798"/>
          </a:xfrm>
        </p:spPr>
        <p:txBody>
          <a:bodyPr/>
          <a:lstStyle/>
          <a:p>
            <a:r>
              <a:rPr lang="de-DE" sz="2800" dirty="0"/>
              <a:t>Belastungslage auf Intensivstationen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ED00521-7C66-4014-A249-239106FBC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238" y="2644003"/>
            <a:ext cx="5774762" cy="371234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2251497-A1D7-4EB7-A8CC-5727DD0A1C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43" y="2578610"/>
            <a:ext cx="5876484" cy="377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F359178-52FC-425E-810C-F800565CFC96}"/>
              </a:ext>
            </a:extLst>
          </p:cNvPr>
          <p:cNvSpPr txBox="1"/>
          <p:nvPr/>
        </p:nvSpPr>
        <p:spPr>
          <a:xfrm>
            <a:off x="10895018" y="6261657"/>
            <a:ext cx="1249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Stand: 23.02.21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923" y="533359"/>
            <a:ext cx="3882546" cy="2349834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3" y="2298003"/>
            <a:ext cx="7283940" cy="451389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07356E7-5054-4813-AC4A-2CD32C18C9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1609" y="4809189"/>
            <a:ext cx="2067741" cy="1903455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Breitbild</PresentationFormat>
  <Paragraphs>32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Belastungslage auf Intensivstationen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121</cp:revision>
  <dcterms:created xsi:type="dcterms:W3CDTF">2021-01-13T08:46:29Z</dcterms:created>
  <dcterms:modified xsi:type="dcterms:W3CDTF">2021-03-03T09:50:43Z</dcterms:modified>
</cp:coreProperties>
</file>