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3" r:id="rId2"/>
    <p:sldId id="304" r:id="rId3"/>
    <p:sldId id="301" r:id="rId4"/>
    <p:sldId id="303" r:id="rId5"/>
    <p:sldId id="305" r:id="rId6"/>
    <p:sldId id="311" r:id="rId7"/>
    <p:sldId id="313" r:id="rId8"/>
    <p:sldId id="316" r:id="rId9"/>
    <p:sldId id="317" r:id="rId10"/>
    <p:sldId id="308" r:id="rId11"/>
    <p:sldId id="30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86" d="100"/>
          <a:sy n="86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2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Epivurve_care_TOP!$D$2:$D$51</c:f>
              <c:numCache>
                <c:formatCode>General</c:formatCode>
                <c:ptCount val="50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44</c:v>
                </c:pt>
                <c:pt idx="4">
                  <c:v>118</c:v>
                </c:pt>
                <c:pt idx="5">
                  <c:v>180</c:v>
                </c:pt>
                <c:pt idx="6">
                  <c:v>112</c:v>
                </c:pt>
                <c:pt idx="7">
                  <c:v>58</c:v>
                </c:pt>
                <c:pt idx="8">
                  <c:v>38</c:v>
                </c:pt>
                <c:pt idx="9">
                  <c:v>23</c:v>
                </c:pt>
                <c:pt idx="10">
                  <c:v>27</c:v>
                </c:pt>
                <c:pt idx="11">
                  <c:v>23</c:v>
                </c:pt>
                <c:pt idx="12">
                  <c:v>14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  <c:pt idx="17">
                  <c:v>4</c:v>
                </c:pt>
                <c:pt idx="18">
                  <c:v>6</c:v>
                </c:pt>
                <c:pt idx="19">
                  <c:v>5</c:v>
                </c:pt>
                <c:pt idx="20">
                  <c:v>5</c:v>
                </c:pt>
                <c:pt idx="21">
                  <c:v>3</c:v>
                </c:pt>
                <c:pt idx="22">
                  <c:v>6</c:v>
                </c:pt>
                <c:pt idx="23">
                  <c:v>4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10</c:v>
                </c:pt>
                <c:pt idx="29">
                  <c:v>10</c:v>
                </c:pt>
                <c:pt idx="30">
                  <c:v>16</c:v>
                </c:pt>
                <c:pt idx="31">
                  <c:v>12</c:v>
                </c:pt>
                <c:pt idx="32">
                  <c:v>31</c:v>
                </c:pt>
                <c:pt idx="33">
                  <c:v>73</c:v>
                </c:pt>
                <c:pt idx="34">
                  <c:v>126</c:v>
                </c:pt>
                <c:pt idx="35">
                  <c:v>156</c:v>
                </c:pt>
                <c:pt idx="36">
                  <c:v>175</c:v>
                </c:pt>
                <c:pt idx="37">
                  <c:v>222</c:v>
                </c:pt>
                <c:pt idx="38">
                  <c:v>243</c:v>
                </c:pt>
                <c:pt idx="39">
                  <c:v>217</c:v>
                </c:pt>
                <c:pt idx="40">
                  <c:v>237</c:v>
                </c:pt>
                <c:pt idx="41">
                  <c:v>277</c:v>
                </c:pt>
                <c:pt idx="42">
                  <c:v>306</c:v>
                </c:pt>
                <c:pt idx="43">
                  <c:v>265</c:v>
                </c:pt>
                <c:pt idx="44">
                  <c:v>234</c:v>
                </c:pt>
                <c:pt idx="45">
                  <c:v>191</c:v>
                </c:pt>
                <c:pt idx="46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F-4D2D-A1A1-28F1BA12C194}"/>
            </c:ext>
          </c:extLst>
        </c:ser>
        <c:ser>
          <c:idx val="1"/>
          <c:order val="1"/>
          <c:tx>
            <c:strRef>
              <c:f>Epivurve_care_TOP!$K$1</c:f>
              <c:strCache>
                <c:ptCount val="1"/>
                <c:pt idx="0">
                  <c:v>Neu übermittelt in KW 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3</c:v>
                </c:pt>
                <c:pt idx="33">
                  <c:v>9</c:v>
                </c:pt>
                <c:pt idx="34">
                  <c:v>6</c:v>
                </c:pt>
                <c:pt idx="35">
                  <c:v>4</c:v>
                </c:pt>
                <c:pt idx="36">
                  <c:v>13</c:v>
                </c:pt>
                <c:pt idx="37">
                  <c:v>8</c:v>
                </c:pt>
                <c:pt idx="38">
                  <c:v>13</c:v>
                </c:pt>
                <c:pt idx="39">
                  <c:v>19</c:v>
                </c:pt>
                <c:pt idx="40">
                  <c:v>16</c:v>
                </c:pt>
                <c:pt idx="41">
                  <c:v>27</c:v>
                </c:pt>
                <c:pt idx="42">
                  <c:v>25</c:v>
                </c:pt>
                <c:pt idx="43">
                  <c:v>11</c:v>
                </c:pt>
                <c:pt idx="44">
                  <c:v>39</c:v>
                </c:pt>
                <c:pt idx="45">
                  <c:v>40</c:v>
                </c:pt>
                <c:pt idx="46">
                  <c:v>87</c:v>
                </c:pt>
                <c:pt idx="47">
                  <c:v>83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F-4D2D-A1A1-28F1BA12C194}"/>
            </c:ext>
          </c:extLst>
        </c:ser>
        <c:ser>
          <c:idx val="2"/>
          <c:order val="2"/>
          <c:tx>
            <c:strRef>
              <c:f>Epivurve_care_TOP!$L$1</c:f>
              <c:strCache>
                <c:ptCount val="1"/>
                <c:pt idx="0">
                  <c:v>Neu übermittelt in KW 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5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1</c:v>
                </c:pt>
                <c:pt idx="32">
                  <c:v>0</c:v>
                </c:pt>
                <c:pt idx="33">
                  <c:v>2</c:v>
                </c:pt>
                <c:pt idx="34">
                  <c:v>3</c:v>
                </c:pt>
                <c:pt idx="35">
                  <c:v>10</c:v>
                </c:pt>
                <c:pt idx="36">
                  <c:v>6</c:v>
                </c:pt>
                <c:pt idx="37">
                  <c:v>7</c:v>
                </c:pt>
                <c:pt idx="38">
                  <c:v>7</c:v>
                </c:pt>
                <c:pt idx="39">
                  <c:v>7</c:v>
                </c:pt>
                <c:pt idx="40">
                  <c:v>4</c:v>
                </c:pt>
                <c:pt idx="41">
                  <c:v>15</c:v>
                </c:pt>
                <c:pt idx="42">
                  <c:v>15</c:v>
                </c:pt>
                <c:pt idx="43">
                  <c:v>14</c:v>
                </c:pt>
                <c:pt idx="44">
                  <c:v>8</c:v>
                </c:pt>
                <c:pt idx="45">
                  <c:v>32</c:v>
                </c:pt>
                <c:pt idx="46">
                  <c:v>24</c:v>
                </c:pt>
                <c:pt idx="47">
                  <c:v>56</c:v>
                </c:pt>
                <c:pt idx="48">
                  <c:v>64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4F-4D2D-A1A1-28F1BA12C194}"/>
            </c:ext>
          </c:extLst>
        </c:ser>
        <c:ser>
          <c:idx val="3"/>
          <c:order val="3"/>
          <c:tx>
            <c:strRef>
              <c:f>Epivurve_care_TOP!$M$1</c:f>
              <c:strCache>
                <c:ptCount val="1"/>
                <c:pt idx="0">
                  <c:v>Neu übermittelt in KW 5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Epivurve_care_TOP!$M$2:$M$51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3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5</c:v>
                </c:pt>
                <c:pt idx="42">
                  <c:v>0</c:v>
                </c:pt>
                <c:pt idx="43">
                  <c:v>5</c:v>
                </c:pt>
                <c:pt idx="44">
                  <c:v>3</c:v>
                </c:pt>
                <c:pt idx="45">
                  <c:v>14</c:v>
                </c:pt>
                <c:pt idx="46">
                  <c:v>14</c:v>
                </c:pt>
                <c:pt idx="47">
                  <c:v>16</c:v>
                </c:pt>
                <c:pt idx="48">
                  <c:v>52</c:v>
                </c:pt>
                <c:pt idx="49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4F-4D2D-A1A1-28F1BA12C194}"/>
            </c:ext>
          </c:extLst>
        </c:ser>
        <c:ser>
          <c:idx val="4"/>
          <c:order val="4"/>
          <c:tx>
            <c:strRef>
              <c:f>Epivurve_care_TOP!$N$1</c:f>
              <c:strCache>
                <c:ptCount val="1"/>
                <c:pt idx="0">
                  <c:v>Neu übermittelt in KW 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Epivurve_care_TOP!$N$2:$N$52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6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5</c:v>
                </c:pt>
                <c:pt idx="45">
                  <c:v>0</c:v>
                </c:pt>
                <c:pt idx="46">
                  <c:v>0</c:v>
                </c:pt>
                <c:pt idx="47">
                  <c:v>9</c:v>
                </c:pt>
                <c:pt idx="48">
                  <c:v>11</c:v>
                </c:pt>
                <c:pt idx="49">
                  <c:v>33</c:v>
                </c:pt>
                <c:pt idx="5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4F-4D2D-A1A1-28F1BA12C194}"/>
            </c:ext>
          </c:extLst>
        </c:ser>
        <c:ser>
          <c:idx val="5"/>
          <c:order val="5"/>
          <c:tx>
            <c:strRef>
              <c:f>Epivurve_care_TOP!$O$1</c:f>
              <c:strCache>
                <c:ptCount val="1"/>
                <c:pt idx="0">
                  <c:v>Neu übermittelt in KW 7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Epivurve_care_TOP!$O$2:$O$53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4</c:v>
                </c:pt>
                <c:pt idx="34">
                  <c:v>5</c:v>
                </c:pt>
                <c:pt idx="35">
                  <c:v>4</c:v>
                </c:pt>
                <c:pt idx="36">
                  <c:v>12</c:v>
                </c:pt>
                <c:pt idx="37">
                  <c:v>8</c:v>
                </c:pt>
                <c:pt idx="38">
                  <c:v>10</c:v>
                </c:pt>
                <c:pt idx="39">
                  <c:v>12</c:v>
                </c:pt>
                <c:pt idx="40">
                  <c:v>15</c:v>
                </c:pt>
                <c:pt idx="41">
                  <c:v>16</c:v>
                </c:pt>
                <c:pt idx="42">
                  <c:v>18</c:v>
                </c:pt>
                <c:pt idx="43">
                  <c:v>11</c:v>
                </c:pt>
                <c:pt idx="44">
                  <c:v>2</c:v>
                </c:pt>
                <c:pt idx="45">
                  <c:v>1</c:v>
                </c:pt>
                <c:pt idx="46">
                  <c:v>7</c:v>
                </c:pt>
                <c:pt idx="47">
                  <c:v>5</c:v>
                </c:pt>
                <c:pt idx="48">
                  <c:v>1</c:v>
                </c:pt>
                <c:pt idx="49">
                  <c:v>14</c:v>
                </c:pt>
                <c:pt idx="50">
                  <c:v>25</c:v>
                </c:pt>
                <c:pt idx="5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4F-4D2D-A1A1-28F1BA12C194}"/>
            </c:ext>
          </c:extLst>
        </c:ser>
        <c:ser>
          <c:idx val="6"/>
          <c:order val="6"/>
          <c:tx>
            <c:strRef>
              <c:f>Epivurve_care_TOP!$P$1</c:f>
              <c:strCache>
                <c:ptCount val="1"/>
                <c:pt idx="0">
                  <c:v>Neu übermittelt in KW 8</c:v>
                </c:pt>
              </c:strCache>
            </c:strRef>
          </c:tx>
          <c:spPr>
            <a:solidFill>
              <a:srgbClr val="23361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Epivurve_care_TOP!$P$2:$P$54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1</c:v>
                </c:pt>
                <c:pt idx="34">
                  <c:v>3</c:v>
                </c:pt>
                <c:pt idx="35">
                  <c:v>1</c:v>
                </c:pt>
                <c:pt idx="36">
                  <c:v>2</c:v>
                </c:pt>
                <c:pt idx="37">
                  <c:v>1</c:v>
                </c:pt>
                <c:pt idx="38">
                  <c:v>6</c:v>
                </c:pt>
                <c:pt idx="39">
                  <c:v>5</c:v>
                </c:pt>
                <c:pt idx="40">
                  <c:v>6</c:v>
                </c:pt>
                <c:pt idx="41">
                  <c:v>3</c:v>
                </c:pt>
                <c:pt idx="42">
                  <c:v>8</c:v>
                </c:pt>
                <c:pt idx="43">
                  <c:v>5</c:v>
                </c:pt>
                <c:pt idx="44">
                  <c:v>10</c:v>
                </c:pt>
                <c:pt idx="45">
                  <c:v>4</c:v>
                </c:pt>
                <c:pt idx="46">
                  <c:v>7</c:v>
                </c:pt>
                <c:pt idx="47">
                  <c:v>1</c:v>
                </c:pt>
                <c:pt idx="48">
                  <c:v>3</c:v>
                </c:pt>
                <c:pt idx="49">
                  <c:v>2</c:v>
                </c:pt>
                <c:pt idx="50">
                  <c:v>7</c:v>
                </c:pt>
                <c:pt idx="51">
                  <c:v>30</c:v>
                </c:pt>
                <c:pt idx="5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4F-4D2D-A1A1-28F1BA12C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30596688"/>
        <c:axId val="330597016"/>
      </c:barChart>
      <c:catAx>
        <c:axId val="33059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0597016"/>
        <c:crosses val="autoZero"/>
        <c:auto val="1"/>
        <c:lblAlgn val="ctr"/>
        <c:lblOffset val="100"/>
        <c:noMultiLvlLbl val="0"/>
      </c:catAx>
      <c:valAx>
        <c:axId val="33059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059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2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Epicurve_noso_TOP!$D$2:$D$51</c:f>
              <c:numCache>
                <c:formatCode>General</c:formatCode>
                <c:ptCount val="50"/>
                <c:pt idx="0">
                  <c:v>0</c:v>
                </c:pt>
                <c:pt idx="1">
                  <c:v>5</c:v>
                </c:pt>
                <c:pt idx="2">
                  <c:v>23</c:v>
                </c:pt>
                <c:pt idx="3">
                  <c:v>62</c:v>
                </c:pt>
                <c:pt idx="4">
                  <c:v>121</c:v>
                </c:pt>
                <c:pt idx="5">
                  <c:v>146</c:v>
                </c:pt>
                <c:pt idx="6">
                  <c:v>101</c:v>
                </c:pt>
                <c:pt idx="7">
                  <c:v>47</c:v>
                </c:pt>
                <c:pt idx="8">
                  <c:v>36</c:v>
                </c:pt>
                <c:pt idx="9">
                  <c:v>26</c:v>
                </c:pt>
                <c:pt idx="10">
                  <c:v>13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10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16</c:v>
                </c:pt>
                <c:pt idx="26">
                  <c:v>12</c:v>
                </c:pt>
                <c:pt idx="27">
                  <c:v>18</c:v>
                </c:pt>
                <c:pt idx="28">
                  <c:v>23</c:v>
                </c:pt>
                <c:pt idx="29">
                  <c:v>16</c:v>
                </c:pt>
                <c:pt idx="30">
                  <c:v>22</c:v>
                </c:pt>
                <c:pt idx="31">
                  <c:v>34</c:v>
                </c:pt>
                <c:pt idx="32">
                  <c:v>53</c:v>
                </c:pt>
                <c:pt idx="33">
                  <c:v>75</c:v>
                </c:pt>
                <c:pt idx="34">
                  <c:v>122</c:v>
                </c:pt>
                <c:pt idx="35">
                  <c:v>131</c:v>
                </c:pt>
                <c:pt idx="36">
                  <c:v>134</c:v>
                </c:pt>
                <c:pt idx="37">
                  <c:v>119</c:v>
                </c:pt>
                <c:pt idx="38">
                  <c:v>150</c:v>
                </c:pt>
                <c:pt idx="39">
                  <c:v>115</c:v>
                </c:pt>
                <c:pt idx="40">
                  <c:v>188</c:v>
                </c:pt>
                <c:pt idx="41">
                  <c:v>205</c:v>
                </c:pt>
                <c:pt idx="42">
                  <c:v>214</c:v>
                </c:pt>
                <c:pt idx="43">
                  <c:v>137</c:v>
                </c:pt>
                <c:pt idx="44">
                  <c:v>126</c:v>
                </c:pt>
                <c:pt idx="45">
                  <c:v>115</c:v>
                </c:pt>
                <c:pt idx="46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B-4734-BFE6-3E8CE8B37A61}"/>
            </c:ext>
          </c:extLst>
        </c:ser>
        <c:ser>
          <c:idx val="2"/>
          <c:order val="1"/>
          <c:tx>
            <c:strRef>
              <c:f>Epicurve_noso_TOP!$K$1</c:f>
              <c:strCache>
                <c:ptCount val="1"/>
                <c:pt idx="0">
                  <c:v>Neu übermittelt in KW 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Epicurve_noso_TOP!$K$2:$K$51</c:f>
              <c:numCache>
                <c:formatCode>General</c:formatCode>
                <c:ptCount val="5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4</c:v>
                </c:pt>
                <c:pt idx="32">
                  <c:v>1</c:v>
                </c:pt>
                <c:pt idx="33">
                  <c:v>0</c:v>
                </c:pt>
                <c:pt idx="34">
                  <c:v>2</c:v>
                </c:pt>
                <c:pt idx="35">
                  <c:v>1</c:v>
                </c:pt>
                <c:pt idx="36">
                  <c:v>3</c:v>
                </c:pt>
                <c:pt idx="37">
                  <c:v>2</c:v>
                </c:pt>
                <c:pt idx="38">
                  <c:v>4</c:v>
                </c:pt>
                <c:pt idx="39">
                  <c:v>6</c:v>
                </c:pt>
                <c:pt idx="40">
                  <c:v>2</c:v>
                </c:pt>
                <c:pt idx="41">
                  <c:v>9</c:v>
                </c:pt>
                <c:pt idx="42">
                  <c:v>15</c:v>
                </c:pt>
                <c:pt idx="43">
                  <c:v>11</c:v>
                </c:pt>
                <c:pt idx="44">
                  <c:v>6</c:v>
                </c:pt>
                <c:pt idx="45">
                  <c:v>39</c:v>
                </c:pt>
                <c:pt idx="46">
                  <c:v>89</c:v>
                </c:pt>
                <c:pt idx="47">
                  <c:v>58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DB-4734-BFE6-3E8CE8B37A61}"/>
            </c:ext>
          </c:extLst>
        </c:ser>
        <c:ser>
          <c:idx val="1"/>
          <c:order val="2"/>
          <c:tx>
            <c:strRef>
              <c:f>Epicurve_noso_TOP!$L$1</c:f>
              <c:strCache>
                <c:ptCount val="1"/>
                <c:pt idx="0">
                  <c:v>Neu übermittelt in KW 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3</c:v>
                </c:pt>
                <c:pt idx="35">
                  <c:v>4</c:v>
                </c:pt>
                <c:pt idx="36">
                  <c:v>9</c:v>
                </c:pt>
                <c:pt idx="37">
                  <c:v>15</c:v>
                </c:pt>
                <c:pt idx="38">
                  <c:v>11</c:v>
                </c:pt>
                <c:pt idx="39">
                  <c:v>15</c:v>
                </c:pt>
                <c:pt idx="40">
                  <c:v>5</c:v>
                </c:pt>
                <c:pt idx="41">
                  <c:v>8</c:v>
                </c:pt>
                <c:pt idx="42">
                  <c:v>6</c:v>
                </c:pt>
                <c:pt idx="43">
                  <c:v>6</c:v>
                </c:pt>
                <c:pt idx="44">
                  <c:v>7</c:v>
                </c:pt>
                <c:pt idx="45">
                  <c:v>12</c:v>
                </c:pt>
                <c:pt idx="46">
                  <c:v>23</c:v>
                </c:pt>
                <c:pt idx="47">
                  <c:v>92</c:v>
                </c:pt>
                <c:pt idx="48">
                  <c:v>52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DB-4734-BFE6-3E8CE8B37A61}"/>
            </c:ext>
          </c:extLst>
        </c:ser>
        <c:ser>
          <c:idx val="3"/>
          <c:order val="3"/>
          <c:tx>
            <c:strRef>
              <c:f>Epicurve_noso_TOP!$M$1</c:f>
              <c:strCache>
                <c:ptCount val="1"/>
                <c:pt idx="0">
                  <c:v>Neu übermittelt in KW 5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Epicurve_noso_TOP!$M$2:$M$51</c:f>
              <c:numCache>
                <c:formatCode>General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6</c:v>
                </c:pt>
                <c:pt idx="37">
                  <c:v>4</c:v>
                </c:pt>
                <c:pt idx="38">
                  <c:v>5</c:v>
                </c:pt>
                <c:pt idx="39">
                  <c:v>7</c:v>
                </c:pt>
                <c:pt idx="40">
                  <c:v>7</c:v>
                </c:pt>
                <c:pt idx="41">
                  <c:v>4</c:v>
                </c:pt>
                <c:pt idx="42">
                  <c:v>8</c:v>
                </c:pt>
                <c:pt idx="43">
                  <c:v>9</c:v>
                </c:pt>
                <c:pt idx="44">
                  <c:v>1</c:v>
                </c:pt>
                <c:pt idx="45">
                  <c:v>4</c:v>
                </c:pt>
                <c:pt idx="46">
                  <c:v>12</c:v>
                </c:pt>
                <c:pt idx="47">
                  <c:v>24</c:v>
                </c:pt>
                <c:pt idx="48">
                  <c:v>72</c:v>
                </c:pt>
                <c:pt idx="49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DB-4734-BFE6-3E8CE8B37A61}"/>
            </c:ext>
          </c:extLst>
        </c:ser>
        <c:ser>
          <c:idx val="4"/>
          <c:order val="4"/>
          <c:tx>
            <c:strRef>
              <c:f>Epicurve_noso_TOP!$N$1</c:f>
              <c:strCache>
                <c:ptCount val="1"/>
                <c:pt idx="0">
                  <c:v>Neu übermittelt in KW 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Epicurve_noso_TOP!$N$2:$N$52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</c:v>
                </c:pt>
                <c:pt idx="36">
                  <c:v>0</c:v>
                </c:pt>
                <c:pt idx="37">
                  <c:v>2</c:v>
                </c:pt>
                <c:pt idx="38">
                  <c:v>9</c:v>
                </c:pt>
                <c:pt idx="39">
                  <c:v>4</c:v>
                </c:pt>
                <c:pt idx="40">
                  <c:v>6</c:v>
                </c:pt>
                <c:pt idx="41">
                  <c:v>0</c:v>
                </c:pt>
                <c:pt idx="42">
                  <c:v>1</c:v>
                </c:pt>
                <c:pt idx="43">
                  <c:v>3</c:v>
                </c:pt>
                <c:pt idx="44">
                  <c:v>7</c:v>
                </c:pt>
                <c:pt idx="45">
                  <c:v>7</c:v>
                </c:pt>
                <c:pt idx="46">
                  <c:v>8</c:v>
                </c:pt>
                <c:pt idx="47">
                  <c:v>20</c:v>
                </c:pt>
                <c:pt idx="48">
                  <c:v>18</c:v>
                </c:pt>
                <c:pt idx="49">
                  <c:v>55</c:v>
                </c:pt>
                <c:pt idx="5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DB-4734-BFE6-3E8CE8B37A61}"/>
            </c:ext>
          </c:extLst>
        </c:ser>
        <c:ser>
          <c:idx val="5"/>
          <c:order val="5"/>
          <c:tx>
            <c:strRef>
              <c:f>Epicurve_noso_TOP!$O$1</c:f>
              <c:strCache>
                <c:ptCount val="1"/>
                <c:pt idx="0">
                  <c:v>Neu übermittelt in KW 7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Epicurve_noso_TOP!$O$2:$O$53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2</c:v>
                </c:pt>
                <c:pt idx="34">
                  <c:v>2</c:v>
                </c:pt>
                <c:pt idx="35">
                  <c:v>7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4</c:v>
                </c:pt>
                <c:pt idx="40">
                  <c:v>7</c:v>
                </c:pt>
                <c:pt idx="41">
                  <c:v>0</c:v>
                </c:pt>
                <c:pt idx="42">
                  <c:v>7</c:v>
                </c:pt>
                <c:pt idx="43">
                  <c:v>3</c:v>
                </c:pt>
                <c:pt idx="44">
                  <c:v>2</c:v>
                </c:pt>
                <c:pt idx="45">
                  <c:v>2</c:v>
                </c:pt>
                <c:pt idx="46">
                  <c:v>1</c:v>
                </c:pt>
                <c:pt idx="47">
                  <c:v>2</c:v>
                </c:pt>
                <c:pt idx="48">
                  <c:v>14</c:v>
                </c:pt>
                <c:pt idx="49">
                  <c:v>38</c:v>
                </c:pt>
                <c:pt idx="50">
                  <c:v>68</c:v>
                </c:pt>
                <c:pt idx="5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DB-4734-BFE6-3E8CE8B37A61}"/>
            </c:ext>
          </c:extLst>
        </c:ser>
        <c:ser>
          <c:idx val="6"/>
          <c:order val="6"/>
          <c:tx>
            <c:strRef>
              <c:f>Epicurve_noso_TOP!$P$1</c:f>
              <c:strCache>
                <c:ptCount val="1"/>
                <c:pt idx="0">
                  <c:v>Neu übermittelt in KW 8</c:v>
                </c:pt>
              </c:strCache>
            </c:strRef>
          </c:tx>
          <c:spPr>
            <a:solidFill>
              <a:srgbClr val="15254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Epicurve_noso_TOP!$A$2:$B$54</c:f>
              <c:multiLvlStrCache>
                <c:ptCount val="53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Epicurve_noso_TOP!$P$2:$P$54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2</c:v>
                </c:pt>
                <c:pt idx="39">
                  <c:v>1</c:v>
                </c:pt>
                <c:pt idx="40">
                  <c:v>1</c:v>
                </c:pt>
                <c:pt idx="41">
                  <c:v>5</c:v>
                </c:pt>
                <c:pt idx="42">
                  <c:v>4</c:v>
                </c:pt>
                <c:pt idx="43">
                  <c:v>1</c:v>
                </c:pt>
                <c:pt idx="44">
                  <c:v>1</c:v>
                </c:pt>
                <c:pt idx="45">
                  <c:v>4</c:v>
                </c:pt>
                <c:pt idx="46">
                  <c:v>1</c:v>
                </c:pt>
                <c:pt idx="47">
                  <c:v>0</c:v>
                </c:pt>
                <c:pt idx="48">
                  <c:v>10</c:v>
                </c:pt>
                <c:pt idx="49">
                  <c:v>4</c:v>
                </c:pt>
                <c:pt idx="50">
                  <c:v>13</c:v>
                </c:pt>
                <c:pt idx="51">
                  <c:v>58</c:v>
                </c:pt>
                <c:pt idx="5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DB-4734-BFE6-3E8CE8B37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83332648"/>
        <c:axId val="783324120"/>
      </c:barChart>
      <c:catAx>
        <c:axId val="78333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3324120"/>
        <c:crosses val="autoZero"/>
        <c:auto val="1"/>
        <c:lblAlgn val="ctr"/>
        <c:lblOffset val="100"/>
        <c:noMultiLvlLbl val="0"/>
      </c:catAx>
      <c:valAx>
        <c:axId val="78332412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3332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3372" y="610416"/>
            <a:ext cx="8579296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br>
              <a:rPr lang="de-DE" dirty="0"/>
            </a:br>
            <a:r>
              <a:rPr lang="de-DE" dirty="0"/>
              <a:t>pro Woche – bundesweit - </a:t>
            </a:r>
            <a:r>
              <a:rPr lang="de-DE" sz="2000" b="0" dirty="0"/>
              <a:t>Datenstand 2.3.2021</a:t>
            </a:r>
            <a:endParaRPr lang="de-DE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A55FCF-06AF-4401-9ED2-8CCB462A9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64001"/>
            <a:ext cx="8460432" cy="50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279490"/>
            <a:ext cx="7983646" cy="874368"/>
          </a:xfrm>
        </p:spPr>
        <p:txBody>
          <a:bodyPr/>
          <a:lstStyle/>
          <a:p>
            <a:r>
              <a:rPr lang="de-DE" dirty="0"/>
              <a:t>Ausbrüche Altenheime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96D6D136-791E-49A0-B4AE-130D15E86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640794"/>
              </p:ext>
            </p:extLst>
          </p:nvPr>
        </p:nvGraphicFramePr>
        <p:xfrm>
          <a:off x="783423" y="1052736"/>
          <a:ext cx="7100945" cy="551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C623A5-5CF5-4F45-BCCA-EA048D7D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C498948-0A5D-45DA-8710-76EA05BA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06" y="360040"/>
            <a:ext cx="7983646" cy="874368"/>
          </a:xfrm>
        </p:spPr>
        <p:txBody>
          <a:bodyPr/>
          <a:lstStyle/>
          <a:p>
            <a:r>
              <a:rPr lang="de-DE" dirty="0"/>
              <a:t>Ausbrüche Krankenhäuser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FED698FA-04E6-4B55-855C-C3FA751C7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075656"/>
              </p:ext>
            </p:extLst>
          </p:nvPr>
        </p:nvGraphicFramePr>
        <p:xfrm>
          <a:off x="915442" y="1340768"/>
          <a:ext cx="7472982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743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3B4343E-8E1E-47AB-B03B-F8918DC0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062242-8F0D-4029-8A77-6EA7ADD837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FC4DEB0A-5E22-4EA0-B8FD-9BB439C34842}"/>
              </a:ext>
            </a:extLst>
          </p:cNvPr>
          <p:cNvSpPr txBox="1">
            <a:spLocks/>
          </p:cNvSpPr>
          <p:nvPr/>
        </p:nvSpPr>
        <p:spPr>
          <a:xfrm>
            <a:off x="457200" y="402448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positiv getesteter nach Bundesland</a:t>
            </a:r>
          </a:p>
          <a:p>
            <a:r>
              <a:rPr lang="fr-FR" b="0" dirty="0" err="1"/>
              <a:t>Datenstand</a:t>
            </a:r>
            <a:r>
              <a:rPr lang="fr-FR" b="0" dirty="0"/>
              <a:t> 2.3.2021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16AD0D-0395-4545-99DD-16193A0A7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27" y="1668407"/>
            <a:ext cx="8100392" cy="505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4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12" y="1148286"/>
            <a:ext cx="3015299" cy="944609"/>
          </a:xfrm>
        </p:spPr>
        <p:txBody>
          <a:bodyPr/>
          <a:lstStyle/>
          <a:p>
            <a:r>
              <a:rPr lang="de-DE" dirty="0"/>
              <a:t>Anzahl der Testungen pro 100.000 Einwohner nach Altersgruppe und Kalenderwoche –</a:t>
            </a:r>
            <a:br>
              <a:rPr lang="de-DE" dirty="0"/>
            </a:br>
            <a:r>
              <a:rPr lang="fr-FR" b="0" dirty="0" err="1"/>
              <a:t>Datenstand</a:t>
            </a:r>
            <a:r>
              <a:rPr lang="fr-FR" b="0" dirty="0"/>
              <a:t> 2.3.2021</a:t>
            </a:r>
            <a:endParaRPr lang="de-D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179512" y="4653136"/>
            <a:ext cx="3888432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Positivenanteile nach Altersgruppe und Kalenderwoche 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A90AC2-5688-4CFA-82D5-FA9673EF6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416" y="-27384"/>
            <a:ext cx="5436096" cy="33210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F62C606-1612-4B8C-A33A-4D630D269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976" y="3466729"/>
            <a:ext cx="5498536" cy="34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A64599C-85A2-4788-B9B3-020C4193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7C045C-FA4C-4B7D-B790-8C800377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53" y="68481"/>
            <a:ext cx="7983646" cy="874368"/>
          </a:xfrm>
        </p:spPr>
        <p:txBody>
          <a:bodyPr/>
          <a:lstStyle/>
          <a:p>
            <a:r>
              <a:rPr lang="de-DE" dirty="0"/>
              <a:t>Abnahmeort in Kalenderwoche – </a:t>
            </a:r>
            <a:br>
              <a:rPr lang="de-DE" dirty="0"/>
            </a:br>
            <a:r>
              <a:rPr lang="fr-FR" b="0" dirty="0" err="1"/>
              <a:t>Datenstand</a:t>
            </a:r>
            <a:r>
              <a:rPr lang="fr-FR" b="0" dirty="0"/>
              <a:t> 2.3.2021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50CC258-DA70-4C2F-B1BD-0BC8B52F4D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CB6D6C-8D24-40DA-8C25-67D0E8E2A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9" y="1033482"/>
            <a:ext cx="8253085" cy="518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9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488718-5553-4486-983B-D5833ED6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40ACCB-14BD-47E4-8B33-84A63C8433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140403-EBC6-4F39-B2CB-2F5D1012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49" y="425996"/>
            <a:ext cx="7983646" cy="874368"/>
          </a:xfrm>
        </p:spPr>
        <p:txBody>
          <a:bodyPr/>
          <a:lstStyle/>
          <a:p>
            <a:r>
              <a:rPr lang="de-DE" dirty="0"/>
              <a:t>Zeit zwischen Abnahme und Test (Mittelwert)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36B6CB-F86D-494D-AE2A-4DBAC3DDA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279603" cy="51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8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F3BA9FF-4E1C-446B-81C0-08CF2080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6D9314-4397-4CE6-9417-2925A470DE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2D4CF9-C256-4548-8137-841115A5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543"/>
            <a:ext cx="7983646" cy="874368"/>
          </a:xfrm>
        </p:spPr>
        <p:txBody>
          <a:bodyPr/>
          <a:lstStyle/>
          <a:p>
            <a:r>
              <a:rPr lang="de-DE" dirty="0"/>
              <a:t>VOC (Daten aus 12 Laboren) – </a:t>
            </a:r>
            <a:r>
              <a:rPr lang="de-DE" b="0" dirty="0"/>
              <a:t>Datenstand 2.3.2021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E40B64-8EF5-48CA-83E5-B141D3909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0" y="1232911"/>
            <a:ext cx="8119258" cy="52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2555F6A-7DC0-4391-B44F-56A9F5455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9EBB18-EFB8-47DE-88C3-F031795937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BEFABB5-A3D6-4716-A859-27684C24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7595"/>
            <a:ext cx="7983646" cy="874368"/>
          </a:xfrm>
        </p:spPr>
        <p:txBody>
          <a:bodyPr/>
          <a:lstStyle/>
          <a:p>
            <a:r>
              <a:rPr lang="de-DE" dirty="0"/>
              <a:t>VOC (Daten aus 12 Laboren) 2.3.21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AE2334-0799-4EF5-B55D-65CFB69A6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31" y="1077513"/>
            <a:ext cx="8316416" cy="54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6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144C4C3-F5E2-4A38-8B26-CB31739E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087357-AA54-49FB-B2C2-B89B0B7934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3CB2A9-C5CB-46F5-AFC7-D90EB06E6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71" y="534160"/>
            <a:ext cx="7983646" cy="874368"/>
          </a:xfrm>
        </p:spPr>
        <p:txBody>
          <a:bodyPr/>
          <a:lstStyle/>
          <a:p>
            <a:r>
              <a:rPr lang="de-DE" dirty="0"/>
              <a:t>VOC in verschiedenen Organisationseinheiten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93575E-64B0-4270-AD5D-B0512075C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6433"/>
            <a:ext cx="7884368" cy="520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9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8A78B10-E564-424E-9349-DA252E31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C89797-702D-4AB7-AA45-6C4273D778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4B1D602-49D6-4E27-954E-214D4928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665"/>
            <a:ext cx="7983646" cy="874368"/>
          </a:xfrm>
        </p:spPr>
        <p:txBody>
          <a:bodyPr/>
          <a:lstStyle/>
          <a:p>
            <a:r>
              <a:rPr lang="de-DE" dirty="0"/>
              <a:t>VOC in Altersgruppen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0E037E-6A9C-48A3-93C8-F7993EC99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92" y="1224033"/>
            <a:ext cx="8316416" cy="52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83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Bildschirmpräsentation (4:3)</PresentationFormat>
  <Paragraphs>26</Paragraphs>
  <Slides>11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ＭＳ 明朝</vt:lpstr>
      <vt:lpstr>Wingdings</vt:lpstr>
      <vt:lpstr>Office-Design</vt:lpstr>
      <vt:lpstr>Anzahl der Testungen und Positivenanteile pro Woche – bundesweit - Datenstand 2.3.2021</vt:lpstr>
      <vt:lpstr>PowerPoint-Präsentation</vt:lpstr>
      <vt:lpstr>Anzahl der Testungen pro 100.000 Einwohner nach Altersgruppe und Kalenderwoche – Datenstand 2.3.2021</vt:lpstr>
      <vt:lpstr>Abnahmeort in Kalenderwoche –  Datenstand 2.3.2021</vt:lpstr>
      <vt:lpstr>Zeit zwischen Abnahme und Test (Mittelwert)</vt:lpstr>
      <vt:lpstr>VOC (Daten aus 12 Laboren) – Datenstand 2.3.2021</vt:lpstr>
      <vt:lpstr>VOC (Daten aus 12 Laboren) 2.3.21</vt:lpstr>
      <vt:lpstr>VOC in verschiedenen Organisationseinheiten</vt:lpstr>
      <vt:lpstr>VOC in Altersgruppen</vt:lpstr>
      <vt:lpstr>Ausbrüche Altenheime</vt:lpstr>
      <vt:lpstr>Ausbrüche Krankenhäuser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265</cp:revision>
  <dcterms:created xsi:type="dcterms:W3CDTF">2020-01-21T10:42:53Z</dcterms:created>
  <dcterms:modified xsi:type="dcterms:W3CDTF">2021-03-03T10:36:33Z</dcterms:modified>
</cp:coreProperties>
</file>