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1" r:id="rId2"/>
    <p:sldId id="727" r:id="rId3"/>
    <p:sldId id="728" r:id="rId4"/>
    <p:sldId id="264" r:id="rId5"/>
    <p:sldId id="731" r:id="rId6"/>
    <p:sldId id="729" r:id="rId7"/>
    <p:sldId id="266" r:id="rId8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85" autoAdjust="0"/>
    <p:restoredTop sz="86924" autoAdjust="0"/>
  </p:normalViewPr>
  <p:slideViewPr>
    <p:cSldViewPr snapToGrid="0" snapToObjects="1">
      <p:cViewPr varScale="1">
        <p:scale>
          <a:sx n="99" d="100"/>
          <a:sy n="99" d="100"/>
        </p:scale>
        <p:origin x="1267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03.03.2021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03.03.2021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graue Einfärbung ist die Inzidenz von B.1.1.7. Die Umrandung in gelb oder rot gibt an, dass der Anteil der VOC in dem betroffenen Landkreis &gt;30% (gelb) oder &gt;50% an allen COVID-19 Fällen hat. (Daten für MW08)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graue Einfärbung ist die Inzidenz von B.1.1.7. Die Umrandung in gelb oder rot gibt an, dass der Anteil der VOC in dem betroffenen Landkreis &gt;30% (gelb) oder &gt;50% an allen COVID-19 Fällen hat. (Daten für MW08)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1979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03.03.2021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03.03.2021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03.03.2021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03.03.2021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03.03.2021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03.03.2021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03.03.2021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03.03.2021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03.03.2021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03.03.2021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Lage national</a:t>
            </a:r>
            <a:br>
              <a:rPr lang="de-DE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3. März 2021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03.03.2021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 Kennzahlen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319F1D08-6A84-4F0D-AFD1-62AA419EF2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117124"/>
              </p:ext>
            </p:extLst>
          </p:nvPr>
        </p:nvGraphicFramePr>
        <p:xfrm>
          <a:off x="581322" y="1406842"/>
          <a:ext cx="7983647" cy="3237467"/>
        </p:xfrm>
        <a:graphic>
          <a:graphicData uri="http://schemas.openxmlformats.org/drawingml/2006/table">
            <a:tbl>
              <a:tblPr firstRow="1" firstCol="1" bandRow="1"/>
              <a:tblGrid>
                <a:gridCol w="1060835">
                  <a:extLst>
                    <a:ext uri="{9D8B030D-6E8A-4147-A177-3AD203B41FA5}">
                      <a16:colId xmlns:a16="http://schemas.microsoft.com/office/drawing/2014/main" val="3706946923"/>
                    </a:ext>
                  </a:extLst>
                </a:gridCol>
                <a:gridCol w="1046948">
                  <a:extLst>
                    <a:ext uri="{9D8B030D-6E8A-4147-A177-3AD203B41FA5}">
                      <a16:colId xmlns:a16="http://schemas.microsoft.com/office/drawing/2014/main" val="952625128"/>
                    </a:ext>
                  </a:extLst>
                </a:gridCol>
                <a:gridCol w="79467">
                  <a:extLst>
                    <a:ext uri="{9D8B030D-6E8A-4147-A177-3AD203B41FA5}">
                      <a16:colId xmlns:a16="http://schemas.microsoft.com/office/drawing/2014/main" val="1000814299"/>
                    </a:ext>
                  </a:extLst>
                </a:gridCol>
                <a:gridCol w="722139">
                  <a:extLst>
                    <a:ext uri="{9D8B030D-6E8A-4147-A177-3AD203B41FA5}">
                      <a16:colId xmlns:a16="http://schemas.microsoft.com/office/drawing/2014/main" val="2556837567"/>
                    </a:ext>
                  </a:extLst>
                </a:gridCol>
                <a:gridCol w="554720">
                  <a:extLst>
                    <a:ext uri="{9D8B030D-6E8A-4147-A177-3AD203B41FA5}">
                      <a16:colId xmlns:a16="http://schemas.microsoft.com/office/drawing/2014/main" val="2688445506"/>
                    </a:ext>
                  </a:extLst>
                </a:gridCol>
                <a:gridCol w="1378698">
                  <a:extLst>
                    <a:ext uri="{9D8B030D-6E8A-4147-A177-3AD203B41FA5}">
                      <a16:colId xmlns:a16="http://schemas.microsoft.com/office/drawing/2014/main" val="2806615344"/>
                    </a:ext>
                  </a:extLst>
                </a:gridCol>
                <a:gridCol w="78695">
                  <a:extLst>
                    <a:ext uri="{9D8B030D-6E8A-4147-A177-3AD203B41FA5}">
                      <a16:colId xmlns:a16="http://schemas.microsoft.com/office/drawing/2014/main" val="3896562415"/>
                    </a:ext>
                  </a:extLst>
                </a:gridCol>
                <a:gridCol w="1421903">
                  <a:extLst>
                    <a:ext uri="{9D8B030D-6E8A-4147-A177-3AD203B41FA5}">
                      <a16:colId xmlns:a16="http://schemas.microsoft.com/office/drawing/2014/main" val="2250587964"/>
                    </a:ext>
                  </a:extLst>
                </a:gridCol>
                <a:gridCol w="109555">
                  <a:extLst>
                    <a:ext uri="{9D8B030D-6E8A-4147-A177-3AD203B41FA5}">
                      <a16:colId xmlns:a16="http://schemas.microsoft.com/office/drawing/2014/main" val="613555187"/>
                    </a:ext>
                  </a:extLst>
                </a:gridCol>
                <a:gridCol w="1530687">
                  <a:extLst>
                    <a:ext uri="{9D8B030D-6E8A-4147-A177-3AD203B41FA5}">
                      <a16:colId xmlns:a16="http://schemas.microsoft.com/office/drawing/2014/main" val="2182143956"/>
                    </a:ext>
                  </a:extLst>
                </a:gridCol>
              </a:tblGrid>
              <a:tr h="235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Bestätigte Fälle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7-Tage-Inzidenz (7-TI)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Impfmonitoring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DIVI-Intensivregister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(Datenstand 02.03.21)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815955"/>
                  </a:ext>
                </a:extLst>
              </a:tr>
              <a:tr h="812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Gesamt</a:t>
                      </a:r>
                      <a:r>
                        <a:rPr lang="de-DE" sz="1100" b="1" baseline="3000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aktive Fälle</a:t>
                      </a:r>
                      <a:r>
                        <a:rPr lang="de-DE" sz="1100" b="1" baseline="3000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Gesamt-Bevölkerung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Anzahl Kreise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mit 7-TI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&gt; 50/ 100.000 EW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Anzahl Impfungen seit dem Vortag</a:t>
                      </a:r>
                      <a:r>
                        <a:rPr lang="de-DE" sz="1100" b="1" baseline="3000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Veränderung, Fälle in intensivmedizinischer Behandlung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444311"/>
                  </a:ext>
                </a:extLst>
              </a:tr>
              <a:tr h="235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+9.019</a:t>
                      </a:r>
                      <a:endParaRPr lang="de-DE" sz="1100">
                        <a:effectLst/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-1.200</a:t>
                      </a:r>
                      <a:endParaRPr lang="de-DE" sz="1100">
                        <a:effectLst/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64</a:t>
                      </a:r>
                      <a:endParaRPr lang="de-DE" sz="1100">
                        <a:effectLst/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-7</a:t>
                      </a:r>
                      <a:endParaRPr lang="de-DE" sz="1100">
                        <a:effectLst/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1. Impfung:  + 146.773</a:t>
                      </a:r>
                      <a:endParaRPr lang="de-DE" sz="1100">
                        <a:effectLst/>
                        <a:latin typeface="+mn-lt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-15</a:t>
                      </a:r>
                      <a:endParaRPr lang="de-DE" sz="11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160050"/>
                  </a:ext>
                </a:extLst>
              </a:tr>
              <a:tr h="235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(2.460.030)</a:t>
                      </a:r>
                      <a:endParaRPr lang="de-DE" sz="1100">
                        <a:effectLst/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[ca. 114.800]</a:t>
                      </a:r>
                      <a:endParaRPr lang="de-DE" sz="1100">
                        <a:effectLst/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de-DE" sz="1100">
                          <a:effectLst/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de-DE" sz="1100"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Fälle/100.000 EW</a:t>
                      </a:r>
                      <a:endParaRPr lang="de-DE" sz="1100">
                        <a:effectLst/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[251/412]</a:t>
                      </a:r>
                      <a:endParaRPr lang="de-DE" sz="1100">
                        <a:effectLst/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2. Impfung:  + 52.581</a:t>
                      </a:r>
                      <a:endParaRPr lang="de-DE" sz="1100">
                        <a:effectLst/>
                        <a:latin typeface="+mn-lt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[2</a:t>
                      </a: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.854</a:t>
                      </a: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]</a:t>
                      </a:r>
                      <a:endParaRPr lang="de-DE" sz="11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2972140"/>
                  </a:ext>
                </a:extLst>
              </a:tr>
              <a:tr h="1110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Genesene</a:t>
                      </a:r>
                      <a:r>
                        <a:rPr lang="de-DE" sz="1100" b="1" baseline="3000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Verstorbene</a:t>
                      </a:r>
                      <a:r>
                        <a:rPr lang="de-DE" sz="1100" b="1" baseline="3000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60-79 Jahre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80+ Jahre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Anzahl Kreise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mit 7-TI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&gt; 100/ 100.000 EW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Anzahl Geimpfter insgesamt mit einer/zwei Impfung/en und Anteil an Bevölkerung</a:t>
                      </a:r>
                      <a:r>
                        <a:rPr lang="de-DE" sz="1100" b="1" baseline="3000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Aus intensivmedizinischer Behandlung entlassen,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davon % verstorben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654754"/>
                  </a:ext>
                </a:extLst>
              </a:tr>
              <a:tr h="235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+9.800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+418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46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60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-3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N1: 4.389.074 (5,3%)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+343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98132"/>
                  </a:ext>
                </a:extLst>
              </a:tr>
              <a:tr h="235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(ca. 2.274.400)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(70.881)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Fälle/100.000 EW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[57/412]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N2: 2.215.504 (2,7%)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35 %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3119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67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03.03.2021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15" y="376237"/>
            <a:ext cx="7983646" cy="714291"/>
          </a:xfrm>
        </p:spPr>
        <p:txBody>
          <a:bodyPr/>
          <a:lstStyle/>
          <a:p>
            <a:r>
              <a:rPr lang="de-DE" dirty="0"/>
              <a:t>7-Tage-Inzidenz der Bundesländer nach Berichtsdatum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0152CC4-401B-49C9-8F0E-698DB35DD09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943" y="1145886"/>
            <a:ext cx="7117548" cy="38528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2579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03.03.2021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91" y="142468"/>
            <a:ext cx="7983646" cy="714291"/>
          </a:xfrm>
        </p:spPr>
        <p:txBody>
          <a:bodyPr/>
          <a:lstStyle/>
          <a:p>
            <a:r>
              <a:rPr lang="de-DE" sz="2000" dirty="0"/>
              <a:t>Geografische Verteilung 7-Tage-Inzidenz und B.1.1.7 nach Landkreis, N=53.211 (COVID-19); n= 8573 (B.1.1.7)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7386768-6C5F-481F-8A95-DFA0EE107D0E}"/>
              </a:ext>
            </a:extLst>
          </p:cNvPr>
          <p:cNvPicPr/>
          <p:nvPr/>
        </p:nvPicPr>
        <p:blipFill rotWithShape="1">
          <a:blip r:embed="rId3"/>
          <a:srcRect r="46005"/>
          <a:stretch/>
        </p:blipFill>
        <p:spPr>
          <a:xfrm>
            <a:off x="144185" y="925531"/>
            <a:ext cx="2762047" cy="364724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5EB9162-0B89-459B-B29B-65B36BB9E1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913" t="15874" r="74048" b="6401"/>
          <a:stretch/>
        </p:blipFill>
        <p:spPr>
          <a:xfrm>
            <a:off x="4076054" y="854441"/>
            <a:ext cx="3022506" cy="387792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12B567E-981A-48C2-AFF6-ABBB58AB8633}"/>
              </a:ext>
            </a:extLst>
          </p:cNvPr>
          <p:cNvPicPr/>
          <p:nvPr/>
        </p:nvPicPr>
        <p:blipFill rotWithShape="1">
          <a:blip r:embed="rId3"/>
          <a:srcRect l="53926" t="2707" r="1847" b="11585"/>
          <a:stretch/>
        </p:blipFill>
        <p:spPr>
          <a:xfrm>
            <a:off x="2575471" y="2853956"/>
            <a:ext cx="1580707" cy="228954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EFDE304-CF8C-45E8-BFDA-6B6921629F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79" t="15874" r="59070" b="11788"/>
          <a:stretch/>
        </p:blipFill>
        <p:spPr>
          <a:xfrm>
            <a:off x="7177034" y="2353340"/>
            <a:ext cx="1864279" cy="253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84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03.03.2021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91" y="142468"/>
            <a:ext cx="7983646" cy="714291"/>
          </a:xfrm>
        </p:spPr>
        <p:txBody>
          <a:bodyPr/>
          <a:lstStyle/>
          <a:p>
            <a:r>
              <a:rPr lang="de-DE" sz="2000" dirty="0"/>
              <a:t>Geografische Verteilung B.1.351 nach Landkreis; n= 180 (B.1.351)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79288E2-35F8-48D5-AAD3-5464B60C9A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16" t="14974" r="58774" b="7108"/>
          <a:stretch/>
        </p:blipFill>
        <p:spPr>
          <a:xfrm>
            <a:off x="976393" y="920804"/>
            <a:ext cx="5540644" cy="374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81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3D240C0-168B-4C0E-BC99-5148305EF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03.03.2021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FD59BF7-2E3F-4C73-A528-AD48C796B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Anzahl COVID-19-Todesfälle nach Sterbewoche (Stand 02.03.2021)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26C84B1-0AEA-4B22-B232-08E00FF067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634" y="1315360"/>
            <a:ext cx="5846732" cy="34519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9077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6FFA52-A38E-446D-9D7C-83F5B8AB8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03.03.2021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24BD9A4-D6D6-43EF-8E92-3F607F2B8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7-Tage-Inzidenz der COVID-19-Fälle nach Altersgruppe und Meldewoche (Stand 02.03.2021)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2F3160E-3513-4C45-AAE3-548A449084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00953" y="1414986"/>
            <a:ext cx="7342094" cy="341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24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354</Words>
  <Application>Microsoft Office PowerPoint</Application>
  <PresentationFormat>Bildschirmpräsentation (16:9)</PresentationFormat>
  <Paragraphs>87</Paragraphs>
  <Slides>7</Slides>
  <Notes>3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5" baseType="lpstr">
      <vt:lpstr>MS Mincho</vt:lpstr>
      <vt:lpstr>MS Mincho</vt:lpstr>
      <vt:lpstr>Arial</vt:lpstr>
      <vt:lpstr>Calibri</vt:lpstr>
      <vt:lpstr>Cambria</vt:lpstr>
      <vt:lpstr>ScalaSans</vt:lpstr>
      <vt:lpstr>Wingdings</vt:lpstr>
      <vt:lpstr>Office-Design</vt:lpstr>
      <vt:lpstr>Lage national </vt:lpstr>
      <vt:lpstr>Überblick Kennzahlen</vt:lpstr>
      <vt:lpstr>7-Tage-Inzidenz der Bundesländer nach Berichtsdatum </vt:lpstr>
      <vt:lpstr>Geografische Verteilung 7-Tage-Inzidenz und B.1.1.7 nach Landkreis, N=53.211 (COVID-19); n= 8573 (B.1.1.7)</vt:lpstr>
      <vt:lpstr>Geografische Verteilung B.1.351 nach Landkreis; n= 180 (B.1.351)</vt:lpstr>
      <vt:lpstr>Anzahl COVID-19-Todesfälle nach Sterbewoche (Stand 02.03.2021)</vt:lpstr>
      <vt:lpstr>7-Tage-Inzidenz der COVID-19-Fälle nach Altersgruppe und Meldewoche (Stand 02.03.2021)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Sievers, Claudia</cp:lastModifiedBy>
  <cp:revision>181</cp:revision>
  <dcterms:created xsi:type="dcterms:W3CDTF">2015-11-02T12:29:13Z</dcterms:created>
  <dcterms:modified xsi:type="dcterms:W3CDTF">2021-03-03T09:51:25Z</dcterms:modified>
</cp:coreProperties>
</file>