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7763C-8753-412C-B849-F98A2C8B8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5898CD-D6B9-4E90-B824-D2DD04A99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013E41-50DD-45A0-8B32-B8CCF46C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62E9-A34A-4768-8AC3-953029FE921D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C3813B-E671-4DD3-BEF2-C8659F0F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9AFB5D-61DA-4947-A6DD-9878042F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950-8A02-4F1A-8612-68185FD64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44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D8A9-36F1-4BEE-BD87-60956F42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B74FE0-C99B-4D4B-B4D6-D6F004290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C1D78D-6220-4A4D-B5F5-1A541998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62E9-A34A-4768-8AC3-953029FE921D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FE1B79-F35A-484E-94F3-30736542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44257-DDD1-4259-BE83-9115E4B0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950-8A02-4F1A-8612-68185FD64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56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F258681-861F-48CE-95B6-D8D1A43C4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BFAE259-D169-4AF6-915D-FAC623290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3AC24E-D9D0-4322-A27F-B20E9C21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62E9-A34A-4768-8AC3-953029FE921D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55CE6C-A251-4BFF-9FA5-6F2C631B6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552FF1-6284-4B70-A879-C378856A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950-8A02-4F1A-8612-68185FD64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6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AB37F-DDD8-4D66-B678-9F1AC389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C76C67-2DB0-425F-AE7F-61B8D37BA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46316D-84A2-46A4-B13F-44D1FAAC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62E9-A34A-4768-8AC3-953029FE921D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C1046-A7AD-48F3-B9F8-C7DA0346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D20D21-ED18-47CA-92E4-9DF53942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950-8A02-4F1A-8612-68185FD64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00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6FB46-70D7-4F0D-B7F7-1D4008A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1A7D11-5A5F-403F-A925-B317840DD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FA6146-30EE-4763-B864-8B76F593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62E9-A34A-4768-8AC3-953029FE921D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278DE5-72C0-4B55-AAD8-7B83CE5D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74B451-C093-47B9-BAC6-0F543BF5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950-8A02-4F1A-8612-68185FD64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09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3C75-871A-4F4A-9427-E2B2053E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52935E-62BC-40DA-85DC-B87D0613C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8B397A-AD2B-49B0-ACB2-0B1F04DB5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C4DFB9-86E6-4C9E-9714-7108CB9A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62E9-A34A-4768-8AC3-953029FE921D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4877C7-4DBD-4923-9A91-E8EEFBA6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C63333-B5F2-4509-9E19-94ADAFB6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950-8A02-4F1A-8612-68185FD64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68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1C14D-1FAC-41E2-A0B9-C6582A0E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181D91-BE6E-4944-BE7B-7C2F8FAA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314E1B-90B1-4AF3-B64D-D67389A9C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D47E61-5F66-4E82-9DFC-1280CC2C8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1F37B5-4D02-4181-804D-C7754E56A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A0CAC7-9832-4FF8-B89B-AC8A994F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62E9-A34A-4768-8AC3-953029FE921D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4FBFD6-BDA9-4388-B774-EC55FD9F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066411-E6B6-46AB-9DEF-49FC4205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950-8A02-4F1A-8612-68185FD64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88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2BB01-BC52-4048-BA42-65050ECC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91F7EC-84DA-4D1B-821F-F9449C55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62E9-A34A-4768-8AC3-953029FE921D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1C2D44-BCF7-4C3E-BAC6-F50E0925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BA70A4-26D5-4E0D-9AC0-169783B2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950-8A02-4F1A-8612-68185FD64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62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40A40C-5BFF-420F-AF11-66C61346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62E9-A34A-4768-8AC3-953029FE921D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F950CFE-8ADD-4523-BF5B-F56F60C2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B1AF9C-14F3-4D5C-9869-03864CEA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950-8A02-4F1A-8612-68185FD64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66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ABC11-6A76-4765-A400-E70BCDC9E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499AD8-E4F0-4FB2-BFC8-C8551E4AC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013441-62A2-419C-BAF7-91E106CCA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93980B-D958-42F2-97F5-D80255C9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62E9-A34A-4768-8AC3-953029FE921D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1BAFD0-154A-40E3-BF9C-D8C8696D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E8EEA3-24AF-4B16-9FC1-F3D76A89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950-8A02-4F1A-8612-68185FD64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54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D970F-8A56-49FA-8B31-82ACCD62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D98258-BBD7-4623-9B02-DFA04D44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A82719-066B-49DF-933D-CBC602D04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2E1501-3228-49CB-9D8D-1DED2597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62E9-A34A-4768-8AC3-953029FE921D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B4C7E5-6D04-424E-AF2A-F5FF3199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8CF7FE-A456-4F09-A275-941B87C6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950-8A02-4F1A-8612-68185FD64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08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E6867B-C8DE-484F-9A25-43606FCC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78EA94-4D24-4C85-AAB0-0D52D0A90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39C30B-4C52-4084-A715-6CB4154C2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662E9-A34A-4768-8AC3-953029FE921D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E7397B-32B3-4073-A339-836D8C14C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EEA39B-A7EB-438D-AAD4-87F3D4DD6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83950-8A02-4F1A-8612-68185FD646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89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OC_Verbreitung%20DE_030321.pdf">
            <a:extLst>
              <a:ext uri="{FF2B5EF4-FFF2-40B4-BE49-F238E27FC236}">
                <a16:creationId xmlns:a16="http://schemas.microsoft.com/office/drawing/2014/main" id="{8E5C4D74-78F6-47B0-B2EA-72890DF84A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32" y="620703"/>
            <a:ext cx="10396152" cy="5838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69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5B002-9A87-4883-9D4C-BECDC7F7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VUI vs. VOI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381270-5E8B-4704-9371-54BDB4FA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VOC: 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variant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concern</a:t>
            </a:r>
            <a:b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Begriff von PHE, der jetzt von der WHO klar definiert wurde. Strenge Definitionskriterien</a:t>
            </a:r>
            <a:b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nur von drei Varianten (B.1.1.7, B.1.351, P.1).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VUI: 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variant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under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investigation</a:t>
            </a:r>
            <a:b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Begriff von PHE, von WHO bislang nicht definiert: 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SARS-CoV-2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variants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if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considered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concerning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epidemiological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immunological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pathogenic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properties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are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raised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formal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investigation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At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point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they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are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designated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Variant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Under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Investigation (VUI).</a:t>
            </a:r>
            <a:b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unseren Dokumenten als "Variante unter Beobachtung". </a:t>
            </a:r>
          </a:p>
          <a:p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b="1" dirty="0"/>
              <a:t>VOI: </a:t>
            </a:r>
            <a:r>
              <a:rPr lang="de-DE" b="1" i="1" dirty="0"/>
              <a:t>variant </a:t>
            </a:r>
            <a:r>
              <a:rPr lang="de-DE" b="1" i="1" dirty="0" err="1"/>
              <a:t>of</a:t>
            </a:r>
            <a:r>
              <a:rPr lang="de-DE" b="1" i="1" dirty="0"/>
              <a:t> </a:t>
            </a:r>
            <a:r>
              <a:rPr lang="de-DE" b="1" i="1" dirty="0" err="1"/>
              <a:t>interest</a:t>
            </a:r>
            <a:br>
              <a:rPr lang="de-DE" b="1" i="1" dirty="0"/>
            </a:br>
            <a:r>
              <a:rPr lang="de-DE" dirty="0"/>
              <a:t>von der WHO klar definiert, bewusst niederschwellige Kriterien: veränderter Phänotyp bzw. Mutationen die vermutlich Phänotyp verändern plus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bzw</a:t>
            </a:r>
            <a:r>
              <a:rPr lang="de-DE" dirty="0"/>
              <a:t> </a:t>
            </a:r>
            <a:r>
              <a:rPr lang="de-DE"/>
              <a:t>weltweite Verbreitung. </a:t>
            </a:r>
            <a:br>
              <a:rPr lang="de-DE" dirty="0"/>
            </a:br>
            <a:endParaRPr lang="de-DE" dirty="0"/>
          </a:p>
          <a:p>
            <a:pPr marL="457200" lvl="1" indent="0">
              <a:buNone/>
            </a:pPr>
            <a:r>
              <a:rPr lang="en-US" dirty="0"/>
              <a:t>A SARS-CoV-2 isolate is a variant of interest (VOI) if it is phenotypically changed compared to a reference isolate or has a genome with mutations that lead to amino acid changes associated with established or suspected phenotypic implications; </a:t>
            </a:r>
          </a:p>
          <a:p>
            <a:pPr marL="457200" lvl="1" indent="0">
              <a:buNone/>
            </a:pPr>
            <a:r>
              <a:rPr lang="de-DE" dirty="0"/>
              <a:t>AND </a:t>
            </a:r>
          </a:p>
          <a:p>
            <a:pPr marL="457200" lvl="1" indent="0">
              <a:buNone/>
            </a:pPr>
            <a:r>
              <a:rPr lang="en-US" dirty="0"/>
              <a:t>has been identified to cause community transmission/multiple COVID-19 cases/clusters, or has been detected in multiple countries; </a:t>
            </a:r>
          </a:p>
          <a:p>
            <a:pPr marL="457200" lvl="1" indent="0">
              <a:buNone/>
            </a:pPr>
            <a:r>
              <a:rPr lang="de-DE" dirty="0"/>
              <a:t>OR </a:t>
            </a:r>
          </a:p>
          <a:p>
            <a:pPr marL="457200" lvl="1" indent="0">
              <a:buNone/>
            </a:pPr>
            <a:r>
              <a:rPr lang="en-US" dirty="0"/>
              <a:t>is otherwise assessed to be a VOI by WHO in consultation with the WHO SARS-CoV-2 Virus Evolution Working Group. 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92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B0366-8D8E-4CA2-AA40-6B530A9C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VUI / VOI Vorschläge für RKI Wording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992925-4A4C-402A-B292-7C02DCB6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"möglicherweise besorgniserregende Variante"</a:t>
            </a:r>
          </a:p>
          <a:p>
            <a:r>
              <a:rPr lang="de-DE" dirty="0"/>
              <a:t>"unter Beobachtung stehende Variante"</a:t>
            </a:r>
          </a:p>
          <a:p>
            <a:r>
              <a:rPr lang="de-DE" dirty="0"/>
              <a:t>"Variante unter Beobachtung"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817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Breitbild</PresentationFormat>
  <Paragraphs>14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</vt:lpstr>
      <vt:lpstr>PowerPoint-Präsentation</vt:lpstr>
      <vt:lpstr>VUI vs. VOI</vt:lpstr>
      <vt:lpstr>VUI / VOI Vorschläge für RKI Wording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Kröger, Stefan</dc:creator>
  <cp:lastModifiedBy>Kröger, Stefan</cp:lastModifiedBy>
  <cp:revision>5</cp:revision>
  <dcterms:created xsi:type="dcterms:W3CDTF">2021-03-03T10:41:03Z</dcterms:created>
  <dcterms:modified xsi:type="dcterms:W3CDTF">2021-03-03T10:53:40Z</dcterms:modified>
</cp:coreProperties>
</file>