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76" r:id="rId2"/>
    <p:sldId id="588" r:id="rId3"/>
    <p:sldId id="578" r:id="rId4"/>
    <p:sldId id="587" r:id="rId5"/>
    <p:sldId id="611" r:id="rId6"/>
    <p:sldId id="623" r:id="rId7"/>
    <p:sldId id="626" r:id="rId8"/>
    <p:sldId id="625" r:id="rId9"/>
    <p:sldId id="624" r:id="rId10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6" clrIdx="3"/>
  <p:cmAuthor id="4" name="Tolksdorf, Kristin" initials="TK" lastIdx="1" clrIdx="4"/>
  <p:cmAuthor id="5" name="Preuß, Ute" initials="PU" lastIdx="3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84014" autoAdjust="0"/>
  </p:normalViewPr>
  <p:slideViewPr>
    <p:cSldViewPr snapToGrid="0" snapToObjects="1">
      <p:cViewPr varScale="1">
        <p:scale>
          <a:sx n="57" d="100"/>
          <a:sy n="57" d="100"/>
        </p:scale>
        <p:origin x="1444" y="2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Werte liegen nach wie vor deutlich unter denen der Vorsaisons (seit 36. KW) (die meisten Menschen halten sich an die Kontaktbeschränkungen)</a:t>
            </a:r>
          </a:p>
          <a:p>
            <a:pPr algn="just"/>
            <a:r>
              <a:rPr lang="de-DE" dirty="0"/>
              <a:t>ARE-Rate in 6. KW bei Kindern (hier besonders die 0-4-Jährigen) und Erwachsenen (hier besonders 15-34J./60J.+) gestiegen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SARI-Fallzahlen insgesamt stabil geblieben</a:t>
            </a:r>
          </a:p>
          <a:p>
            <a:r>
              <a:rPr lang="de-DE" dirty="0"/>
              <a:t>Sehr leichter Anstieg in AG 60-79</a:t>
            </a:r>
          </a:p>
          <a:p>
            <a:r>
              <a:rPr lang="de-DE" dirty="0"/>
              <a:t>Leichter Rückgang in den AG 35-59, 80+</a:t>
            </a:r>
          </a:p>
          <a:p>
            <a:r>
              <a:rPr lang="de-DE" dirty="0"/>
              <a:t>Liegen insgesamt deutlich unter dem Niveau der Vorsaisons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Altersgruppe 80+ Jahre noch auf Niveau der Vorjahre (erhöht)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0-4, 5-14so gering wie vorher nur im Sommer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SARI-Fallzahlen insgesamt stabil geblieben</a:t>
            </a:r>
          </a:p>
          <a:p>
            <a:r>
              <a:rPr lang="de-DE" dirty="0"/>
              <a:t>Sehr leichter Anstieg in AG 60-79</a:t>
            </a:r>
          </a:p>
          <a:p>
            <a:r>
              <a:rPr lang="de-DE" dirty="0"/>
              <a:t>Leichter Rückgang in den AG 35-59, 80+</a:t>
            </a:r>
          </a:p>
          <a:p>
            <a:r>
              <a:rPr lang="de-DE" dirty="0"/>
              <a:t>Liegen insgesamt deutlich unter dem Niveau der Vorsaisons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Altersgruppe 80+ Jahre noch auf Niveau der Vorjahre (erhöht)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0-4, 5-14so gering wie vorher nur im Sommer 2020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COVID-19 Fallzahlen in AG 35-59 Jahre wieder zurück gegangen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KW 7/2021: gleicher Anteil COVID-19 an SARI wie in KW 44/2020</a:t>
            </a:r>
          </a:p>
          <a:p>
            <a:pPr marL="0" indent="0">
              <a:buFontTx/>
              <a:buNone/>
            </a:pPr>
            <a:r>
              <a:rPr lang="de-DE" b="0" dirty="0"/>
              <a:t>-TCD (max. Verweildauer 1 Woche): erstmals wieder unter 50% (49%)</a:t>
            </a:r>
          </a:p>
          <a:p>
            <a:pPr marL="0" indent="0">
              <a:buFontTx/>
              <a:buNone/>
            </a:pPr>
            <a:r>
              <a:rPr lang="de-DE" b="0" dirty="0"/>
              <a:t>-SCD (alle Verweildauern, auch Liegende): erstmals wieder unter 60% (58%)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Sommerniveau lag durchgehend unter 10%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1" dirty="0">
                <a:sym typeface="Wingdings" panose="05000000000000000000" pitchFamily="2" charset="2"/>
              </a:rPr>
              <a:t>-Anzahl COVID-19-Fälle mit SARI (gelbe Balken) aber schon deutlich niedriger,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1" dirty="0">
                <a:sym typeface="Wingdings" panose="05000000000000000000" pitchFamily="2" charset="2"/>
              </a:rPr>
              <a:t>aber noch nicht auf Sommerniveau (TCD: &lt;50 Fälle, SCD: &lt;</a:t>
            </a:r>
            <a:r>
              <a:rPr lang="de-DE" b="1">
                <a:sym typeface="Wingdings" panose="05000000000000000000" pitchFamily="2" charset="2"/>
              </a:rPr>
              <a:t>100 Fälle)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76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seit KW 3/2020 rückläufig</a:t>
            </a:r>
          </a:p>
          <a:p>
            <a:pPr marL="0" indent="0">
              <a:buFontTx/>
              <a:buNone/>
            </a:pPr>
            <a:r>
              <a:rPr lang="de-DE" b="1" dirty="0"/>
              <a:t>49% in KW 7/2021, wieder Niveau aus KW 44/2020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5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61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2.3.2021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85542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8.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2.3.2021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7E8D32B-118E-4180-99F9-80E74A971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49" y="1306946"/>
            <a:ext cx="7231117" cy="52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8.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2.3.2021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828385" y="1076913"/>
            <a:ext cx="3896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8. KW 2021 bei 430 Arzt­konsul­ta­tionen wegen ARE pro 100.000 Einwohner. Auf die Bevölke­rung in Deutschland bezogen entspricht das einer Gesamtzahl von rund 360.000 Arzt­besuchen wegen akuter Atem­wegs­er­kran­kungen. </a:t>
            </a:r>
            <a:endParaRPr lang="en-US" sz="14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9AB53B7-2AA8-4EC5-BECE-0C6186F4DC0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6" r="3726"/>
          <a:stretch/>
        </p:blipFill>
        <p:spPr bwMode="auto">
          <a:xfrm>
            <a:off x="419041" y="1128175"/>
            <a:ext cx="4411167" cy="2621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ADD8292-B83E-43FB-A0FA-C5CD07112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28" y="3744542"/>
            <a:ext cx="4252900" cy="27469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8001077-A621-4FC8-B84D-152394D39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780" y="3777195"/>
            <a:ext cx="4165807" cy="269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7.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75DCA1-AD4E-49A9-B034-BE7E4C7D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1996182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7.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6884374-ECA3-47E9-9A40-9C510C275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9573" y="1331772"/>
            <a:ext cx="4429220" cy="26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FEC4F83-4A65-41A6-89E3-CA28B7644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6744" y="3917098"/>
            <a:ext cx="4444210" cy="266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BD8AD09-AF09-4D26-80BC-21ADB708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497816" y="1315844"/>
            <a:ext cx="4429220" cy="26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CF8BFD1-A4CD-4890-A964-7D938211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465952" y="3897449"/>
            <a:ext cx="4444210" cy="266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7.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08336" y="914401"/>
            <a:ext cx="5597912" cy="27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7FD5A31-3FAC-4EE2-96BE-F1B66B3C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02132" y="3811969"/>
            <a:ext cx="57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564825" y="1706141"/>
            <a:ext cx="2482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 Verweildauer von</a:t>
            </a:r>
          </a:p>
          <a:p>
            <a:r>
              <a:rPr lang="de-DE" dirty="0"/>
              <a:t>7 Tagen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438444" y="4257470"/>
            <a:ext cx="246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 liegender Patienten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EE9217A-775D-4C91-8BD0-0ECA822F5F2C}"/>
              </a:ext>
            </a:extLst>
          </p:cNvPr>
          <p:cNvCxnSpPr>
            <a:cxnSpLocks/>
          </p:cNvCxnSpPr>
          <p:nvPr/>
        </p:nvCxnSpPr>
        <p:spPr>
          <a:xfrm flipH="1">
            <a:off x="8327463" y="5070723"/>
            <a:ext cx="357570" cy="294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0679C11B-BE6A-47E8-AD78-B9CB706D5D0F}"/>
              </a:ext>
            </a:extLst>
          </p:cNvPr>
          <p:cNvCxnSpPr>
            <a:cxnSpLocks/>
          </p:cNvCxnSpPr>
          <p:nvPr/>
        </p:nvCxnSpPr>
        <p:spPr>
          <a:xfrm flipH="1">
            <a:off x="8221605" y="2107068"/>
            <a:ext cx="357570" cy="294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467487B2-03CA-4D4E-89EC-3ABDEE5AFA57}"/>
              </a:ext>
            </a:extLst>
          </p:cNvPr>
          <p:cNvSpPr txBox="1"/>
          <p:nvPr/>
        </p:nvSpPr>
        <p:spPr>
          <a:xfrm>
            <a:off x="8275465" y="1870090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35 – 59 Jahre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44DA780-1CB7-42EC-8BBA-F3029CEC81F0}"/>
              </a:ext>
            </a:extLst>
          </p:cNvPr>
          <p:cNvSpPr txBox="1"/>
          <p:nvPr/>
        </p:nvSpPr>
        <p:spPr>
          <a:xfrm>
            <a:off x="8371007" y="4780690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35 – 59 Jahre</a:t>
            </a:r>
          </a:p>
        </p:txBody>
      </p:sp>
    </p:spTree>
    <p:extLst>
      <p:ext uri="{BB962C8B-B14F-4D97-AF65-F5344CB8AC3E}">
        <p14:creationId xmlns:p14="http://schemas.microsoft.com/office/powerpoint/2010/main" val="285662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8B06F17-DA5E-43DB-9B59-FE38AC67A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132" y="3322341"/>
            <a:ext cx="6028549" cy="30142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926399C-E7FC-4CF0-9F2D-7713B6D5F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619" y="629251"/>
            <a:ext cx="6028549" cy="302157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7.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173017" y="1053373"/>
            <a:ext cx="26341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 Verweildauer von</a:t>
            </a:r>
          </a:p>
          <a:p>
            <a:r>
              <a:rPr lang="de-DE" dirty="0"/>
              <a:t>7 Tagen: </a:t>
            </a:r>
          </a:p>
          <a:p>
            <a:r>
              <a:rPr lang="de-DE" b="1" dirty="0"/>
              <a:t>erstmals seit KW 44/2020</a:t>
            </a:r>
          </a:p>
          <a:p>
            <a:r>
              <a:rPr lang="de-DE" b="1" dirty="0"/>
              <a:t>wieder unter 50%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5917" y="3768758"/>
            <a:ext cx="2634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 liegender Patienten:</a:t>
            </a:r>
          </a:p>
          <a:p>
            <a:r>
              <a:rPr lang="de-DE" b="1" dirty="0"/>
              <a:t>erstmals seit KW 44/2020</a:t>
            </a:r>
          </a:p>
          <a:p>
            <a:r>
              <a:rPr lang="de-DE" b="1" dirty="0"/>
              <a:t>wieder unter 60%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A333E6C-6887-468A-9684-8438A46E6A5C}"/>
              </a:ext>
            </a:extLst>
          </p:cNvPr>
          <p:cNvCxnSpPr>
            <a:cxnSpLocks/>
          </p:cNvCxnSpPr>
          <p:nvPr/>
        </p:nvCxnSpPr>
        <p:spPr>
          <a:xfrm flipV="1">
            <a:off x="2107580" y="1792038"/>
            <a:ext cx="1293542" cy="5479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E447934-B0C4-4225-9F25-13BC6E64E9A9}"/>
              </a:ext>
            </a:extLst>
          </p:cNvPr>
          <p:cNvCxnSpPr>
            <a:cxnSpLocks/>
          </p:cNvCxnSpPr>
          <p:nvPr/>
        </p:nvCxnSpPr>
        <p:spPr>
          <a:xfrm flipV="1">
            <a:off x="2199605" y="4531784"/>
            <a:ext cx="1418715" cy="273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0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 an SARI-Fällen bis zur 7.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553A1F-3129-4843-BE14-69301EA8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22" y="1613035"/>
            <a:ext cx="7995554" cy="4397555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9856512-D8A4-4FD3-80E2-AD0AF8E47D13}"/>
              </a:ext>
            </a:extLst>
          </p:cNvPr>
          <p:cNvCxnSpPr/>
          <p:nvPr/>
        </p:nvCxnSpPr>
        <p:spPr>
          <a:xfrm flipH="1">
            <a:off x="1550020" y="2888166"/>
            <a:ext cx="611086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 an SARI-Fällen bis zur 7.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02.03.2021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553A1F-3129-4843-BE14-69301EA8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21" y="1146628"/>
            <a:ext cx="7995555" cy="53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01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Bildschirmpräsentation (4:3)</PresentationFormat>
  <Paragraphs>73</Paragraphs>
  <Slides>9</Slides>
  <Notes>8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2.3.2021</vt:lpstr>
      <vt:lpstr>GrippeWeb bis zur 8. KW 2021 </vt:lpstr>
      <vt:lpstr>Arbeitsgemeinschaft Influenza ARE-Konsultationen bis zur 8.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2008</cp:revision>
  <cp:lastPrinted>2020-05-13T06:04:10Z</cp:lastPrinted>
  <dcterms:created xsi:type="dcterms:W3CDTF">2015-11-02T12:29:13Z</dcterms:created>
  <dcterms:modified xsi:type="dcterms:W3CDTF">2021-03-03T08:25:17Z</dcterms:modified>
</cp:coreProperties>
</file>