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688" r:id="rId2"/>
    <p:sldId id="689" r:id="rId3"/>
    <p:sldId id="686" r:id="rId4"/>
    <p:sldId id="685" r:id="rId5"/>
    <p:sldId id="687" r:id="rId6"/>
    <p:sldId id="683" r:id="rId7"/>
    <p:sldId id="675" r:id="rId8"/>
    <p:sldId id="676" r:id="rId9"/>
    <p:sldId id="677" r:id="rId10"/>
    <p:sldId id="678" r:id="rId11"/>
    <p:sldId id="679" r:id="rId12"/>
    <p:sldId id="680" r:id="rId13"/>
    <p:sldId id="681" r:id="rId14"/>
    <p:sldId id="682" r:id="rId15"/>
    <p:sldId id="684" r:id="rId16"/>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mali, Souaad" initials="CS" lastIdx="2" clrIdx="0">
    <p:extLst>
      <p:ext uri="{19B8F6BF-5375-455C-9EA6-DF929625EA0E}">
        <p15:presenceInfo xmlns:p15="http://schemas.microsoft.com/office/powerpoint/2012/main" userId="Chemali, Souaad" providerId="None"/>
      </p:ext>
    </p:extLst>
  </p:cmAuthor>
  <p:cmAuthor id="2" name="Esquevin, Sarah" initials="SE" lastIdx="1" clrIdx="1">
    <p:extLst>
      <p:ext uri="{19B8F6BF-5375-455C-9EA6-DF929625EA0E}">
        <p15:presenceInfo xmlns:p15="http://schemas.microsoft.com/office/powerpoint/2012/main" userId="Esquevin, 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6" autoAdjust="0"/>
    <p:restoredTop sz="93737" autoAdjust="0"/>
  </p:normalViewPr>
  <p:slideViewPr>
    <p:cSldViewPr>
      <p:cViewPr varScale="1">
        <p:scale>
          <a:sx n="62" d="100"/>
          <a:sy n="62" d="100"/>
        </p:scale>
        <p:origin x="1674" y="66"/>
      </p:cViewPr>
      <p:guideLst>
        <p:guide orient="horz" pos="2160"/>
        <p:guide pos="2880"/>
      </p:guideLst>
    </p:cSldViewPr>
  </p:slideViewPr>
  <p:outlineViewPr>
    <p:cViewPr>
      <p:scale>
        <a:sx n="33" d="100"/>
        <a:sy n="33" d="100"/>
      </p:scale>
      <p:origin x="0" y="6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20B7FB08-4236-47DF-9C64-EB307FBB264C}" type="datetimeFigureOut">
              <a:rPr lang="de-DE" smtClean="0"/>
              <a:t>05.03.2021</a:t>
            </a:fld>
            <a:endParaRPr lang="de-DE"/>
          </a:p>
        </p:txBody>
      </p:sp>
      <p:sp>
        <p:nvSpPr>
          <p:cNvPr id="4" name="Fußzeilenplatzhalt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B6594B70-C5D2-47E8-AC41-250C6C2E10A9}" type="slidenum">
              <a:rPr lang="de-DE" smtClean="0"/>
              <a:t>‹Nr.›</a:t>
            </a:fld>
            <a:endParaRPr lang="de-DE"/>
          </a:p>
        </p:txBody>
      </p:sp>
    </p:spTree>
    <p:extLst>
      <p:ext uri="{BB962C8B-B14F-4D97-AF65-F5344CB8AC3E}">
        <p14:creationId xmlns:p14="http://schemas.microsoft.com/office/powerpoint/2010/main" val="386730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3697" y="0"/>
            <a:ext cx="4302231" cy="339884"/>
          </a:xfrm>
          <a:prstGeom prst="rect">
            <a:avLst/>
          </a:prstGeom>
        </p:spPr>
        <p:txBody>
          <a:bodyPr vert="horz" lIns="91440" tIns="45720" rIns="91440" bIns="45720" rtlCol="0"/>
          <a:lstStyle>
            <a:lvl1pPr algn="r">
              <a:defRPr sz="1200"/>
            </a:lvl1pPr>
          </a:lstStyle>
          <a:p>
            <a:fld id="{F16A5EFF-59C2-4B15-839E-D455986C625C}" type="datetimeFigureOut">
              <a:rPr lang="de-DE" smtClean="0"/>
              <a:t>05.03.2021</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6612"/>
            <a:ext cx="4302231" cy="33988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3697" y="6456612"/>
            <a:ext cx="4302231" cy="339884"/>
          </a:xfrm>
          <a:prstGeom prst="rect">
            <a:avLst/>
          </a:prstGeom>
        </p:spPr>
        <p:txBody>
          <a:bodyPr vert="horz" lIns="91440" tIns="45720" rIns="91440" bIns="45720" rtlCol="0" anchor="b"/>
          <a:lstStyle>
            <a:lvl1pPr algn="r">
              <a:defRPr sz="1200"/>
            </a:lvl1pPr>
          </a:lstStyle>
          <a:p>
            <a:fld id="{685E4511-4044-4278-96C8-80777028C33A}" type="slidenum">
              <a:rPr lang="de-DE" smtClean="0"/>
              <a:t>‹Nr.›</a:t>
            </a:fld>
            <a:endParaRPr lang="de-DE"/>
          </a:p>
        </p:txBody>
      </p:sp>
    </p:spTree>
    <p:extLst>
      <p:ext uri="{BB962C8B-B14F-4D97-AF65-F5344CB8AC3E}">
        <p14:creationId xmlns:p14="http://schemas.microsoft.com/office/powerpoint/2010/main" val="3962608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ronavirus.data.gov.uk/details/case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bbc.com/news/explainers-52530518" TargetMode="External"/><Relationship Id="rId4" Type="http://schemas.openxmlformats.org/officeDocument/2006/relationships/hyperlink" Target="https://www.google.com/url?sa=t&amp;rct=j&amp;q=&amp;esrc=s&amp;source=web&amp;cd=&amp;cad=rja&amp;uact=8&amp;ved=2ahUKEwiW9NeW4JbvAhWPNOwKHXx3De4QFjAAegQIAhAD&amp;url=https%3A%2F%2Fwww.instituteforgovernment.org.uk%2Fsites%2Fdefault%2Ffiles%2Ftimeline-lockdown-web.pdf&amp;usg=AOvVaw1w270JQv1v3Z0D4BVL-vT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mperial.ac.uk/news/216373/fall-coronavirus-infections-slowed-england-rea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a:t>
            </a:fld>
            <a:endParaRPr lang="de-DE"/>
          </a:p>
        </p:txBody>
      </p:sp>
    </p:spTree>
    <p:extLst>
      <p:ext uri="{BB962C8B-B14F-4D97-AF65-F5344CB8AC3E}">
        <p14:creationId xmlns:p14="http://schemas.microsoft.com/office/powerpoint/2010/main" val="271102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11</a:t>
            </a:fld>
            <a:endParaRPr lang="de-DE"/>
          </a:p>
        </p:txBody>
      </p:sp>
    </p:spTree>
    <p:extLst>
      <p:ext uri="{BB962C8B-B14F-4D97-AF65-F5344CB8AC3E}">
        <p14:creationId xmlns:p14="http://schemas.microsoft.com/office/powerpoint/2010/main" val="226129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12</a:t>
            </a:fld>
            <a:endParaRPr lang="de-DE"/>
          </a:p>
        </p:txBody>
      </p:sp>
    </p:spTree>
    <p:extLst>
      <p:ext uri="{BB962C8B-B14F-4D97-AF65-F5344CB8AC3E}">
        <p14:creationId xmlns:p14="http://schemas.microsoft.com/office/powerpoint/2010/main" val="2013929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13</a:t>
            </a:fld>
            <a:endParaRPr lang="de-DE"/>
          </a:p>
        </p:txBody>
      </p:sp>
    </p:spTree>
    <p:extLst>
      <p:ext uri="{BB962C8B-B14F-4D97-AF65-F5344CB8AC3E}">
        <p14:creationId xmlns:p14="http://schemas.microsoft.com/office/powerpoint/2010/main" val="310076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14</a:t>
            </a:fld>
            <a:endParaRPr lang="de-DE"/>
          </a:p>
        </p:txBody>
      </p:sp>
    </p:spTree>
    <p:extLst>
      <p:ext uri="{BB962C8B-B14F-4D97-AF65-F5344CB8AC3E}">
        <p14:creationId xmlns:p14="http://schemas.microsoft.com/office/powerpoint/2010/main" val="778643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Belgien: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aller positiven Isolate, aktive Surveillance bei Reisenden und Cluster</a:t>
            </a:r>
          </a:p>
          <a:p>
            <a:r>
              <a:rPr lang="de-DE" sz="1200" kern="1200" baseline="0" dirty="0">
                <a:solidFill>
                  <a:schemeClr val="tx1"/>
                </a:solidFill>
                <a:effectLst/>
                <a:latin typeface="+mn-lt"/>
                <a:ea typeface="+mn-ea"/>
                <a:cs typeface="+mn-cs"/>
              </a:rPr>
              <a:t>Frankreich: Quelle: </a:t>
            </a:r>
            <a:r>
              <a:rPr lang="de-DE" sz="1200" kern="1200" dirty="0">
                <a:solidFill>
                  <a:schemeClr val="tx1"/>
                </a:solidFill>
                <a:effectLst/>
                <a:latin typeface="+mn-lt"/>
                <a:ea typeface="+mn-ea"/>
                <a:cs typeface="+mn-cs"/>
              </a:rPr>
              <a:t>ars.sante.fr; Grand Est</a:t>
            </a:r>
          </a:p>
          <a:p>
            <a:r>
              <a:rPr lang="de-DE" sz="1200" kern="1200" baseline="0" dirty="0">
                <a:solidFill>
                  <a:schemeClr val="tx1"/>
                </a:solidFill>
                <a:effectLst/>
                <a:latin typeface="+mn-lt"/>
                <a:ea typeface="+mn-ea"/>
                <a:cs typeface="+mn-cs"/>
              </a:rPr>
              <a:t>Österreich: https://www.ages.at/themen/krankheitserreger/coronavirus/sars-cov-2-varianten-in-oesterreich/</a:t>
            </a:r>
          </a:p>
          <a:p>
            <a:r>
              <a:rPr lang="de-DE" sz="1200" kern="1200" baseline="0" dirty="0">
                <a:solidFill>
                  <a:schemeClr val="tx1"/>
                </a:solidFill>
                <a:effectLst/>
                <a:latin typeface="+mn-lt"/>
                <a:ea typeface="+mn-ea"/>
                <a:cs typeface="+mn-cs"/>
              </a:rPr>
              <a:t>NL: https://www.rivm.nl/en/novel-coronavirus-covid-19/virus-sars-cov-2/variants-of-coronavirus-sars-cov-2 </a:t>
            </a:r>
          </a:p>
        </p:txBody>
      </p:sp>
      <p:sp>
        <p:nvSpPr>
          <p:cNvPr id="4" name="Foliennummernplatzhalter 3"/>
          <p:cNvSpPr>
            <a:spLocks noGrp="1"/>
          </p:cNvSpPr>
          <p:nvPr>
            <p:ph type="sldNum" sz="quarter" idx="10"/>
          </p:nvPr>
        </p:nvSpPr>
        <p:spPr/>
        <p:txBody>
          <a:bodyPr/>
          <a:lstStyle/>
          <a:p>
            <a:fld id="{5D94784D-ACB2-4C06-BA24-2437C87E0754}" type="slidenum">
              <a:rPr lang="de-DE" smtClean="0"/>
              <a:t>15</a:t>
            </a:fld>
            <a:endParaRPr lang="de-DE"/>
          </a:p>
        </p:txBody>
      </p:sp>
    </p:spTree>
    <p:extLst>
      <p:ext uri="{BB962C8B-B14F-4D97-AF65-F5344CB8AC3E}">
        <p14:creationId xmlns:p14="http://schemas.microsoft.com/office/powerpoint/2010/main" val="396125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286490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Quellen:</a:t>
            </a:r>
          </a:p>
          <a:p>
            <a:r>
              <a:rPr lang="de-DE" sz="1200" dirty="0">
                <a:hlinkClick r:id="rId3"/>
              </a:rPr>
              <a:t>Public Health England, Coronavirus Tracker</a:t>
            </a:r>
            <a:endParaRPr lang="de-DE" sz="1200" dirty="0"/>
          </a:p>
          <a:p>
            <a:r>
              <a:rPr lang="de-DE" sz="1200" dirty="0">
                <a:hlinkClick r:id="rId4"/>
              </a:rPr>
              <a:t>Daten Maßnahmen England von Institute </a:t>
            </a:r>
            <a:r>
              <a:rPr lang="de-DE" sz="1200" dirty="0" err="1">
                <a:hlinkClick r:id="rId4"/>
              </a:rPr>
              <a:t>for</a:t>
            </a:r>
            <a:r>
              <a:rPr lang="de-DE" sz="1200" dirty="0">
                <a:hlinkClick r:id="rId4"/>
              </a:rPr>
              <a:t> Government</a:t>
            </a:r>
            <a:endParaRPr lang="de-DE" sz="1200" dirty="0"/>
          </a:p>
          <a:p>
            <a:endParaRPr lang="de-DE" sz="1200" dirty="0"/>
          </a:p>
          <a:p>
            <a:r>
              <a:rPr lang="de-DE" dirty="0"/>
              <a:t>Tier = Ebene, Stufe</a:t>
            </a:r>
          </a:p>
          <a:p>
            <a:endParaRPr lang="de-DE" dirty="0"/>
          </a:p>
          <a:p>
            <a:r>
              <a:rPr lang="de-DE" dirty="0"/>
              <a:t>Tier 4</a:t>
            </a:r>
            <a:r>
              <a:rPr lang="de-DE" baseline="0" dirty="0"/>
              <a:t> = Lockdown, gilt nicht wie Stufen 1-3 regional, sondern für ganz England</a:t>
            </a:r>
          </a:p>
          <a:p>
            <a:endParaRPr lang="de-DE" baseline="0" dirty="0"/>
          </a:p>
          <a:p>
            <a:r>
              <a:rPr lang="de-DE" baseline="0" dirty="0"/>
              <a:t>NB: Die Regierungen von Wales, Schottland und Nordirland entscheiden jeweils selbst über ihre Öffnungspläne. Schottland hat ebenfalls bereits Lockerungen ab März angekündigt, die Pläne von Wales sind noch nicht bekannt und Nordirland befindet sich noch bis Anfang April in einem Lockdown. </a:t>
            </a:r>
          </a:p>
          <a:p>
            <a:endParaRPr lang="de-DE" baseline="0" dirty="0"/>
          </a:p>
          <a:p>
            <a:r>
              <a:rPr lang="de-DE" baseline="0" dirty="0"/>
              <a:t>Kriterien Öffnung England: </a:t>
            </a:r>
          </a:p>
          <a:p>
            <a:r>
              <a:rPr lang="en-US" sz="1200" kern="1200" dirty="0">
                <a:solidFill>
                  <a:schemeClr val="tx1"/>
                </a:solidFill>
                <a:effectLst/>
                <a:latin typeface="+mn-lt"/>
                <a:ea typeface="+mn-ea"/>
                <a:cs typeface="+mn-cs"/>
              </a:rPr>
              <a:t>Each stage will be a minimum of five weeks apart. Four conditions must be met at each stage before proceeding to the next one: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coronavirus vaccine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continues to go to plan</a:t>
            </a:r>
            <a:r>
              <a:rPr lang="de-DE"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Vaccines are sufficiently reducing the number of people dying with the virus or needing hospital treatment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Infection rates do not risk a surge in hospital admissions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coronavirus variants do not fundamentally change the risk of lifting restrictions</a:t>
            </a:r>
            <a:endParaRPr lang="de-DE"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(Source: </a:t>
            </a:r>
            <a:r>
              <a:rPr lang="fr-FR" sz="1200" u="sng" kern="1200" dirty="0">
                <a:solidFill>
                  <a:schemeClr val="tx1"/>
                </a:solidFill>
                <a:effectLst/>
                <a:latin typeface="+mn-lt"/>
                <a:ea typeface="+mn-ea"/>
                <a:cs typeface="+mn-cs"/>
                <a:hlinkClick r:id="rId5"/>
              </a:rPr>
              <a:t>https://www.bbc.com/news/explainers-52530518</a:t>
            </a:r>
            <a:r>
              <a:rPr lang="fr-FR"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290473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NB: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 Vorhandene Maßnahmen ≠ Einhaltung der Maßnahmen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Die </a:t>
            </a:r>
            <a:r>
              <a:rPr lang="de-DE" sz="1200" kern="1200" dirty="0" err="1">
                <a:solidFill>
                  <a:schemeClr val="tx1"/>
                </a:solidFill>
                <a:effectLst/>
                <a:latin typeface="+mn-lt"/>
                <a:ea typeface="+mn-ea"/>
                <a:cs typeface="+mn-cs"/>
              </a:rPr>
              <a:t>Codierweise</a:t>
            </a:r>
            <a:r>
              <a:rPr lang="de-DE" sz="1200" kern="1200" dirty="0">
                <a:solidFill>
                  <a:schemeClr val="tx1"/>
                </a:solidFill>
                <a:effectLst/>
                <a:latin typeface="+mn-lt"/>
                <a:ea typeface="+mn-ea"/>
                <a:cs typeface="+mn-cs"/>
              </a:rPr>
              <a:t> der Maßnahmen von </a:t>
            </a:r>
            <a:r>
              <a:rPr lang="de-DE" sz="1200" kern="1200" dirty="0" err="1">
                <a:solidFill>
                  <a:schemeClr val="tx1"/>
                </a:solidFill>
                <a:effectLst/>
                <a:latin typeface="+mn-lt"/>
                <a:ea typeface="+mn-ea"/>
                <a:cs typeface="+mn-cs"/>
              </a:rPr>
              <a:t>Our</a:t>
            </a:r>
            <a:r>
              <a:rPr lang="de-DE" sz="1200" kern="1200" dirty="0">
                <a:solidFill>
                  <a:schemeClr val="tx1"/>
                </a:solidFill>
                <a:effectLst/>
                <a:latin typeface="+mn-lt"/>
                <a:ea typeface="+mn-ea"/>
                <a:cs typeface="+mn-cs"/>
              </a:rPr>
              <a:t> World in Data lässt Unterschiede in den Ländern auf Ebene der Bundesländer bzw. der </a:t>
            </a:r>
            <a:r>
              <a:rPr lang="de-DE" sz="1200" kern="1200" dirty="0" err="1">
                <a:solidFill>
                  <a:schemeClr val="tx1"/>
                </a:solidFill>
                <a:effectLst/>
                <a:latin typeface="+mn-lt"/>
                <a:ea typeface="+mn-ea"/>
                <a:cs typeface="+mn-cs"/>
              </a:rPr>
              <a:t>Nations</a:t>
            </a:r>
            <a:r>
              <a:rPr lang="de-DE" sz="1200" kern="1200" dirty="0">
                <a:solidFill>
                  <a:schemeClr val="tx1"/>
                </a:solidFill>
                <a:effectLst/>
                <a:latin typeface="+mn-lt"/>
                <a:ea typeface="+mn-ea"/>
                <a:cs typeface="+mn-cs"/>
              </a:rPr>
              <a:t> England, Nordirland, Schottland und Wales nicht erkennen.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Erhebungsweise</a:t>
            </a:r>
            <a:r>
              <a:rPr lang="de-DE" sz="1200" kern="1200" baseline="0" dirty="0">
                <a:solidFill>
                  <a:schemeClr val="tx1"/>
                </a:solidFill>
                <a:effectLst/>
                <a:latin typeface="+mn-lt"/>
                <a:ea typeface="+mn-ea"/>
                <a:cs typeface="+mn-cs"/>
              </a:rPr>
              <a:t> TB:</a:t>
            </a:r>
          </a:p>
          <a:p>
            <a:r>
              <a:rPr lang="de-DE" sz="1200" kern="1200" dirty="0">
                <a:solidFill>
                  <a:schemeClr val="tx1"/>
                </a:solidFill>
                <a:effectLst/>
                <a:latin typeface="+mn-lt"/>
                <a:ea typeface="+mn-ea"/>
                <a:cs typeface="+mn-cs"/>
              </a:rPr>
              <a:t>„</a:t>
            </a:r>
            <a:r>
              <a:rPr lang="de-DE" sz="1200" kern="1200" dirty="0" err="1">
                <a:solidFill>
                  <a:schemeClr val="tx1"/>
                </a:solidFill>
                <a:effectLst/>
                <a:latin typeface="+mn-lt"/>
                <a:ea typeface="+mn-ea"/>
                <a:cs typeface="+mn-cs"/>
              </a:rPr>
              <a:t>Restrictions</a:t>
            </a:r>
            <a:r>
              <a:rPr lang="de-DE" sz="1200" kern="1200" dirty="0">
                <a:solidFill>
                  <a:schemeClr val="tx1"/>
                </a:solidFill>
                <a:effectLst/>
                <a:latin typeface="+mn-lt"/>
                <a:ea typeface="+mn-ea"/>
                <a:cs typeface="+mn-cs"/>
              </a:rPr>
              <a:t> on Internal Movement“ Unterschiede DE/UK</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Zu 4 von 8 Zeitpunkten Ende 2020 und Anfang 2021 wurden die Maßnahmen in UK als umfassender codiert (1.11., 1.12., 15.12., 1.1.) Zu 3 von 8 Zeitpunkten wurden die Maßnahmen als gleich umfassend codiert. Zu einem Zeitpunkt (15.11.) wurden die Maßnahmen in Deutschland als umfassender codiert. </a:t>
            </a:r>
          </a:p>
          <a:p>
            <a:r>
              <a:rPr lang="de-DE" sz="1200" kern="1200" dirty="0">
                <a:solidFill>
                  <a:schemeClr val="tx1"/>
                </a:solidFill>
                <a:effectLst/>
                <a:latin typeface="+mn-lt"/>
                <a:ea typeface="+mn-ea"/>
                <a:cs typeface="+mn-cs"/>
              </a:rPr>
              <a:t>Im Bereich </a:t>
            </a:r>
            <a:r>
              <a:rPr lang="de-DE" sz="1200" kern="1200" dirty="0" err="1">
                <a:solidFill>
                  <a:schemeClr val="tx1"/>
                </a:solidFill>
                <a:effectLst/>
                <a:latin typeface="+mn-lt"/>
                <a:ea typeface="+mn-ea"/>
                <a:cs typeface="+mn-cs"/>
              </a:rPr>
              <a:t>Restrictions</a:t>
            </a:r>
            <a:r>
              <a:rPr lang="de-DE" sz="1200" kern="1200" dirty="0">
                <a:solidFill>
                  <a:schemeClr val="tx1"/>
                </a:solidFill>
                <a:effectLst/>
                <a:latin typeface="+mn-lt"/>
                <a:ea typeface="+mn-ea"/>
                <a:cs typeface="+mn-cs"/>
              </a:rPr>
              <a:t> on International Travel wurden zu 2 von 8 Zeitpunkten die Maßnahmen in Deutschland als umfassender codiert, zu 6 von 8 Zeitpunkten wurden sie als gleich umfassend codiert. </a:t>
            </a:r>
          </a:p>
          <a:p>
            <a:r>
              <a:rPr lang="de-DE" sz="1200" kern="1200" dirty="0">
                <a:solidFill>
                  <a:schemeClr val="tx1"/>
                </a:solidFill>
                <a:effectLst/>
                <a:latin typeface="+mn-lt"/>
                <a:ea typeface="+mn-ea"/>
                <a:cs typeface="+mn-cs"/>
              </a:rPr>
              <a:t>Weitere Unterschiede zwischen UK und DE laut </a:t>
            </a:r>
            <a:r>
              <a:rPr lang="de-DE" sz="1200" kern="1200" dirty="0" err="1">
                <a:solidFill>
                  <a:schemeClr val="tx1"/>
                </a:solidFill>
                <a:effectLst/>
                <a:latin typeface="+mn-lt"/>
                <a:ea typeface="+mn-ea"/>
                <a:cs typeface="+mn-cs"/>
              </a:rPr>
              <a:t>Our</a:t>
            </a:r>
            <a:r>
              <a:rPr lang="de-DE" sz="1200" kern="1200" dirty="0">
                <a:solidFill>
                  <a:schemeClr val="tx1"/>
                </a:solidFill>
                <a:effectLst/>
                <a:latin typeface="+mn-lt"/>
                <a:ea typeface="+mn-ea"/>
                <a:cs typeface="+mn-cs"/>
              </a:rPr>
              <a:t> World in Data in den Bereichen School </a:t>
            </a:r>
            <a:r>
              <a:rPr lang="de-DE" sz="1200" kern="1200" dirty="0" err="1">
                <a:solidFill>
                  <a:schemeClr val="tx1"/>
                </a:solidFill>
                <a:effectLst/>
                <a:latin typeface="+mn-lt"/>
                <a:ea typeface="+mn-ea"/>
                <a:cs typeface="+mn-cs"/>
              </a:rPr>
              <a:t>Closures</a:t>
            </a:r>
            <a:r>
              <a:rPr lang="de-DE" sz="1200" kern="1200" dirty="0">
                <a:solidFill>
                  <a:schemeClr val="tx1"/>
                </a:solidFill>
                <a:effectLst/>
                <a:latin typeface="+mn-lt"/>
                <a:ea typeface="+mn-ea"/>
                <a:cs typeface="+mn-cs"/>
              </a:rPr>
              <a:t> (1.11. und 15.12. UK umfassender, 6/8 Zeitpunkte gleich), Public Transport </a:t>
            </a:r>
            <a:r>
              <a:rPr lang="de-DE" sz="1200" kern="1200" dirty="0" err="1">
                <a:solidFill>
                  <a:schemeClr val="tx1"/>
                </a:solidFill>
                <a:effectLst/>
                <a:latin typeface="+mn-lt"/>
                <a:ea typeface="+mn-ea"/>
                <a:cs typeface="+mn-cs"/>
              </a:rPr>
              <a:t>Closures</a:t>
            </a:r>
            <a:r>
              <a:rPr lang="de-DE" sz="1200" kern="1200" dirty="0">
                <a:solidFill>
                  <a:schemeClr val="tx1"/>
                </a:solidFill>
                <a:effectLst/>
                <a:latin typeface="+mn-lt"/>
                <a:ea typeface="+mn-ea"/>
                <a:cs typeface="+mn-cs"/>
              </a:rPr>
              <a:t> (1.11. und 15.11. UK strenger, 6/8 gleich). </a:t>
            </a:r>
          </a:p>
          <a:p>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Stringency</a:t>
            </a:r>
            <a:r>
              <a:rPr lang="de-DE" dirty="0"/>
              <a:t> Index: Bewertet Strenge der Maßnahmen über alle Kategorien hinweg zusammen genommen zu einem gegebenen Zeitpunkt.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 Maßnahmen im Vereinigten Königreich waren laut </a:t>
            </a:r>
            <a:r>
              <a:rPr lang="de-DE" sz="1200" kern="1200" dirty="0" err="1">
                <a:solidFill>
                  <a:schemeClr val="tx1"/>
                </a:solidFill>
                <a:effectLst/>
                <a:latin typeface="+mn-lt"/>
                <a:ea typeface="+mn-ea"/>
                <a:cs typeface="+mn-cs"/>
              </a:rPr>
              <a:t>Stringency</a:t>
            </a:r>
            <a:r>
              <a:rPr lang="de-DE" sz="1200" kern="1200" dirty="0">
                <a:solidFill>
                  <a:schemeClr val="tx1"/>
                </a:solidFill>
                <a:effectLst/>
                <a:latin typeface="+mn-lt"/>
                <a:ea typeface="+mn-ea"/>
                <a:cs typeface="+mn-cs"/>
              </a:rPr>
              <a:t> Index insgesamt strenger (von TB erhoben immer an den Stichtagen 1. und 15. der Monate November, Dezember, Januar und Februar. Zu diesen Daten war der </a:t>
            </a:r>
            <a:r>
              <a:rPr lang="de-DE" sz="1200" kern="1200" dirty="0" err="1">
                <a:solidFill>
                  <a:schemeClr val="tx1"/>
                </a:solidFill>
                <a:effectLst/>
                <a:latin typeface="+mn-lt"/>
                <a:ea typeface="+mn-ea"/>
                <a:cs typeface="+mn-cs"/>
              </a:rPr>
              <a:t>Stringency</a:t>
            </a:r>
            <a:r>
              <a:rPr lang="de-DE" sz="1200" kern="1200" dirty="0">
                <a:solidFill>
                  <a:schemeClr val="tx1"/>
                </a:solidFill>
                <a:effectLst/>
                <a:latin typeface="+mn-lt"/>
                <a:ea typeface="+mn-ea"/>
                <a:cs typeface="+mn-cs"/>
              </a:rPr>
              <a:t> Index UK höher als in DE). Zum Beispiel nach dem Jahreswechsel am 15. Januar 2021 in DE 83,33, in UK 87,96. Dieser Index ergibt sich aus der Codierung der eben genannten Maßnahmen und ihrem Umfang. Er unterstreicht die Interpretation der Unterschiede in den Maßnahmen UK und DE, bietet aber keine darüber hinausgehenden Informationen. </a:t>
            </a:r>
          </a:p>
          <a:p>
            <a:endParaRPr lang="de-DE" sz="1200" kern="1200" dirty="0">
              <a:solidFill>
                <a:schemeClr val="tx1"/>
              </a:solidFill>
              <a:effectLst/>
              <a:latin typeface="+mn-lt"/>
              <a:ea typeface="+mn-ea"/>
              <a:cs typeface="+mn-cs"/>
            </a:endParaRPr>
          </a:p>
          <a:p>
            <a:r>
              <a:rPr lang="de-DE" dirty="0"/>
              <a:t>https://ourworldindata.org/grapher/covid-stringency-index </a:t>
            </a:r>
          </a:p>
        </p:txBody>
      </p:sp>
      <p:sp>
        <p:nvSpPr>
          <p:cNvPr id="4" name="Foliennummernplatzhalter 3"/>
          <p:cNvSpPr>
            <a:spLocks noGrp="1"/>
          </p:cNvSpPr>
          <p:nvPr>
            <p:ph type="sldNum" sz="quarter" idx="10"/>
          </p:nvPr>
        </p:nvSpPr>
        <p:spPr/>
        <p:txBody>
          <a:bodyPr/>
          <a:lstStyle/>
          <a:p>
            <a:fld id="{5D94784D-ACB2-4C06-BA24-2437C87E0754}" type="slidenum">
              <a:rPr lang="de-DE" smtClean="0"/>
              <a:t>4</a:t>
            </a:fld>
            <a:endParaRPr lang="de-DE"/>
          </a:p>
        </p:txBody>
      </p:sp>
    </p:spTree>
    <p:extLst>
      <p:ext uri="{BB962C8B-B14F-4D97-AF65-F5344CB8AC3E}">
        <p14:creationId xmlns:p14="http://schemas.microsoft.com/office/powerpoint/2010/main" val="4258191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kern="1200" dirty="0">
                <a:solidFill>
                  <a:schemeClr val="tx1"/>
                </a:solidFill>
                <a:effectLst/>
                <a:latin typeface="+mn-lt"/>
                <a:ea typeface="+mn-ea"/>
                <a:cs typeface="+mn-cs"/>
                <a:hlinkClick r:id="rId3"/>
              </a:rPr>
              <a:t>https://www.imperial.ac.uk/news/216373/fall-coronavirus-infections-slowed-england-react/</a:t>
            </a:r>
            <a:r>
              <a:rPr lang="de-DE" sz="1200" kern="1200" dirty="0">
                <a:solidFill>
                  <a:schemeClr val="tx1"/>
                </a:solidFill>
                <a:effectLst/>
                <a:latin typeface="+mn-lt"/>
                <a:ea typeface="+mn-ea"/>
                <a:cs typeface="+mn-cs"/>
              </a:rPr>
              <a:t> </a:t>
            </a:r>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5</a:t>
            </a:fld>
            <a:endParaRPr lang="de-DE"/>
          </a:p>
        </p:txBody>
      </p:sp>
    </p:spTree>
    <p:extLst>
      <p:ext uri="{BB962C8B-B14F-4D97-AF65-F5344CB8AC3E}">
        <p14:creationId xmlns:p14="http://schemas.microsoft.com/office/powerpoint/2010/main" val="395472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106 Länder (+5 seit der Vorwoche)</a:t>
            </a:r>
          </a:p>
          <a:p>
            <a:endParaRPr lang="de-DE" dirty="0"/>
          </a:p>
          <a:p>
            <a:r>
              <a:rPr lang="de-DE" dirty="0"/>
              <a:t>https://www.who.int/publications/m/item/weekly-epidemiological-update---2-march-2021</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7</a:t>
            </a:fld>
            <a:endParaRPr lang="de-DE"/>
          </a:p>
        </p:txBody>
      </p:sp>
    </p:spTree>
    <p:extLst>
      <p:ext uri="{BB962C8B-B14F-4D97-AF65-F5344CB8AC3E}">
        <p14:creationId xmlns:p14="http://schemas.microsoft.com/office/powerpoint/2010/main" val="1408387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56 Länder (+5 seit der Vorwoche)</a:t>
            </a:r>
          </a:p>
          <a:p>
            <a:endParaRPr lang="de-DE" dirty="0"/>
          </a:p>
          <a:p>
            <a:r>
              <a:rPr lang="de-DE" dirty="0"/>
              <a:t>https://www.who.int/publications/m/item/weekly-epidemiological-update---2-march-2021</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8</a:t>
            </a:fld>
            <a:endParaRPr lang="de-DE"/>
          </a:p>
        </p:txBody>
      </p:sp>
    </p:spTree>
    <p:extLst>
      <p:ext uri="{BB962C8B-B14F-4D97-AF65-F5344CB8AC3E}">
        <p14:creationId xmlns:p14="http://schemas.microsoft.com/office/powerpoint/2010/main" val="2287204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29 Länder (+1 seit der Vorwoche)</a:t>
            </a:r>
          </a:p>
          <a:p>
            <a:endParaRPr lang="de-DE" dirty="0"/>
          </a:p>
          <a:p>
            <a:r>
              <a:rPr lang="de-DE" dirty="0"/>
              <a:t>https://www.who.int/publications/m/item/weekly-epidemiological-update---2-march-2021</a:t>
            </a:r>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9</a:t>
            </a:fld>
            <a:endParaRPr lang="de-DE"/>
          </a:p>
        </p:txBody>
      </p:sp>
    </p:spTree>
    <p:extLst>
      <p:ext uri="{BB962C8B-B14F-4D97-AF65-F5344CB8AC3E}">
        <p14:creationId xmlns:p14="http://schemas.microsoft.com/office/powerpoint/2010/main" val="3278654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10</a:t>
            </a:fld>
            <a:endParaRPr lang="de-DE"/>
          </a:p>
        </p:txBody>
      </p:sp>
    </p:spTree>
    <p:extLst>
      <p:ext uri="{BB962C8B-B14F-4D97-AF65-F5344CB8AC3E}">
        <p14:creationId xmlns:p14="http://schemas.microsoft.com/office/powerpoint/2010/main" val="611113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r>
              <a:rPr lang="de-DE"/>
              <a:t>Bild durch Klicken auf Symbol hinzufügen</a:t>
            </a:r>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375843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prstClr val="white"/>
              </a:solidFill>
            </a:endParaRPr>
          </a:p>
        </p:txBody>
      </p:sp>
    </p:spTree>
    <p:extLst>
      <p:ext uri="{BB962C8B-B14F-4D97-AF65-F5344CB8AC3E}">
        <p14:creationId xmlns:p14="http://schemas.microsoft.com/office/powerpoint/2010/main" val="604242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pPr/>
              <a:t>05.03.2021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246885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pPr/>
              <a:t>05.03.2021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a:t>Titelmasterformat durch Klicken bearbeiten</a:t>
            </a:r>
            <a:endParaRPr lang="de-DE" dirty="0"/>
          </a:p>
        </p:txBody>
      </p:sp>
    </p:spTree>
    <p:extLst>
      <p:ext uri="{BB962C8B-B14F-4D97-AF65-F5344CB8AC3E}">
        <p14:creationId xmlns:p14="http://schemas.microsoft.com/office/powerpoint/2010/main" val="32676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C18AB66-73C6-482C-A963-78CAF95DF4BE}" type="datetimeFigureOut">
              <a:rPr lang="de-DE" smtClean="0"/>
              <a:pPr/>
              <a:t>05.03.2021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83692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pPr/>
              <a:t>05.03.2021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pPr/>
              <a:t>‹Nr.›</a:t>
            </a:fld>
            <a:endParaRPr lang="de-DE"/>
          </a:p>
        </p:txBody>
      </p:sp>
    </p:spTree>
    <p:extLst>
      <p:ext uri="{BB962C8B-B14F-4D97-AF65-F5344CB8AC3E}">
        <p14:creationId xmlns:p14="http://schemas.microsoft.com/office/powerpoint/2010/main" val="14889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pPr/>
              <a:t>05.03.2021</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pPr/>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8"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699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44488" y="119383"/>
            <a:ext cx="8092592" cy="369332"/>
          </a:xfrm>
        </p:spPr>
        <p:txBody>
          <a:bodyPr/>
          <a:lstStyle/>
          <a:p>
            <a:r>
              <a:rPr lang="de-DE" sz="2400" dirty="0">
                <a:latin typeface="Scala Sans OT" panose="020B0504030101020104" pitchFamily="34" charset="0"/>
              </a:rPr>
              <a:t>Top 10 Länder nach Anzahl neuer COVID-19-Fälle</a:t>
            </a:r>
          </a:p>
        </p:txBody>
      </p:sp>
      <p:cxnSp>
        <p:nvCxnSpPr>
          <p:cNvPr id="8" name="Gerade Verbindung 7"/>
          <p:cNvCxnSpPr/>
          <p:nvPr/>
        </p:nvCxnSpPr>
        <p:spPr>
          <a:xfrm>
            <a:off x="45034" y="518119"/>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8C24E664-D10F-462F-B93D-A5F4CB811AA2}"/>
              </a:ext>
            </a:extLst>
          </p:cNvPr>
          <p:cNvSpPr txBox="1"/>
          <p:nvPr/>
        </p:nvSpPr>
        <p:spPr>
          <a:xfrm>
            <a:off x="1957757" y="647615"/>
            <a:ext cx="5692456" cy="707886"/>
          </a:xfrm>
          <a:prstGeom prst="rect">
            <a:avLst/>
          </a:prstGeom>
          <a:noFill/>
        </p:spPr>
        <p:txBody>
          <a:bodyPr wrap="none" rtlCol="0">
            <a:spAutoFit/>
          </a:bodyPr>
          <a:lstStyle/>
          <a:p>
            <a:r>
              <a:rPr lang="de-DE" sz="2000" b="1" dirty="0">
                <a:solidFill>
                  <a:schemeClr val="tx2"/>
                </a:solidFill>
              </a:rPr>
              <a:t>114.853.685 Fälle </a:t>
            </a:r>
            <a:r>
              <a:rPr lang="de-DE" sz="2000" b="1" dirty="0">
                <a:solidFill>
                  <a:srgbClr val="FF0000"/>
                </a:solidFill>
              </a:rPr>
              <a:t>(+4,8% </a:t>
            </a:r>
            <a:r>
              <a:rPr lang="de-DE" sz="2000" b="1" dirty="0">
                <a:solidFill>
                  <a:schemeClr val="tx2"/>
                </a:solidFill>
              </a:rPr>
              <a:t>im Vergleich zu Vorwoche)</a:t>
            </a:r>
          </a:p>
          <a:p>
            <a:r>
              <a:rPr lang="de-DE" sz="2000" b="1" dirty="0">
                <a:solidFill>
                  <a:schemeClr val="tx2"/>
                </a:solidFill>
              </a:rPr>
              <a:t>2.554.694 Todesfälle (2,2%)</a:t>
            </a:r>
          </a:p>
        </p:txBody>
      </p:sp>
      <p:sp>
        <p:nvSpPr>
          <p:cNvPr id="6" name="Textfeld 5">
            <a:extLst>
              <a:ext uri="{FF2B5EF4-FFF2-40B4-BE49-F238E27FC236}">
                <a16:creationId xmlns:a16="http://schemas.microsoft.com/office/drawing/2014/main" id="{A5937401-3F45-4C48-9D59-D57355F71A0A}"/>
              </a:ext>
            </a:extLst>
          </p:cNvPr>
          <p:cNvSpPr txBox="1"/>
          <p:nvPr/>
        </p:nvSpPr>
        <p:spPr>
          <a:xfrm>
            <a:off x="1295128" y="6334360"/>
            <a:ext cx="7848872" cy="307777"/>
          </a:xfrm>
          <a:prstGeom prst="rect">
            <a:avLst/>
          </a:prstGeom>
          <a:noFill/>
        </p:spPr>
        <p:txBody>
          <a:bodyPr wrap="square" rtlCol="0">
            <a:spAutoFit/>
          </a:bodyPr>
          <a:lstStyle/>
          <a:p>
            <a:pPr algn="r"/>
            <a:r>
              <a:rPr lang="de-DE" sz="1400" i="1" dirty="0">
                <a:solidFill>
                  <a:prstClr val="black"/>
                </a:solidFill>
              </a:rPr>
              <a:t>Quelle: WHO, Stand: 04.03.2021; *https://ourworldindata.org/covid-vaccinations, 04.03.21 </a:t>
            </a:r>
          </a:p>
        </p:txBody>
      </p:sp>
      <p:graphicFrame>
        <p:nvGraphicFramePr>
          <p:cNvPr id="9" name="Tabelle 8">
            <a:extLst>
              <a:ext uri="{FF2B5EF4-FFF2-40B4-BE49-F238E27FC236}">
                <a16:creationId xmlns:a16="http://schemas.microsoft.com/office/drawing/2014/main" id="{BDF9B0CF-E145-480C-ACE4-09F719449F9A}"/>
              </a:ext>
            </a:extLst>
          </p:cNvPr>
          <p:cNvGraphicFramePr>
            <a:graphicFrameLocks noGrp="1"/>
          </p:cNvGraphicFramePr>
          <p:nvPr>
            <p:extLst>
              <p:ext uri="{D42A27DB-BD31-4B8C-83A1-F6EECF244321}">
                <p14:modId xmlns:p14="http://schemas.microsoft.com/office/powerpoint/2010/main" val="2732155158"/>
              </p:ext>
            </p:extLst>
          </p:nvPr>
        </p:nvGraphicFramePr>
        <p:xfrm>
          <a:off x="114063" y="1512672"/>
          <a:ext cx="8991462" cy="4595594"/>
        </p:xfrm>
        <a:graphic>
          <a:graphicData uri="http://schemas.openxmlformats.org/drawingml/2006/table">
            <a:tbl>
              <a:tblPr firstRow="1" firstCol="1" bandRow="1"/>
              <a:tblGrid>
                <a:gridCol w="1224136">
                  <a:extLst>
                    <a:ext uri="{9D8B030D-6E8A-4147-A177-3AD203B41FA5}">
                      <a16:colId xmlns:a16="http://schemas.microsoft.com/office/drawing/2014/main" val="20000"/>
                    </a:ext>
                  </a:extLst>
                </a:gridCol>
                <a:gridCol w="1127193">
                  <a:extLst>
                    <a:ext uri="{9D8B030D-6E8A-4147-A177-3AD203B41FA5}">
                      <a16:colId xmlns:a16="http://schemas.microsoft.com/office/drawing/2014/main" val="20001"/>
                    </a:ext>
                  </a:extLst>
                </a:gridCol>
                <a:gridCol w="1207439">
                  <a:extLst>
                    <a:ext uri="{9D8B030D-6E8A-4147-A177-3AD203B41FA5}">
                      <a16:colId xmlns:a16="http://schemas.microsoft.com/office/drawing/2014/main" val="20002"/>
                    </a:ext>
                  </a:extLst>
                </a:gridCol>
                <a:gridCol w="1080340">
                  <a:extLst>
                    <a:ext uri="{9D8B030D-6E8A-4147-A177-3AD203B41FA5}">
                      <a16:colId xmlns:a16="http://schemas.microsoft.com/office/drawing/2014/main" val="20003"/>
                    </a:ext>
                  </a:extLst>
                </a:gridCol>
                <a:gridCol w="1207439">
                  <a:extLst>
                    <a:ext uri="{9D8B030D-6E8A-4147-A177-3AD203B41FA5}">
                      <a16:colId xmlns:a16="http://schemas.microsoft.com/office/drawing/2014/main" val="20004"/>
                    </a:ext>
                  </a:extLst>
                </a:gridCol>
                <a:gridCol w="570854">
                  <a:extLst>
                    <a:ext uri="{9D8B030D-6E8A-4147-A177-3AD203B41FA5}">
                      <a16:colId xmlns:a16="http://schemas.microsoft.com/office/drawing/2014/main" val="20005"/>
                    </a:ext>
                  </a:extLst>
                </a:gridCol>
                <a:gridCol w="546161">
                  <a:extLst>
                    <a:ext uri="{9D8B030D-6E8A-4147-A177-3AD203B41FA5}">
                      <a16:colId xmlns:a16="http://schemas.microsoft.com/office/drawing/2014/main" val="20006"/>
                    </a:ext>
                  </a:extLst>
                </a:gridCol>
                <a:gridCol w="614432">
                  <a:extLst>
                    <a:ext uri="{9D8B030D-6E8A-4147-A177-3AD203B41FA5}">
                      <a16:colId xmlns:a16="http://schemas.microsoft.com/office/drawing/2014/main" val="20007"/>
                    </a:ext>
                  </a:extLst>
                </a:gridCol>
                <a:gridCol w="693247">
                  <a:extLst>
                    <a:ext uri="{9D8B030D-6E8A-4147-A177-3AD203B41FA5}">
                      <a16:colId xmlns:a16="http://schemas.microsoft.com/office/drawing/2014/main" val="2829287116"/>
                    </a:ext>
                  </a:extLst>
                </a:gridCol>
                <a:gridCol w="720221">
                  <a:extLst>
                    <a:ext uri="{9D8B030D-6E8A-4147-A177-3AD203B41FA5}">
                      <a16:colId xmlns:a16="http://schemas.microsoft.com/office/drawing/2014/main" val="542636771"/>
                    </a:ext>
                  </a:extLst>
                </a:gridCol>
              </a:tblGrid>
              <a:tr h="7985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Veränderung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7T-Inzidenz/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1. Dosis*</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2.</a:t>
                      </a:r>
                    </a:p>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Dosis*</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418265">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USA</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28.403.416</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448.078</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-3,38</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135,37</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0,96</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1,8</a:t>
                      </a:r>
                    </a:p>
                  </a:txBody>
                  <a:tcPr marL="9525" marR="9525" marT="9525"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j-lt"/>
                          <a:ea typeface="+mn-ea"/>
                          <a:cs typeface="+mn-cs"/>
                        </a:rPr>
                        <a:t>15,8%</a:t>
                      </a: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j-lt"/>
                          <a:ea typeface="+mn-ea"/>
                          <a:cs typeface="+mn-cs"/>
                        </a:rPr>
                        <a:t>8,1%</a:t>
                      </a: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92125">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Brasilien</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10.646.926</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389.051</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15,83</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183,03</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1,1</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2,4</a:t>
                      </a:r>
                    </a:p>
                  </a:txBody>
                  <a:tcPr marL="9525" marR="9525" marT="9525"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3,4%</a:t>
                      </a:r>
                    </a:p>
                  </a:txBody>
                  <a:tcPr marL="9525" marR="9525" marT="9525" marB="0" anchor="ctr">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1,0%</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359533">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Frankreich</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3.744.060</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146.565</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1,89</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225,04</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1,06</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2,3</a:t>
                      </a:r>
                    </a:p>
                  </a:txBody>
                  <a:tcPr marL="9525" marR="9525" marT="9525"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4,6%</a:t>
                      </a: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2,5%</a:t>
                      </a: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3"/>
                  </a:ext>
                </a:extLst>
              </a:tr>
              <a:tr h="377390">
                <a:tc>
                  <a:txBody>
                    <a:bodyPr/>
                    <a:lstStyle/>
                    <a:p>
                      <a:pPr marL="0" algn="l" defTabSz="914400" rtl="0" eaLnBrk="1" fontAlgn="b" latinLnBrk="0" hangingPunct="1"/>
                      <a:r>
                        <a:rPr lang="de-DE" sz="1800" b="1" i="0" u="none" strike="noStrike" kern="1200">
                          <a:solidFill>
                            <a:schemeClr val="tx2"/>
                          </a:solidFill>
                          <a:effectLst/>
                          <a:latin typeface="Calibri" panose="020F0502020204030204" pitchFamily="34" charset="0"/>
                          <a:ea typeface="+mn-ea"/>
                          <a:cs typeface="+mn-cs"/>
                        </a:rPr>
                        <a:t>Italien</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2.976.274</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127.710</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31,79</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210,92</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1,2</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3,3</a:t>
                      </a:r>
                    </a:p>
                  </a:txBody>
                  <a:tcPr marL="9525" marR="9525" marT="9525"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5,4%</a:t>
                      </a:r>
                    </a:p>
                  </a:txBody>
                  <a:tcPr marL="9525" marR="9525" marT="9525"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2,5%</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359533">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Indien</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11.156.923</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110.009</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13,69</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7,97</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1,12</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1,4</a:t>
                      </a:r>
                    </a:p>
                  </a:txBody>
                  <a:tcPr marL="9525" marR="9525" marT="9525"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1,0%</a:t>
                      </a: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0,2%</a:t>
                      </a: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5"/>
                  </a:ext>
                </a:extLst>
              </a:tr>
              <a:tr h="359533">
                <a:tc>
                  <a:txBody>
                    <a:bodyPr/>
                    <a:lstStyle/>
                    <a:p>
                      <a:pPr marL="0" algn="l" defTabSz="914400" rtl="0" eaLnBrk="1" fontAlgn="b" latinLnBrk="0" hangingPunct="1"/>
                      <a:r>
                        <a:rPr lang="de-DE" sz="1800" b="1" i="0" u="none" strike="noStrike" kern="1200">
                          <a:solidFill>
                            <a:schemeClr val="tx2"/>
                          </a:solidFill>
                          <a:effectLst/>
                          <a:latin typeface="Calibri" panose="020F0502020204030204" pitchFamily="34" charset="0"/>
                          <a:ea typeface="+mn-ea"/>
                          <a:cs typeface="+mn-cs"/>
                        </a:rPr>
                        <a:t>Tschechien</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1.284.288</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86.120</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14,95</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805,67</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1,14</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1,7</a:t>
                      </a:r>
                    </a:p>
                  </a:txBody>
                  <a:tcPr marL="9525" marR="9525" marT="9525"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4,5%</a:t>
                      </a:r>
                    </a:p>
                  </a:txBody>
                  <a:tcPr marL="9525" marR="9525" marT="9525"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2,4%</a:t>
                      </a:r>
                    </a:p>
                  </a:txBody>
                  <a:tcPr marL="9525" marR="9525" marT="9525" marB="0" anchor="ctr">
                    <a:lnL>
                      <a:noFill/>
                    </a:lnL>
                    <a:lnR>
                      <a:noFill/>
                    </a:lnR>
                    <a:lnT>
                      <a:noFill/>
                    </a:lnT>
                    <a:lnB>
                      <a:noFill/>
                    </a:lnB>
                  </a:tcPr>
                </a:tc>
                <a:extLst>
                  <a:ext uri="{0D108BD9-81ED-4DB2-BD59-A6C34878D82A}">
                    <a16:rowId xmlns:a16="http://schemas.microsoft.com/office/drawing/2014/main" val="10006"/>
                  </a:ext>
                </a:extLst>
              </a:tr>
              <a:tr h="359533">
                <a:tc>
                  <a:txBody>
                    <a:bodyPr/>
                    <a:lstStyle/>
                    <a:p>
                      <a:pPr marL="0" algn="l" defTabSz="914400" rtl="0" eaLnBrk="1" fontAlgn="b" latinLnBrk="0" hangingPunct="1"/>
                      <a:r>
                        <a:rPr lang="de-DE" sz="1800" b="1" i="0" u="none" strike="noStrike" kern="1200">
                          <a:solidFill>
                            <a:schemeClr val="tx2"/>
                          </a:solidFill>
                          <a:effectLst/>
                          <a:latin typeface="Calibri" panose="020F0502020204030204" pitchFamily="34" charset="0"/>
                          <a:ea typeface="+mn-ea"/>
                          <a:cs typeface="+mn-cs"/>
                        </a:rPr>
                        <a:t>Russische Föderation</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4.290.135</a:t>
                      </a: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78.035</a:t>
                      </a: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-9,78</a:t>
                      </a: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53,5</a:t>
                      </a: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0,91</a:t>
                      </a:r>
                    </a:p>
                  </a:txBody>
                  <a:tcPr marL="9525" marR="9525" marT="9525" marB="0" anchor="ctr">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2,1</a:t>
                      </a: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00B05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2,9%</a:t>
                      </a:r>
                    </a:p>
                  </a:txBody>
                  <a:tcPr marL="9525" marR="9525" marT="9525" marB="0" anchor="ctr">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0,8%</a:t>
                      </a: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7"/>
                  </a:ext>
                </a:extLst>
              </a:tr>
              <a:tr h="351137">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Polen</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1.750.659</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77.407</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31,63</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204,31</a:t>
                      </a:r>
                    </a:p>
                  </a:txBody>
                  <a:tcPr marL="9525" marR="9525" marT="9525" marB="0" anchor="b">
                    <a:lnL>
                      <a:noFill/>
                    </a:lnL>
                    <a:lnR>
                      <a:noFill/>
                    </a:lnR>
                    <a:lnT>
                      <a:noFill/>
                    </a:lnT>
                    <a:lnB>
                      <a:noFill/>
                    </a:lnB>
                  </a:tcPr>
                </a:tc>
                <a:tc>
                  <a:txBody>
                    <a:bodyPr/>
                    <a:lstStyle/>
                    <a:p>
                      <a:pPr algn="r" fontAlgn="b"/>
                      <a:r>
                        <a:rPr lang="de-DE" sz="1800" b="0" i="0" u="none" strike="noStrike" kern="1200">
                          <a:solidFill>
                            <a:srgbClr val="002060"/>
                          </a:solidFill>
                          <a:effectLst/>
                          <a:latin typeface="+mn-lt"/>
                          <a:ea typeface="+mn-ea"/>
                          <a:cs typeface="+mn-cs"/>
                        </a:rPr>
                        <a:t>1,22</a:t>
                      </a:r>
                    </a:p>
                  </a:txBody>
                  <a:tcPr marL="9525" marR="9525" marT="9525" marB="0" anchor="b">
                    <a:lnL>
                      <a:noFill/>
                    </a:lnL>
                    <a:lnR>
                      <a:noFill/>
                    </a:lnR>
                    <a:lnT>
                      <a:noFill/>
                    </a:lnT>
                    <a:lnB>
                      <a:noFill/>
                    </a:lnB>
                  </a:tcPr>
                </a:tc>
                <a:tc>
                  <a:txBody>
                    <a:bodyPr/>
                    <a:lstStyle/>
                    <a:p>
                      <a:pPr algn="r" fontAlgn="b"/>
                      <a:r>
                        <a:rPr lang="de-DE" sz="1800" b="0" i="0" u="none" strike="noStrike" kern="1200" dirty="0">
                          <a:solidFill>
                            <a:srgbClr val="002060"/>
                          </a:solidFill>
                          <a:effectLst/>
                          <a:latin typeface="+mn-lt"/>
                          <a:ea typeface="+mn-ea"/>
                          <a:cs typeface="+mn-cs"/>
                        </a:rPr>
                        <a:t>2,6</a:t>
                      </a:r>
                    </a:p>
                  </a:txBody>
                  <a:tcPr marL="9525" marR="9525" marT="9525"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FF000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6,2%</a:t>
                      </a:r>
                    </a:p>
                  </a:txBody>
                  <a:tcPr marL="9525" marR="9525" marT="9525" marB="0" anchor="ctr">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3,4%</a:t>
                      </a:r>
                    </a:p>
                  </a:txBody>
                  <a:tcPr marL="9525" marR="9525" marT="9525" marB="0" anchor="ctr">
                    <a:lnL>
                      <a:noFill/>
                    </a:lnL>
                    <a:lnR>
                      <a:noFill/>
                    </a:lnR>
                    <a:lnT>
                      <a:noFill/>
                    </a:lnT>
                    <a:lnB>
                      <a:noFill/>
                    </a:lnB>
                  </a:tcPr>
                </a:tc>
                <a:extLst>
                  <a:ext uri="{0D108BD9-81ED-4DB2-BD59-A6C34878D82A}">
                    <a16:rowId xmlns:a16="http://schemas.microsoft.com/office/drawing/2014/main" val="10008"/>
                  </a:ext>
                </a:extLst>
              </a:tr>
              <a:tr h="361798">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Türkei</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2.734.836</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69.642</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24,73</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83,47</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a:solidFill>
                            <a:srgbClr val="002060"/>
                          </a:solidFill>
                          <a:effectLst/>
                          <a:latin typeface="+mn-lt"/>
                          <a:ea typeface="+mn-ea"/>
                          <a:cs typeface="+mn-cs"/>
                        </a:rPr>
                        <a:t>1,13</a:t>
                      </a:r>
                    </a:p>
                  </a:txBody>
                  <a:tcPr marL="9525" marR="9525" marT="9525" marB="0" anchor="b">
                    <a:lnL>
                      <a:noFill/>
                    </a:lnL>
                    <a:lnR>
                      <a:noFill/>
                    </a:lnR>
                    <a:lnT>
                      <a:noFill/>
                    </a:lnT>
                    <a:lnB>
                      <a:noFill/>
                    </a:lnB>
                    <a:solidFill>
                      <a:srgbClr val="D3DFEE"/>
                    </a:solidFill>
                  </a:tcPr>
                </a:tc>
                <a:tc>
                  <a:txBody>
                    <a:bodyPr/>
                    <a:lstStyle/>
                    <a:p>
                      <a:pPr algn="r" fontAlgn="b"/>
                      <a:r>
                        <a:rPr lang="de-DE" sz="1800" b="0" i="0" u="none" strike="noStrike" kern="1200" dirty="0">
                          <a:solidFill>
                            <a:srgbClr val="002060"/>
                          </a:solidFill>
                          <a:effectLst/>
                          <a:latin typeface="+mn-lt"/>
                          <a:ea typeface="+mn-ea"/>
                          <a:cs typeface="+mn-cs"/>
                        </a:rPr>
                        <a:t>1,1</a:t>
                      </a:r>
                    </a:p>
                  </a:txBody>
                  <a:tcPr marL="9525" marR="9525" marT="9525"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FF000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8,6%</a:t>
                      </a:r>
                    </a:p>
                  </a:txBody>
                  <a:tcPr marL="9525" marR="9525" marT="9525" marB="0" anchor="ctr">
                    <a:lnL>
                      <a:noFill/>
                    </a:lnL>
                    <a:lnR>
                      <a:noFill/>
                    </a:lnR>
                    <a:lnT>
                      <a:noFill/>
                    </a:lnT>
                    <a:lnB>
                      <a:noFill/>
                    </a:lnB>
                    <a:solidFill>
                      <a:srgbClr val="D3DF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2,5%</a:t>
                      </a:r>
                    </a:p>
                  </a:txBody>
                  <a:tcPr marL="9525" marR="9525" marT="9525" marB="0" anchor="ctr">
                    <a:lnL>
                      <a:noFill/>
                    </a:lnL>
                    <a:lnR>
                      <a:noFill/>
                    </a:lnR>
                    <a:lnT>
                      <a:noFill/>
                    </a:lnT>
                    <a:lnB>
                      <a:noFill/>
                    </a:lnB>
                    <a:solidFill>
                      <a:srgbClr val="D3DFEE"/>
                    </a:solidFill>
                  </a:tcPr>
                </a:tc>
                <a:extLst>
                  <a:ext uri="{0D108BD9-81ED-4DB2-BD59-A6C34878D82A}">
                    <a16:rowId xmlns:a16="http://schemas.microsoft.com/office/drawing/2014/main" val="10009"/>
                  </a:ext>
                </a:extLst>
              </a:tr>
              <a:tr h="359533">
                <a:tc>
                  <a:txBody>
                    <a:bodyPr/>
                    <a:lstStyle/>
                    <a:p>
                      <a:pPr marL="0" algn="l" defTabSz="914400" rtl="0" eaLnBrk="1" fontAlgn="b" latinLnBrk="0" hangingPunct="1"/>
                      <a:r>
                        <a:rPr lang="de-DE" sz="1800" b="1" i="0" u="none" strike="noStrike" kern="1200" dirty="0">
                          <a:solidFill>
                            <a:schemeClr val="tx2"/>
                          </a:solidFill>
                          <a:effectLst/>
                          <a:latin typeface="Calibri" panose="020F0502020204030204" pitchFamily="34" charset="0"/>
                          <a:ea typeface="+mn-ea"/>
                          <a:cs typeface="+mn-cs"/>
                        </a:rPr>
                        <a:t>Iran</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rgbClr val="002060"/>
                          </a:solidFill>
                          <a:effectLst/>
                          <a:latin typeface="+mn-lt"/>
                          <a:ea typeface="+mn-ea"/>
                          <a:cs typeface="+mn-cs"/>
                        </a:rPr>
                        <a:t>1.656.699</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rgbClr val="002060"/>
                          </a:solidFill>
                          <a:effectLst/>
                          <a:latin typeface="+mn-lt"/>
                          <a:ea typeface="+mn-ea"/>
                          <a:cs typeface="+mn-cs"/>
                        </a:rPr>
                        <a:t>57.824</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rgbClr val="002060"/>
                          </a:solidFill>
                          <a:effectLst/>
                          <a:latin typeface="+mn-lt"/>
                          <a:ea typeface="+mn-ea"/>
                          <a:cs typeface="+mn-cs"/>
                        </a:rPr>
                        <a:t>1,8</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rgbClr val="002060"/>
                          </a:solidFill>
                          <a:effectLst/>
                          <a:latin typeface="+mn-lt"/>
                          <a:ea typeface="+mn-ea"/>
                          <a:cs typeface="+mn-cs"/>
                        </a:rPr>
                        <a:t>68,84</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rgbClr val="002060"/>
                          </a:solidFill>
                          <a:effectLst/>
                          <a:latin typeface="+mn-lt"/>
                          <a:ea typeface="+mn-ea"/>
                          <a:cs typeface="+mn-cs"/>
                        </a:rPr>
                        <a:t>1,02</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kern="1200" dirty="0">
                          <a:solidFill>
                            <a:srgbClr val="002060"/>
                          </a:solidFill>
                          <a:effectLst/>
                          <a:latin typeface="+mn-lt"/>
                          <a:ea typeface="+mn-ea"/>
                          <a:cs typeface="+mn-cs"/>
                        </a:rPr>
                        <a:t>3,6</a:t>
                      </a:r>
                    </a:p>
                  </a:txBody>
                  <a:tcPr marL="9525" marR="9525" marT="9525"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kern="1200" dirty="0">
                          <a:solidFill>
                            <a:srgbClr val="FF0000"/>
                          </a:solidFill>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800" b="0" i="0" u="none" strike="noStrike" kern="1200" dirty="0">
                          <a:solidFill>
                            <a:srgbClr val="002060"/>
                          </a:solidFill>
                          <a:effectLst/>
                          <a:latin typeface="+mn-lt"/>
                          <a:ea typeface="+mn-ea"/>
                          <a:cs typeface="+mn-cs"/>
                        </a:rPr>
                        <a:t>-</a:t>
                      </a: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69262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738664"/>
          </a:xfrm>
        </p:spPr>
        <p:txBody>
          <a:bodyPr/>
          <a:lstStyle/>
          <a:p>
            <a:r>
              <a:rPr lang="de-DE" sz="2400" dirty="0">
                <a:latin typeface="Scala Sans OT" panose="020B0504030101020104" pitchFamily="34" charset="0"/>
              </a:rPr>
              <a:t>Verabreichte COVID-19-Impfstoffdosen pro 100 Personen</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4DD237E3-8B3E-40DF-BA5E-C121BAD576FA}"/>
              </a:ext>
            </a:extLst>
          </p:cNvPr>
          <p:cNvSpPr txBox="1"/>
          <p:nvPr/>
        </p:nvSpPr>
        <p:spPr>
          <a:xfrm>
            <a:off x="2629298" y="6618861"/>
            <a:ext cx="2993848" cy="246221"/>
          </a:xfrm>
          <a:prstGeom prst="rect">
            <a:avLst/>
          </a:prstGeom>
          <a:noFill/>
        </p:spPr>
        <p:txBody>
          <a:bodyPr wrap="square" rtlCol="0">
            <a:spAutoFit/>
          </a:bodyPr>
          <a:lstStyle/>
          <a:p>
            <a:r>
              <a:rPr lang="de-DE" sz="1000" i="1" dirty="0">
                <a:solidFill>
                  <a:prstClr val="black"/>
                </a:solidFill>
              </a:rPr>
              <a:t>Quelle: </a:t>
            </a:r>
            <a:r>
              <a:rPr lang="de-DE" sz="1000" i="1" dirty="0" err="1">
                <a:solidFill>
                  <a:prstClr val="black"/>
                </a:solidFill>
              </a:rPr>
              <a:t>Our</a:t>
            </a:r>
            <a:r>
              <a:rPr lang="de-DE" sz="1000" i="1" dirty="0">
                <a:solidFill>
                  <a:prstClr val="black"/>
                </a:solidFill>
              </a:rPr>
              <a:t> World in Data, Stand: 02.03.2021</a:t>
            </a:r>
          </a:p>
        </p:txBody>
      </p:sp>
      <p:pic>
        <p:nvPicPr>
          <p:cNvPr id="6" name="Grafik 5">
            <a:extLst>
              <a:ext uri="{FF2B5EF4-FFF2-40B4-BE49-F238E27FC236}">
                <a16:creationId xmlns:a16="http://schemas.microsoft.com/office/drawing/2014/main" id="{139DB900-04B6-48F1-A824-5D3907D862DF}"/>
              </a:ext>
            </a:extLst>
          </p:cNvPr>
          <p:cNvPicPr>
            <a:picLocks noChangeAspect="1"/>
          </p:cNvPicPr>
          <p:nvPr/>
        </p:nvPicPr>
        <p:blipFill>
          <a:blip r:embed="rId3"/>
          <a:stretch>
            <a:fillRect/>
          </a:stretch>
        </p:blipFill>
        <p:spPr>
          <a:xfrm>
            <a:off x="168617" y="909479"/>
            <a:ext cx="5372753" cy="3382030"/>
          </a:xfrm>
          <a:prstGeom prst="rect">
            <a:avLst/>
          </a:prstGeom>
        </p:spPr>
      </p:pic>
      <p:pic>
        <p:nvPicPr>
          <p:cNvPr id="9" name="Grafik 8">
            <a:extLst>
              <a:ext uri="{FF2B5EF4-FFF2-40B4-BE49-F238E27FC236}">
                <a16:creationId xmlns:a16="http://schemas.microsoft.com/office/drawing/2014/main" id="{6B643E62-7F1F-40D4-98C4-F3C39F842F9A}"/>
              </a:ext>
            </a:extLst>
          </p:cNvPr>
          <p:cNvPicPr>
            <a:picLocks noChangeAspect="1"/>
          </p:cNvPicPr>
          <p:nvPr/>
        </p:nvPicPr>
        <p:blipFill>
          <a:blip r:embed="rId4"/>
          <a:stretch>
            <a:fillRect/>
          </a:stretch>
        </p:blipFill>
        <p:spPr>
          <a:xfrm>
            <a:off x="3106186" y="2852936"/>
            <a:ext cx="6142914" cy="3660547"/>
          </a:xfrm>
          <a:prstGeom prst="rect">
            <a:avLst/>
          </a:prstGeom>
        </p:spPr>
      </p:pic>
    </p:spTree>
    <p:extLst>
      <p:ext uri="{BB962C8B-B14F-4D97-AF65-F5344CB8AC3E}">
        <p14:creationId xmlns:p14="http://schemas.microsoft.com/office/powerpoint/2010/main" val="2261360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369332"/>
          </a:xfrm>
        </p:spPr>
        <p:txBody>
          <a:bodyPr/>
          <a:lstStyle/>
          <a:p>
            <a:r>
              <a:rPr lang="de-DE" sz="2400" dirty="0">
                <a:latin typeface="Scala Sans OT" panose="020B0504030101020104" pitchFamily="34" charset="0"/>
              </a:rPr>
              <a:t>Anteil der einmal gegen COVID-19 geimpften Bevölkerung</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0C4C9C0B-F94B-45F6-BB4F-7E42313345DE}"/>
              </a:ext>
            </a:extLst>
          </p:cNvPr>
          <p:cNvSpPr txBox="1"/>
          <p:nvPr/>
        </p:nvSpPr>
        <p:spPr>
          <a:xfrm>
            <a:off x="2629298" y="6618861"/>
            <a:ext cx="2993848" cy="246221"/>
          </a:xfrm>
          <a:prstGeom prst="rect">
            <a:avLst/>
          </a:prstGeom>
          <a:noFill/>
        </p:spPr>
        <p:txBody>
          <a:bodyPr wrap="square" rtlCol="0">
            <a:spAutoFit/>
          </a:bodyPr>
          <a:lstStyle/>
          <a:p>
            <a:r>
              <a:rPr lang="de-DE" sz="1000" i="1" dirty="0">
                <a:solidFill>
                  <a:prstClr val="black"/>
                </a:solidFill>
              </a:rPr>
              <a:t>Quelle: </a:t>
            </a:r>
            <a:r>
              <a:rPr lang="de-DE" sz="1000" i="1" dirty="0" err="1">
                <a:solidFill>
                  <a:prstClr val="black"/>
                </a:solidFill>
              </a:rPr>
              <a:t>Our</a:t>
            </a:r>
            <a:r>
              <a:rPr lang="de-DE" sz="1000" i="1" dirty="0">
                <a:solidFill>
                  <a:prstClr val="black"/>
                </a:solidFill>
              </a:rPr>
              <a:t> World in Data, Stand: 02.03.2021</a:t>
            </a:r>
          </a:p>
        </p:txBody>
      </p:sp>
      <p:pic>
        <p:nvPicPr>
          <p:cNvPr id="6" name="Grafik 5">
            <a:extLst>
              <a:ext uri="{FF2B5EF4-FFF2-40B4-BE49-F238E27FC236}">
                <a16:creationId xmlns:a16="http://schemas.microsoft.com/office/drawing/2014/main" id="{6AEA8E21-A55E-4CA1-9E5D-32DAA6D07D01}"/>
              </a:ext>
            </a:extLst>
          </p:cNvPr>
          <p:cNvPicPr>
            <a:picLocks noChangeAspect="1"/>
          </p:cNvPicPr>
          <p:nvPr/>
        </p:nvPicPr>
        <p:blipFill>
          <a:blip r:embed="rId3"/>
          <a:stretch>
            <a:fillRect/>
          </a:stretch>
        </p:blipFill>
        <p:spPr>
          <a:xfrm>
            <a:off x="0" y="909442"/>
            <a:ext cx="5436096" cy="3270588"/>
          </a:xfrm>
          <a:prstGeom prst="rect">
            <a:avLst/>
          </a:prstGeom>
        </p:spPr>
      </p:pic>
      <p:pic>
        <p:nvPicPr>
          <p:cNvPr id="9" name="Grafik 8">
            <a:extLst>
              <a:ext uri="{FF2B5EF4-FFF2-40B4-BE49-F238E27FC236}">
                <a16:creationId xmlns:a16="http://schemas.microsoft.com/office/drawing/2014/main" id="{E9E50BC6-6FD3-4F1C-9F9F-408EF2A78A10}"/>
              </a:ext>
            </a:extLst>
          </p:cNvPr>
          <p:cNvPicPr>
            <a:picLocks noChangeAspect="1"/>
          </p:cNvPicPr>
          <p:nvPr/>
        </p:nvPicPr>
        <p:blipFill>
          <a:blip r:embed="rId4"/>
          <a:stretch>
            <a:fillRect/>
          </a:stretch>
        </p:blipFill>
        <p:spPr>
          <a:xfrm>
            <a:off x="2790842" y="2713986"/>
            <a:ext cx="6353158" cy="3842369"/>
          </a:xfrm>
          <a:prstGeom prst="rect">
            <a:avLst/>
          </a:prstGeom>
        </p:spPr>
      </p:pic>
    </p:spTree>
    <p:extLst>
      <p:ext uri="{BB962C8B-B14F-4D97-AF65-F5344CB8AC3E}">
        <p14:creationId xmlns:p14="http://schemas.microsoft.com/office/powerpoint/2010/main" val="195816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369332"/>
          </a:xfrm>
        </p:spPr>
        <p:txBody>
          <a:bodyPr/>
          <a:lstStyle/>
          <a:p>
            <a:r>
              <a:rPr lang="de-DE" sz="2400" dirty="0">
                <a:latin typeface="Scala Sans OT" panose="020B0504030101020104" pitchFamily="34" charset="0"/>
              </a:rPr>
              <a:t>Anteil der vollständig gegen COVID-19 geimpften Bevölkerung</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BEEF23B0-4C1C-47D1-8439-D100AC0C255B}"/>
              </a:ext>
            </a:extLst>
          </p:cNvPr>
          <p:cNvSpPr txBox="1"/>
          <p:nvPr/>
        </p:nvSpPr>
        <p:spPr>
          <a:xfrm>
            <a:off x="2629298" y="6618861"/>
            <a:ext cx="2993848" cy="246221"/>
          </a:xfrm>
          <a:prstGeom prst="rect">
            <a:avLst/>
          </a:prstGeom>
          <a:noFill/>
        </p:spPr>
        <p:txBody>
          <a:bodyPr wrap="square" rtlCol="0">
            <a:spAutoFit/>
          </a:bodyPr>
          <a:lstStyle/>
          <a:p>
            <a:r>
              <a:rPr lang="de-DE" sz="1000" i="1" dirty="0">
                <a:solidFill>
                  <a:prstClr val="black"/>
                </a:solidFill>
              </a:rPr>
              <a:t>Quelle: </a:t>
            </a:r>
            <a:r>
              <a:rPr lang="de-DE" sz="1000" i="1" dirty="0" err="1">
                <a:solidFill>
                  <a:prstClr val="black"/>
                </a:solidFill>
              </a:rPr>
              <a:t>Our</a:t>
            </a:r>
            <a:r>
              <a:rPr lang="de-DE" sz="1000" i="1" dirty="0">
                <a:solidFill>
                  <a:prstClr val="black"/>
                </a:solidFill>
              </a:rPr>
              <a:t> World in Data, Stand: 02.03.2021</a:t>
            </a:r>
          </a:p>
        </p:txBody>
      </p:sp>
      <p:pic>
        <p:nvPicPr>
          <p:cNvPr id="6" name="Grafik 5">
            <a:extLst>
              <a:ext uri="{FF2B5EF4-FFF2-40B4-BE49-F238E27FC236}">
                <a16:creationId xmlns:a16="http://schemas.microsoft.com/office/drawing/2014/main" id="{CC51378A-700D-44C8-B59D-93EBD98211C0}"/>
              </a:ext>
            </a:extLst>
          </p:cNvPr>
          <p:cNvPicPr>
            <a:picLocks noChangeAspect="1"/>
          </p:cNvPicPr>
          <p:nvPr/>
        </p:nvPicPr>
        <p:blipFill>
          <a:blip r:embed="rId3"/>
          <a:stretch>
            <a:fillRect/>
          </a:stretch>
        </p:blipFill>
        <p:spPr>
          <a:xfrm>
            <a:off x="19107" y="837388"/>
            <a:ext cx="6372200" cy="3833788"/>
          </a:xfrm>
          <a:prstGeom prst="rect">
            <a:avLst/>
          </a:prstGeom>
        </p:spPr>
      </p:pic>
      <p:pic>
        <p:nvPicPr>
          <p:cNvPr id="9" name="Grafik 8">
            <a:extLst>
              <a:ext uri="{FF2B5EF4-FFF2-40B4-BE49-F238E27FC236}">
                <a16:creationId xmlns:a16="http://schemas.microsoft.com/office/drawing/2014/main" id="{81CB0A80-C18F-42C1-816C-4F2A61ACBE21}"/>
              </a:ext>
            </a:extLst>
          </p:cNvPr>
          <p:cNvPicPr>
            <a:picLocks noChangeAspect="1"/>
          </p:cNvPicPr>
          <p:nvPr/>
        </p:nvPicPr>
        <p:blipFill>
          <a:blip r:embed="rId4"/>
          <a:stretch>
            <a:fillRect/>
          </a:stretch>
        </p:blipFill>
        <p:spPr>
          <a:xfrm>
            <a:off x="2770419" y="2795265"/>
            <a:ext cx="6233229" cy="3782613"/>
          </a:xfrm>
          <a:prstGeom prst="rect">
            <a:avLst/>
          </a:prstGeom>
        </p:spPr>
      </p:pic>
    </p:spTree>
    <p:extLst>
      <p:ext uri="{BB962C8B-B14F-4D97-AF65-F5344CB8AC3E}">
        <p14:creationId xmlns:p14="http://schemas.microsoft.com/office/powerpoint/2010/main" val="2917008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369332"/>
          </a:xfrm>
        </p:spPr>
        <p:txBody>
          <a:bodyPr/>
          <a:lstStyle/>
          <a:p>
            <a:r>
              <a:rPr lang="de-DE" sz="2400" dirty="0">
                <a:latin typeface="Scala Sans OT" panose="020B0504030101020104" pitchFamily="34" charset="0"/>
              </a:rPr>
              <a:t>WHO </a:t>
            </a:r>
            <a:r>
              <a:rPr lang="de-DE" sz="2400" dirty="0" err="1">
                <a:latin typeface="Scala Sans OT" panose="020B0504030101020104" pitchFamily="34" charset="0"/>
              </a:rPr>
              <a:t>Epidemiological</a:t>
            </a:r>
            <a:r>
              <a:rPr lang="de-DE" sz="2400" dirty="0">
                <a:latin typeface="Scala Sans OT" panose="020B0504030101020104" pitchFamily="34" charset="0"/>
              </a:rPr>
              <a:t> Update 02.03.2021</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87657A6B-857F-4AAE-B216-8836405A9024}"/>
              </a:ext>
            </a:extLst>
          </p:cNvPr>
          <p:cNvSpPr txBox="1"/>
          <p:nvPr/>
        </p:nvSpPr>
        <p:spPr>
          <a:xfrm>
            <a:off x="-378296" y="6298286"/>
            <a:ext cx="3240360"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02.03.2021</a:t>
            </a:r>
          </a:p>
        </p:txBody>
      </p:sp>
      <p:pic>
        <p:nvPicPr>
          <p:cNvPr id="6" name="Grafik 5">
            <a:extLst>
              <a:ext uri="{FF2B5EF4-FFF2-40B4-BE49-F238E27FC236}">
                <a16:creationId xmlns:a16="http://schemas.microsoft.com/office/drawing/2014/main" id="{BFCA9DDF-5B17-41A6-AE1B-D9723A28FA65}"/>
              </a:ext>
            </a:extLst>
          </p:cNvPr>
          <p:cNvPicPr>
            <a:picLocks noChangeAspect="1"/>
          </p:cNvPicPr>
          <p:nvPr/>
        </p:nvPicPr>
        <p:blipFill>
          <a:blip r:embed="rId3"/>
          <a:stretch>
            <a:fillRect/>
          </a:stretch>
        </p:blipFill>
        <p:spPr>
          <a:xfrm>
            <a:off x="0" y="898268"/>
            <a:ext cx="5724128" cy="3383439"/>
          </a:xfrm>
          <a:prstGeom prst="rect">
            <a:avLst/>
          </a:prstGeom>
        </p:spPr>
      </p:pic>
      <p:pic>
        <p:nvPicPr>
          <p:cNvPr id="9" name="Grafik 8">
            <a:extLst>
              <a:ext uri="{FF2B5EF4-FFF2-40B4-BE49-F238E27FC236}">
                <a16:creationId xmlns:a16="http://schemas.microsoft.com/office/drawing/2014/main" id="{A11DF4D2-D063-41E5-B18F-4F4E5238D567}"/>
              </a:ext>
            </a:extLst>
          </p:cNvPr>
          <p:cNvPicPr>
            <a:picLocks noChangeAspect="1"/>
          </p:cNvPicPr>
          <p:nvPr/>
        </p:nvPicPr>
        <p:blipFill>
          <a:blip r:embed="rId4"/>
          <a:stretch>
            <a:fillRect/>
          </a:stretch>
        </p:blipFill>
        <p:spPr>
          <a:xfrm>
            <a:off x="4139952" y="3804994"/>
            <a:ext cx="4716016" cy="3000120"/>
          </a:xfrm>
          <a:prstGeom prst="rect">
            <a:avLst/>
          </a:prstGeom>
        </p:spPr>
      </p:pic>
    </p:spTree>
    <p:extLst>
      <p:ext uri="{BB962C8B-B14F-4D97-AF65-F5344CB8AC3E}">
        <p14:creationId xmlns:p14="http://schemas.microsoft.com/office/powerpoint/2010/main" val="123667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85155"/>
            <a:ext cx="8092592" cy="615553"/>
          </a:xfrm>
        </p:spPr>
        <p:txBody>
          <a:bodyPr/>
          <a:lstStyle/>
          <a:p>
            <a:r>
              <a:rPr lang="en-US" sz="2000" dirty="0">
                <a:latin typeface="Scala Sans OT" panose="020B0504030101020104" pitchFamily="34" charset="0"/>
              </a:rPr>
              <a:t>Distribution of laboratory-confirmed COVID-19 deaths in EU/EEA, </a:t>
            </a:r>
            <a:br>
              <a:rPr lang="en-US" sz="2000" dirty="0">
                <a:latin typeface="Scala Sans OT" panose="020B0504030101020104" pitchFamily="34" charset="0"/>
              </a:rPr>
            </a:br>
            <a:r>
              <a:rPr lang="en-US" sz="2000" dirty="0">
                <a:latin typeface="Scala Sans OT" panose="020B0504030101020104" pitchFamily="34" charset="0"/>
              </a:rPr>
              <a:t>as of week 8, 2021</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5" name=" 2">
            <a:extLst>
              <a:ext uri="{FF2B5EF4-FFF2-40B4-BE49-F238E27FC236}">
                <a16:creationId xmlns:a16="http://schemas.microsoft.com/office/drawing/2014/main" id="{0028F57E-2CE1-463A-A6BD-9598D1D6E01A}"/>
              </a:ext>
            </a:extLst>
          </p:cNvPr>
          <p:cNvPicPr>
            <a:picLocks noGrp="1"/>
          </p:cNvPicPr>
          <p:nvPr/>
        </p:nvPicPr>
        <p:blipFill>
          <a:blip r:embed="rId3" cstate="print"/>
          <a:stretch>
            <a:fillRect/>
          </a:stretch>
        </p:blipFill>
        <p:spPr>
          <a:xfrm>
            <a:off x="0" y="1137761"/>
            <a:ext cx="9144000" cy="4841712"/>
          </a:xfrm>
          <a:prstGeom prst="rect">
            <a:avLst/>
          </a:prstGeom>
        </p:spPr>
      </p:pic>
      <p:sp>
        <p:nvSpPr>
          <p:cNvPr id="6" name="Textfeld 5">
            <a:extLst>
              <a:ext uri="{FF2B5EF4-FFF2-40B4-BE49-F238E27FC236}">
                <a16:creationId xmlns:a16="http://schemas.microsoft.com/office/drawing/2014/main" id="{442F0EC9-41BF-48B0-9D99-9EA45F1D2A4B}"/>
              </a:ext>
            </a:extLst>
          </p:cNvPr>
          <p:cNvSpPr txBox="1"/>
          <p:nvPr/>
        </p:nvSpPr>
        <p:spPr>
          <a:xfrm>
            <a:off x="467544" y="6611779"/>
            <a:ext cx="2993848" cy="246221"/>
          </a:xfrm>
          <a:prstGeom prst="rect">
            <a:avLst/>
          </a:prstGeom>
          <a:noFill/>
        </p:spPr>
        <p:txBody>
          <a:bodyPr wrap="square" rtlCol="0">
            <a:spAutoFit/>
          </a:bodyPr>
          <a:lstStyle/>
          <a:p>
            <a:r>
              <a:rPr lang="de-DE" sz="1000" i="1" dirty="0">
                <a:solidFill>
                  <a:prstClr val="black"/>
                </a:solidFill>
              </a:rPr>
              <a:t>Quelle: ECDC, 04.03.2021; KW08</a:t>
            </a:r>
          </a:p>
        </p:txBody>
      </p:sp>
    </p:spTree>
    <p:extLst>
      <p:ext uri="{BB962C8B-B14F-4D97-AF65-F5344CB8AC3E}">
        <p14:creationId xmlns:p14="http://schemas.microsoft.com/office/powerpoint/2010/main" val="203921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6026" y="134053"/>
            <a:ext cx="8092592" cy="738664"/>
          </a:xfrm>
        </p:spPr>
        <p:txBody>
          <a:bodyPr/>
          <a:lstStyle/>
          <a:p>
            <a:r>
              <a:rPr lang="de-DE" sz="2400" dirty="0">
                <a:latin typeface="Scala Sans OT" panose="020B0504030101020104" pitchFamily="34" charset="0"/>
              </a:rPr>
              <a:t>Verbreitung der SARS-CoV-2-Varianten: Auswahl Nachbarländern</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5" name="Tabelle 4">
            <a:extLst>
              <a:ext uri="{FF2B5EF4-FFF2-40B4-BE49-F238E27FC236}">
                <a16:creationId xmlns:a16="http://schemas.microsoft.com/office/drawing/2014/main" id="{6D873B66-58C1-440A-9257-A57F9820C378}"/>
              </a:ext>
            </a:extLst>
          </p:cNvPr>
          <p:cNvGraphicFramePr>
            <a:graphicFrameLocks noGrp="1"/>
          </p:cNvGraphicFramePr>
          <p:nvPr>
            <p:extLst>
              <p:ext uri="{D42A27DB-BD31-4B8C-83A1-F6EECF244321}">
                <p14:modId xmlns:p14="http://schemas.microsoft.com/office/powerpoint/2010/main" val="3835351914"/>
              </p:ext>
            </p:extLst>
          </p:nvPr>
        </p:nvGraphicFramePr>
        <p:xfrm>
          <a:off x="120257" y="872717"/>
          <a:ext cx="8523566" cy="5920629"/>
        </p:xfrm>
        <a:graphic>
          <a:graphicData uri="http://schemas.openxmlformats.org/drawingml/2006/table">
            <a:tbl>
              <a:tblPr firstRow="1" firstCol="1" bandRow="1">
                <a:tableStyleId>{5C22544A-7EE6-4342-B048-85BDC9FD1C3A}</a:tableStyleId>
              </a:tblPr>
              <a:tblGrid>
                <a:gridCol w="1850943">
                  <a:extLst>
                    <a:ext uri="{9D8B030D-6E8A-4147-A177-3AD203B41FA5}">
                      <a16:colId xmlns:a16="http://schemas.microsoft.com/office/drawing/2014/main" val="469760673"/>
                    </a:ext>
                  </a:extLst>
                </a:gridCol>
                <a:gridCol w="3421068">
                  <a:extLst>
                    <a:ext uri="{9D8B030D-6E8A-4147-A177-3AD203B41FA5}">
                      <a16:colId xmlns:a16="http://schemas.microsoft.com/office/drawing/2014/main" val="1209214826"/>
                    </a:ext>
                  </a:extLst>
                </a:gridCol>
                <a:gridCol w="3251555">
                  <a:extLst>
                    <a:ext uri="{9D8B030D-6E8A-4147-A177-3AD203B41FA5}">
                      <a16:colId xmlns:a16="http://schemas.microsoft.com/office/drawing/2014/main" val="982674548"/>
                    </a:ext>
                  </a:extLst>
                </a:gridCol>
              </a:tblGrid>
              <a:tr h="407020">
                <a:tc>
                  <a:txBody>
                    <a:bodyPr/>
                    <a:lstStyle/>
                    <a:p>
                      <a:pPr>
                        <a:spcAft>
                          <a:spcPts val="0"/>
                        </a:spcAft>
                      </a:pPr>
                      <a:r>
                        <a:rPr lang="de-DE" sz="1400" dirty="0">
                          <a:effectLst/>
                        </a:rPr>
                        <a:t>Land</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Variante B.1.1.7</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Variante B.1.351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381685"/>
                  </a:ext>
                </a:extLst>
              </a:tr>
              <a:tr h="224714">
                <a:tc>
                  <a:txBody>
                    <a:bodyPr/>
                    <a:lstStyle/>
                    <a:p>
                      <a:pPr>
                        <a:spcAft>
                          <a:spcPts val="0"/>
                        </a:spcAft>
                      </a:pPr>
                      <a:r>
                        <a:rPr lang="de-DE" sz="1400" dirty="0">
                          <a:effectLst/>
                        </a:rPr>
                        <a:t>Belgien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b="1" kern="1200" dirty="0">
                          <a:solidFill>
                            <a:schemeClr val="dk1"/>
                          </a:solidFill>
                          <a:effectLst/>
                          <a:latin typeface="+mn-lt"/>
                          <a:ea typeface="+mn-ea"/>
                          <a:cs typeface="+mn-cs"/>
                        </a:rPr>
                        <a:t>33% </a:t>
                      </a:r>
                      <a:r>
                        <a:rPr lang="en-US" sz="1400" kern="1200" dirty="0">
                          <a:solidFill>
                            <a:schemeClr val="dk1"/>
                          </a:solidFill>
                          <a:effectLst/>
                          <a:latin typeface="+mn-lt"/>
                          <a:ea typeface="+mn-ea"/>
                          <a:cs typeface="+mn-cs"/>
                        </a:rPr>
                        <a:t>(KW6: 34/103),</a:t>
                      </a:r>
                      <a:endParaRPr lang="de-DE" sz="1400" b="1" kern="1200" dirty="0">
                        <a:solidFill>
                          <a:srgbClr val="00B050"/>
                        </a:solidFill>
                        <a:effectLst/>
                        <a:latin typeface="+mn-lt"/>
                        <a:ea typeface="+mn-ea"/>
                        <a:cs typeface="+mn-cs"/>
                      </a:endParaRPr>
                    </a:p>
                  </a:txBody>
                  <a:tcPr marL="68580" marR="68580" marT="0" marB="0"/>
                </a:tc>
                <a:tc>
                  <a:txBody>
                    <a:bodyPr/>
                    <a:lstStyle/>
                    <a:p>
                      <a:r>
                        <a:rPr lang="en-US" sz="1400" b="1" kern="1200" dirty="0">
                          <a:solidFill>
                            <a:schemeClr val="dk1"/>
                          </a:solidFill>
                          <a:effectLst/>
                          <a:latin typeface="+mn-lt"/>
                          <a:ea typeface="+mn-ea"/>
                          <a:cs typeface="+mn-cs"/>
                        </a:rPr>
                        <a:t>3,9% </a:t>
                      </a:r>
                      <a:r>
                        <a:rPr lang="en-US" sz="1400" kern="1200" dirty="0">
                          <a:solidFill>
                            <a:schemeClr val="dk1"/>
                          </a:solidFill>
                          <a:effectLst/>
                          <a:latin typeface="+mn-lt"/>
                          <a:ea typeface="+mn-ea"/>
                          <a:cs typeface="+mn-cs"/>
                        </a:rPr>
                        <a:t>(KW6: 4/103)</a:t>
                      </a:r>
                      <a:endParaRPr lang="de-DE" sz="1400" b="1" kern="1200" dirty="0">
                        <a:solidFill>
                          <a:srgbClr val="00B050"/>
                        </a:solidFill>
                        <a:effectLst/>
                        <a:latin typeface="+mn-lt"/>
                        <a:ea typeface="+mn-ea"/>
                        <a:cs typeface="+mn-cs"/>
                      </a:endParaRPr>
                    </a:p>
                  </a:txBody>
                  <a:tcPr marL="68580" marR="68580" marT="0" marB="0"/>
                </a:tc>
                <a:extLst>
                  <a:ext uri="{0D108BD9-81ED-4DB2-BD59-A6C34878D82A}">
                    <a16:rowId xmlns:a16="http://schemas.microsoft.com/office/drawing/2014/main" val="2410002198"/>
                  </a:ext>
                </a:extLst>
              </a:tr>
              <a:tr h="447995">
                <a:tc>
                  <a:txBody>
                    <a:bodyPr/>
                    <a:lstStyle/>
                    <a:p>
                      <a:pPr>
                        <a:spcAft>
                          <a:spcPts val="0"/>
                        </a:spcAft>
                      </a:pPr>
                      <a:r>
                        <a:rPr lang="de-DE" sz="1400" dirty="0">
                          <a:effectLst/>
                        </a:rPr>
                        <a:t>Dänemark</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400" b="1" kern="1200" dirty="0">
                          <a:solidFill>
                            <a:schemeClr val="dk1"/>
                          </a:solidFill>
                          <a:effectLst/>
                          <a:latin typeface="+mn-lt"/>
                          <a:ea typeface="+mn-ea"/>
                          <a:cs typeface="+mn-cs"/>
                        </a:rPr>
                        <a:t>63,2%</a:t>
                      </a:r>
                      <a:r>
                        <a:rPr lang="de-DE" sz="1400" kern="1200" dirty="0">
                          <a:solidFill>
                            <a:schemeClr val="dk1"/>
                          </a:solidFill>
                          <a:effectLst/>
                          <a:latin typeface="+mn-lt"/>
                          <a:ea typeface="+mn-ea"/>
                          <a:cs typeface="+mn-cs"/>
                        </a:rPr>
                        <a:t> (KW7: 805 / 1.274)</a:t>
                      </a:r>
                      <a:endParaRPr lang="de-DE" sz="1400" b="0" kern="1200" dirty="0">
                        <a:solidFill>
                          <a:schemeClr val="dk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effectLst/>
                          <a:latin typeface="+mn-lt"/>
                          <a:ea typeface="+mn-ea"/>
                          <a:cs typeface="+mn-cs"/>
                        </a:rPr>
                        <a:t>N = 11 (gesamt)</a:t>
                      </a:r>
                      <a:endParaRPr lang="de-DE" sz="14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796813865"/>
                  </a:ext>
                </a:extLst>
              </a:tr>
              <a:tr h="519910">
                <a:tc>
                  <a:txBody>
                    <a:bodyPr/>
                    <a:lstStyle/>
                    <a:p>
                      <a:pPr>
                        <a:spcAft>
                          <a:spcPts val="0"/>
                        </a:spcAft>
                      </a:pPr>
                      <a:r>
                        <a:rPr lang="de-DE" sz="1400" dirty="0">
                          <a:effectLst/>
                        </a:rPr>
                        <a:t>Frankreich</a:t>
                      </a:r>
                    </a:p>
                  </a:txBody>
                  <a:tcPr marL="68580" marR="68580" marT="0" marB="0"/>
                </a:tc>
                <a:tc>
                  <a:txBody>
                    <a:bodyPr/>
                    <a:lstStyle/>
                    <a:p>
                      <a:r>
                        <a:rPr lang="en-US" sz="1400" b="1" kern="1200" dirty="0">
                          <a:solidFill>
                            <a:schemeClr val="dk1"/>
                          </a:solidFill>
                          <a:effectLst/>
                          <a:latin typeface="+mn-lt"/>
                          <a:ea typeface="+mn-ea"/>
                          <a:cs typeface="+mn-cs"/>
                        </a:rPr>
                        <a:t>49% (40.444/82.096)</a:t>
                      </a:r>
                      <a:r>
                        <a:rPr lang="de-DE" sz="1400" b="1"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15.-21.02.2021</a:t>
                      </a:r>
                      <a:endParaRPr lang="de-DE" sz="1400" kern="1200" dirty="0">
                        <a:solidFill>
                          <a:schemeClr val="dk1"/>
                        </a:solidFill>
                        <a:effectLst/>
                        <a:latin typeface="+mn-lt"/>
                        <a:ea typeface="+mn-ea"/>
                        <a:cs typeface="+mn-cs"/>
                      </a:endParaRPr>
                    </a:p>
                  </a:txBody>
                  <a:tcPr marL="68580" marR="68580" marT="0" marB="0"/>
                </a:tc>
                <a:tc>
                  <a:txBody>
                    <a:bodyPr/>
                    <a:lstStyle/>
                    <a:p>
                      <a:r>
                        <a:rPr lang="de-DE" sz="1400" b="1" kern="1200" dirty="0">
                          <a:solidFill>
                            <a:schemeClr val="dk1"/>
                          </a:solidFill>
                          <a:effectLst/>
                          <a:latin typeface="+mn-lt"/>
                          <a:ea typeface="+mn-ea"/>
                          <a:cs typeface="+mn-cs"/>
                        </a:rPr>
                        <a:t>5,6% (4.610/</a:t>
                      </a:r>
                      <a:r>
                        <a:rPr lang="en-US" sz="1400" b="1" kern="1200" dirty="0">
                          <a:solidFill>
                            <a:schemeClr val="dk1"/>
                          </a:solidFill>
                          <a:effectLst/>
                          <a:latin typeface="+mn-lt"/>
                          <a:ea typeface="+mn-ea"/>
                          <a:cs typeface="+mn-cs"/>
                        </a:rPr>
                        <a:t>82.096</a:t>
                      </a:r>
                      <a:r>
                        <a:rPr lang="de-DE" sz="1400" b="1"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15.-21.02.2021</a:t>
                      </a:r>
                      <a:endParaRPr lang="de-DE"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336032655"/>
                  </a:ext>
                </a:extLst>
              </a:tr>
              <a:tr h="411662">
                <a:tc>
                  <a:txBody>
                    <a:bodyPr/>
                    <a:lstStyle/>
                    <a:p>
                      <a:pPr algn="r">
                        <a:spcAft>
                          <a:spcPts val="0"/>
                        </a:spcAft>
                      </a:pPr>
                      <a:r>
                        <a:rPr lang="de-DE" sz="1400" b="0" dirty="0">
                          <a:effectLst/>
                          <a:latin typeface="Calibri" panose="020F0502020204030204" pitchFamily="34" charset="0"/>
                          <a:ea typeface="Calibri" panose="020F0502020204030204" pitchFamily="34" charset="0"/>
                          <a:cs typeface="Times New Roman" panose="02020603050405020304" pitchFamily="18" charset="0"/>
                        </a:rPr>
                        <a:t>Grand-Est</a:t>
                      </a:r>
                    </a:p>
                    <a:p>
                      <a:pPr algn="r">
                        <a:spcAft>
                          <a:spcPts val="0"/>
                        </a:spcAft>
                      </a:pPr>
                      <a:r>
                        <a:rPr lang="de-DE" sz="1400" b="0" dirty="0">
                          <a:effectLst/>
                          <a:latin typeface="Calibri" panose="020F0502020204030204" pitchFamily="34" charset="0"/>
                          <a:ea typeface="Calibri" panose="020F0502020204030204" pitchFamily="34" charset="0"/>
                          <a:cs typeface="Times New Roman" panose="02020603050405020304" pitchFamily="18" charset="0"/>
                        </a:rPr>
                        <a:t>Moselle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effectLst/>
                          <a:latin typeface="+mn-lt"/>
                          <a:ea typeface="Arial Unicode MS"/>
                        </a:rPr>
                        <a:t>36,1% (1.988/6.222), </a:t>
                      </a:r>
                      <a:r>
                        <a:rPr lang="en-US" sz="1400" kern="1200" dirty="0">
                          <a:solidFill>
                            <a:schemeClr val="dk1"/>
                          </a:solidFill>
                          <a:effectLst/>
                          <a:latin typeface="+mn-lt"/>
                          <a:ea typeface="+mn-ea"/>
                          <a:cs typeface="+mn-cs"/>
                        </a:rPr>
                        <a:t>(15.-21.02.2021)</a:t>
                      </a:r>
                      <a:endParaRPr lang="de-D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21% </a:t>
                      </a:r>
                      <a:r>
                        <a:rPr lang="en-US" sz="1400" b="0" kern="1200" dirty="0">
                          <a:solidFill>
                            <a:schemeClr val="dk1"/>
                          </a:solidFill>
                          <a:effectLst/>
                          <a:latin typeface="+mn-lt"/>
                          <a:ea typeface="+mn-ea"/>
                          <a:cs typeface="+mn-cs"/>
                        </a:rPr>
                        <a:t>(</a:t>
                      </a:r>
                      <a:r>
                        <a:rPr lang="de-DE" sz="1400" b="0" kern="1200" dirty="0">
                          <a:solidFill>
                            <a:schemeClr val="dk1"/>
                          </a:solidFill>
                          <a:effectLst/>
                          <a:latin typeface="+mn-lt"/>
                          <a:ea typeface="+mn-ea"/>
                          <a:cs typeface="+mn-cs"/>
                        </a:rPr>
                        <a:t>324</a:t>
                      </a:r>
                      <a:r>
                        <a:rPr lang="de-DE" sz="1400" kern="1200" dirty="0">
                          <a:solidFill>
                            <a:schemeClr val="dk1"/>
                          </a:solidFill>
                          <a:effectLst/>
                          <a:latin typeface="+mn-lt"/>
                          <a:ea typeface="+mn-ea"/>
                          <a:cs typeface="+mn-cs"/>
                        </a:rPr>
                        <a:t>/1.541</a:t>
                      </a:r>
                      <a:r>
                        <a:rPr lang="en-US" sz="1400" b="1"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(15.-21.02.2021)</a:t>
                      </a:r>
                      <a:endParaRPr lang="de-DE" sz="1400" kern="1200" dirty="0">
                        <a:solidFill>
                          <a:schemeClr val="dk1"/>
                        </a:solidFill>
                        <a:effectLst/>
                        <a:latin typeface="+mn-lt"/>
                        <a:ea typeface="+mn-ea"/>
                        <a:cs typeface="+mn-cs"/>
                      </a:endParaRPr>
                    </a:p>
                  </a:txBody>
                  <a:tcPr marL="89535" marR="89535" marT="0" marB="0"/>
                </a:tc>
                <a:tc>
                  <a:txBody>
                    <a:bodyPr/>
                    <a:lstStyle/>
                    <a:p>
                      <a:r>
                        <a:rPr lang="en-US" sz="1400" b="1" dirty="0">
                          <a:solidFill>
                            <a:schemeClr val="tx1"/>
                          </a:solidFill>
                          <a:effectLst/>
                          <a:latin typeface="+mn-lt"/>
                          <a:ea typeface="Arial Unicode MS"/>
                        </a:rPr>
                        <a:t>22,0% (1.371/6.222), </a:t>
                      </a:r>
                      <a:r>
                        <a:rPr lang="en-US" sz="1400" kern="1200" dirty="0">
                          <a:solidFill>
                            <a:schemeClr val="dk1"/>
                          </a:solidFill>
                          <a:effectLst/>
                          <a:latin typeface="+mn-lt"/>
                          <a:ea typeface="+mn-ea"/>
                          <a:cs typeface="+mn-cs"/>
                        </a:rPr>
                        <a:t>(15.-21.02.2021)</a:t>
                      </a:r>
                      <a:endParaRPr lang="de-DE"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n-lt"/>
                          <a:ea typeface="+mn-ea"/>
                          <a:cs typeface="+mn-cs"/>
                        </a:rPr>
                        <a:t>54% (</a:t>
                      </a:r>
                      <a:r>
                        <a:rPr lang="de-DE" sz="1400" kern="1200" dirty="0">
                          <a:solidFill>
                            <a:schemeClr val="dk1"/>
                          </a:solidFill>
                          <a:effectLst/>
                          <a:latin typeface="+mn-lt"/>
                          <a:ea typeface="+mn-ea"/>
                          <a:cs typeface="+mn-cs"/>
                        </a:rPr>
                        <a:t>827/1.541</a:t>
                      </a:r>
                      <a:r>
                        <a:rPr lang="en-US" sz="1400" b="1"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(15.-21.02.2021)</a:t>
                      </a:r>
                      <a:endParaRPr lang="de-DE" sz="1400" kern="1200" dirty="0">
                        <a:solidFill>
                          <a:schemeClr val="dk1"/>
                        </a:solidFill>
                        <a:effectLst/>
                        <a:latin typeface="+mn-lt"/>
                        <a:ea typeface="+mn-ea"/>
                        <a:cs typeface="+mn-cs"/>
                      </a:endParaRPr>
                    </a:p>
                  </a:txBody>
                  <a:tcPr marL="89535" marR="89535" marT="0" marB="0"/>
                </a:tc>
                <a:extLst>
                  <a:ext uri="{0D108BD9-81ED-4DB2-BD59-A6C34878D82A}">
                    <a16:rowId xmlns:a16="http://schemas.microsoft.com/office/drawing/2014/main" val="2613337799"/>
                  </a:ext>
                </a:extLst>
              </a:tr>
              <a:tr h="411662">
                <a:tc>
                  <a:txBody>
                    <a:bodyPr/>
                    <a:lstStyle/>
                    <a:p>
                      <a:pPr>
                        <a:spcAft>
                          <a:spcPts val="0"/>
                        </a:spcAft>
                      </a:pPr>
                      <a:r>
                        <a:rPr lang="de-DE" sz="1400" dirty="0">
                          <a:effectLst/>
                        </a:rPr>
                        <a:t>Luxemburg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400" b="1" kern="1200" dirty="0">
                          <a:solidFill>
                            <a:schemeClr val="dk1"/>
                          </a:solidFill>
                          <a:effectLst/>
                          <a:latin typeface="+mn-lt"/>
                          <a:ea typeface="+mn-ea"/>
                          <a:cs typeface="+mn-cs"/>
                        </a:rPr>
                        <a:t>KW6: 57,6% </a:t>
                      </a:r>
                      <a:r>
                        <a:rPr lang="de-DE" sz="1400" kern="1200" dirty="0">
                          <a:solidFill>
                            <a:schemeClr val="dk1"/>
                          </a:solidFill>
                          <a:effectLst/>
                          <a:latin typeface="+mn-lt"/>
                          <a:ea typeface="+mn-ea"/>
                          <a:cs typeface="+mn-cs"/>
                        </a:rPr>
                        <a:t>(76 / 132 Proben, 08. – 14.02.21)</a:t>
                      </a:r>
                      <a:endParaRPr lang="de-DE" sz="1400" kern="1200" dirty="0">
                        <a:solidFill>
                          <a:srgbClr val="FF0000"/>
                        </a:solidFill>
                        <a:effectLst/>
                        <a:latin typeface="+mn-lt"/>
                        <a:ea typeface="+mn-ea"/>
                        <a:cs typeface="+mn-cs"/>
                      </a:endParaRPr>
                    </a:p>
                  </a:txBody>
                  <a:tcPr marL="68580" marR="68580" marT="0" marB="0"/>
                </a:tc>
                <a:tc>
                  <a:txBody>
                    <a:bodyPr/>
                    <a:lstStyle/>
                    <a:p>
                      <a:r>
                        <a:rPr lang="de-DE" sz="1400" b="1" kern="1200" dirty="0">
                          <a:solidFill>
                            <a:schemeClr val="dk1"/>
                          </a:solidFill>
                          <a:effectLst/>
                          <a:latin typeface="+mn-lt"/>
                          <a:ea typeface="+mn-ea"/>
                          <a:cs typeface="+mn-cs"/>
                        </a:rPr>
                        <a:t>KW6: 4,5% </a:t>
                      </a:r>
                      <a:r>
                        <a:rPr lang="de-DE" sz="1400" kern="1200" dirty="0">
                          <a:solidFill>
                            <a:schemeClr val="dk1"/>
                          </a:solidFill>
                          <a:effectLst/>
                          <a:latin typeface="+mn-lt"/>
                          <a:ea typeface="+mn-ea"/>
                          <a:cs typeface="+mn-cs"/>
                        </a:rPr>
                        <a:t>(6/132 Proben, 08. – 14.02.21)</a:t>
                      </a:r>
                    </a:p>
                  </a:txBody>
                  <a:tcPr marL="68580" marR="68580" marT="0" marB="0"/>
                </a:tc>
                <a:extLst>
                  <a:ext uri="{0D108BD9-81ED-4DB2-BD59-A6C34878D82A}">
                    <a16:rowId xmlns:a16="http://schemas.microsoft.com/office/drawing/2014/main" val="785873591"/>
                  </a:ext>
                </a:extLst>
              </a:tr>
              <a:tr h="617494">
                <a:tc>
                  <a:txBody>
                    <a:bodyPr/>
                    <a:lstStyle/>
                    <a:p>
                      <a:pPr>
                        <a:spcAft>
                          <a:spcPts val="0"/>
                        </a:spcAft>
                      </a:pPr>
                      <a:r>
                        <a:rPr lang="de-DE" sz="1400" dirty="0">
                          <a:effectLst/>
                        </a:rPr>
                        <a:t>Österreich</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effectLst/>
                          <a:latin typeface="+mn-lt"/>
                          <a:ea typeface="+mn-ea"/>
                          <a:cs typeface="+mn-cs"/>
                        </a:rPr>
                        <a:t>Anteil </a:t>
                      </a:r>
                      <a:r>
                        <a:rPr lang="de-DE" sz="1400" b="1" kern="1200" dirty="0">
                          <a:solidFill>
                            <a:schemeClr val="dk1"/>
                          </a:solidFill>
                          <a:effectLst/>
                          <a:latin typeface="+mn-lt"/>
                          <a:ea typeface="+mn-ea"/>
                          <a:cs typeface="+mn-cs"/>
                        </a:rPr>
                        <a:t>Fälle (</a:t>
                      </a:r>
                      <a:r>
                        <a:rPr lang="de-DE" sz="1400" kern="1200" dirty="0">
                          <a:solidFill>
                            <a:schemeClr val="dk1"/>
                          </a:solidFill>
                          <a:effectLst/>
                          <a:latin typeface="+mn-lt"/>
                          <a:ea typeface="+mn-ea"/>
                          <a:cs typeface="+mn-cs"/>
                        </a:rPr>
                        <a:t>+Verdachtsfälle)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mn-lt"/>
                          <a:ea typeface="+mn-ea"/>
                          <a:cs typeface="+mn-cs"/>
                        </a:rPr>
                        <a:t>10% </a:t>
                      </a:r>
                      <a:r>
                        <a:rPr lang="de-DE" sz="1400" kern="1200" dirty="0">
                          <a:solidFill>
                            <a:schemeClr val="dk1"/>
                          </a:solidFill>
                          <a:effectLst/>
                          <a:latin typeface="+mn-lt"/>
                          <a:ea typeface="+mn-ea"/>
                          <a:cs typeface="+mn-cs"/>
                        </a:rPr>
                        <a:t>(1.561 / 15.646); 03.01. – 15.02.21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kern="1200" dirty="0">
                        <a:solidFill>
                          <a:schemeClr val="dk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effectLst/>
                          <a:latin typeface="+mn-lt"/>
                          <a:ea typeface="+mn-ea"/>
                          <a:cs typeface="+mn-cs"/>
                        </a:rPr>
                        <a:t>Anteil </a:t>
                      </a:r>
                      <a:r>
                        <a:rPr lang="de-DE" sz="1400" b="1" kern="1200" dirty="0">
                          <a:solidFill>
                            <a:schemeClr val="dk1"/>
                          </a:solidFill>
                          <a:effectLst/>
                          <a:latin typeface="+mn-lt"/>
                          <a:ea typeface="+mn-ea"/>
                          <a:cs typeface="+mn-cs"/>
                        </a:rPr>
                        <a:t>Fälle (</a:t>
                      </a:r>
                      <a:r>
                        <a:rPr lang="de-DE" sz="1400" kern="1200" dirty="0">
                          <a:solidFill>
                            <a:schemeClr val="dk1"/>
                          </a:solidFill>
                          <a:effectLst/>
                          <a:latin typeface="+mn-lt"/>
                          <a:ea typeface="+mn-ea"/>
                          <a:cs typeface="+mn-cs"/>
                        </a:rPr>
                        <a:t>+Verdachtsfälle),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mn-lt"/>
                          <a:ea typeface="+mn-ea"/>
                          <a:cs typeface="+mn-cs"/>
                        </a:rPr>
                        <a:t>3,7%</a:t>
                      </a:r>
                      <a:r>
                        <a:rPr lang="de-DE" sz="1400" kern="1200" dirty="0">
                          <a:solidFill>
                            <a:schemeClr val="dk1"/>
                          </a:solidFill>
                          <a:effectLst/>
                          <a:latin typeface="+mn-lt"/>
                          <a:ea typeface="+mn-ea"/>
                          <a:cs typeface="+mn-cs"/>
                        </a:rPr>
                        <a:t> (582 / 15.646), ); 03.01. – 15.02.21</a:t>
                      </a:r>
                    </a:p>
                  </a:txBody>
                  <a:tcPr marL="68580" marR="68580" marT="0" marB="0"/>
                </a:tc>
                <a:extLst>
                  <a:ext uri="{0D108BD9-81ED-4DB2-BD59-A6C34878D82A}">
                    <a16:rowId xmlns:a16="http://schemas.microsoft.com/office/drawing/2014/main" val="2633312537"/>
                  </a:ext>
                </a:extLst>
              </a:tr>
              <a:tr h="617494">
                <a:tc>
                  <a:txBody>
                    <a:bodyPr/>
                    <a:lstStyle/>
                    <a:p>
                      <a:pPr algn="r">
                        <a:spcAft>
                          <a:spcPts val="0"/>
                        </a:spcAft>
                      </a:pPr>
                      <a:r>
                        <a:rPr lang="de-DE" sz="1400" b="0" dirty="0">
                          <a:effectLst/>
                          <a:latin typeface="Calibri" panose="020F0502020204030204" pitchFamily="34" charset="0"/>
                          <a:ea typeface="Calibri" panose="020F0502020204030204" pitchFamily="34" charset="0"/>
                          <a:cs typeface="Times New Roman" panose="02020603050405020304" pitchFamily="18" charset="0"/>
                        </a:rPr>
                        <a:t>Tirol</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mn-lt"/>
                          <a:ea typeface="+mn-ea"/>
                          <a:cs typeface="+mn-cs"/>
                        </a:rPr>
                        <a:t>34% </a:t>
                      </a:r>
                      <a:r>
                        <a:rPr lang="de-DE" sz="1400" kern="1200" dirty="0">
                          <a:solidFill>
                            <a:schemeClr val="dk1"/>
                          </a:solidFill>
                          <a:effectLst/>
                          <a:latin typeface="+mn-lt"/>
                          <a:ea typeface="+mn-ea"/>
                          <a:cs typeface="+mn-cs"/>
                        </a:rPr>
                        <a:t>(500 / 1.471), 03.01. – 15.02.21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mn-lt"/>
                          <a:ea typeface="+mn-ea"/>
                          <a:cs typeface="+mn-cs"/>
                        </a:rPr>
                        <a:t>KW6: 55,9%</a:t>
                      </a:r>
                      <a:r>
                        <a:rPr lang="de-DE" sz="1400" kern="1200" dirty="0">
                          <a:solidFill>
                            <a:schemeClr val="dk1"/>
                          </a:solidFill>
                          <a:effectLst/>
                          <a:latin typeface="+mn-lt"/>
                          <a:ea typeface="+mn-ea"/>
                          <a:cs typeface="+mn-cs"/>
                        </a:rPr>
                        <a:t> (143 / 256)</a:t>
                      </a:r>
                    </a:p>
                    <a:p>
                      <a:endParaRPr lang="de-DE"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mn-lt"/>
                          <a:ea typeface="+mn-ea"/>
                          <a:cs typeface="+mn-cs"/>
                        </a:rPr>
                        <a:t>39% (574</a:t>
                      </a:r>
                      <a:r>
                        <a:rPr lang="de-DE" sz="1400" kern="1200" dirty="0">
                          <a:solidFill>
                            <a:schemeClr val="dk1"/>
                          </a:solidFill>
                          <a:effectLst/>
                          <a:latin typeface="+mn-lt"/>
                          <a:ea typeface="+mn-ea"/>
                          <a:cs typeface="+mn-cs"/>
                        </a:rPr>
                        <a:t> / 1.471), 03.01. – 15.02.21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a:solidFill>
                            <a:schemeClr val="dk1"/>
                          </a:solidFill>
                          <a:effectLst/>
                          <a:latin typeface="+mn-lt"/>
                          <a:ea typeface="+mn-ea"/>
                          <a:cs typeface="+mn-cs"/>
                        </a:rPr>
                        <a:t>KW6: </a:t>
                      </a:r>
                      <a:r>
                        <a:rPr lang="de-DE" sz="1400" b="1" kern="1200" dirty="0">
                          <a:solidFill>
                            <a:schemeClr val="dk1"/>
                          </a:solidFill>
                          <a:effectLst/>
                          <a:latin typeface="+mn-lt"/>
                          <a:ea typeface="+mn-ea"/>
                          <a:cs typeface="+mn-cs"/>
                        </a:rPr>
                        <a:t>38,7%</a:t>
                      </a:r>
                      <a:r>
                        <a:rPr lang="de-DE" sz="1400" kern="1200" dirty="0">
                          <a:solidFill>
                            <a:schemeClr val="dk1"/>
                          </a:solidFill>
                          <a:effectLst/>
                          <a:latin typeface="+mn-lt"/>
                          <a:ea typeface="+mn-ea"/>
                          <a:cs typeface="+mn-cs"/>
                        </a:rPr>
                        <a:t> (99/256)</a:t>
                      </a:r>
                    </a:p>
                    <a:p>
                      <a:endParaRPr lang="de-DE"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034249025"/>
                  </a:ext>
                </a:extLst>
              </a:tr>
              <a:tr h="407020">
                <a:tc>
                  <a:txBody>
                    <a:bodyPr/>
                    <a:lstStyle/>
                    <a:p>
                      <a:pPr>
                        <a:spcAft>
                          <a:spcPts val="0"/>
                        </a:spcAft>
                      </a:pPr>
                      <a:r>
                        <a:rPr lang="de-DE" sz="1400" dirty="0">
                          <a:effectLst/>
                        </a:rPr>
                        <a:t>Niederlande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400" kern="1200" dirty="0">
                          <a:solidFill>
                            <a:schemeClr val="dk1"/>
                          </a:solidFill>
                          <a:effectLst/>
                          <a:latin typeface="+mn-lt"/>
                          <a:ea typeface="+mn-ea"/>
                          <a:cs typeface="+mn-cs"/>
                        </a:rPr>
                        <a:t>N = 511 </a:t>
                      </a:r>
                    </a:p>
                  </a:txBody>
                  <a:tcPr marL="68580" marR="68580" marT="0" marB="0"/>
                </a:tc>
                <a:tc>
                  <a:txBody>
                    <a:bodyPr/>
                    <a:lstStyle/>
                    <a:p>
                      <a:r>
                        <a:rPr lang="de-DE" sz="1400" kern="1200" dirty="0">
                          <a:solidFill>
                            <a:schemeClr val="dk1"/>
                          </a:solidFill>
                          <a:effectLst/>
                          <a:latin typeface="+mn-lt"/>
                          <a:ea typeface="+mn-ea"/>
                          <a:cs typeface="+mn-cs"/>
                        </a:rPr>
                        <a:t>N= 63</a:t>
                      </a:r>
                    </a:p>
                  </a:txBody>
                  <a:tcPr marL="68580" marR="68580" marT="0" marB="0"/>
                </a:tc>
                <a:extLst>
                  <a:ext uri="{0D108BD9-81ED-4DB2-BD59-A6C34878D82A}">
                    <a16:rowId xmlns:a16="http://schemas.microsoft.com/office/drawing/2014/main" val="128355916"/>
                  </a:ext>
                </a:extLst>
              </a:tr>
              <a:tr h="407020">
                <a:tc>
                  <a:txBody>
                    <a:bodyPr/>
                    <a:lstStyle/>
                    <a:p>
                      <a:pPr>
                        <a:spcAft>
                          <a:spcPts val="0"/>
                        </a:spcAft>
                      </a:pPr>
                      <a:r>
                        <a:rPr lang="de-DE" sz="1400" dirty="0">
                          <a:effectLst/>
                        </a:rPr>
                        <a:t>Polen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400" b="1" dirty="0">
                          <a:effectLst/>
                          <a:latin typeface="+mn-lt"/>
                          <a:ea typeface="Calibri" panose="020F0502020204030204" pitchFamily="34" charset="0"/>
                          <a:cs typeface="Times New Roman" panose="02020603050405020304" pitchFamily="18" charset="0"/>
                        </a:rPr>
                        <a:t>10,4%</a:t>
                      </a:r>
                    </a:p>
                  </a:txBody>
                  <a:tcPr marL="68580" marR="68580" marT="0" marB="0"/>
                </a:tc>
                <a:tc>
                  <a:txBody>
                    <a:bodyPr/>
                    <a:lstStyle/>
                    <a:p>
                      <a:pPr>
                        <a:spcAft>
                          <a:spcPts val="0"/>
                        </a:spcAft>
                      </a:pPr>
                      <a:r>
                        <a:rPr lang="de-DE" sz="1400" b="0" dirty="0">
                          <a:effectLst/>
                          <a:latin typeface="+mn-lt"/>
                          <a:ea typeface="Calibri" panose="020F0502020204030204" pitchFamily="34" charset="0"/>
                          <a:cs typeface="Times New Roman" panose="02020603050405020304" pitchFamily="18" charset="0"/>
                        </a:rPr>
                        <a:t>Erste Fälle nachgewiesen</a:t>
                      </a:r>
                    </a:p>
                  </a:txBody>
                  <a:tcPr marL="68580" marR="68580" marT="0" marB="0"/>
                </a:tc>
                <a:extLst>
                  <a:ext uri="{0D108BD9-81ED-4DB2-BD59-A6C34878D82A}">
                    <a16:rowId xmlns:a16="http://schemas.microsoft.com/office/drawing/2014/main" val="1846366788"/>
                  </a:ext>
                </a:extLst>
              </a:tr>
              <a:tr h="823325">
                <a:tc>
                  <a:txBody>
                    <a:bodyPr/>
                    <a:lstStyle/>
                    <a:p>
                      <a:pPr>
                        <a:spcAft>
                          <a:spcPts val="0"/>
                        </a:spcAft>
                      </a:pPr>
                      <a:r>
                        <a:rPr lang="de-DE" sz="1400">
                          <a:effectLst/>
                        </a:rPr>
                        <a:t>Tschechien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400" b="0" dirty="0">
                          <a:effectLst/>
                          <a:latin typeface="+mn-lt"/>
                          <a:ea typeface="Calibri" panose="020F0502020204030204" pitchFamily="34" charset="0"/>
                          <a:cs typeface="Times New Roman" panose="02020603050405020304" pitchFamily="18" charset="0"/>
                        </a:rPr>
                        <a:t>Unklare Datenlage, </a:t>
                      </a:r>
                      <a:r>
                        <a:rPr lang="de-DE" sz="1400" kern="1200" dirty="0">
                          <a:solidFill>
                            <a:schemeClr val="dk1"/>
                          </a:solidFill>
                          <a:effectLst/>
                          <a:latin typeface="+mn-lt"/>
                          <a:ea typeface="+mn-ea"/>
                          <a:cs typeface="+mn-cs"/>
                        </a:rPr>
                        <a:t>PCR vom 9. und 10.02. (Auswahl von Regionen): </a:t>
                      </a:r>
                    </a:p>
                    <a:p>
                      <a:r>
                        <a:rPr lang="de-DE" sz="1400" kern="1200" dirty="0">
                          <a:solidFill>
                            <a:schemeClr val="dk1"/>
                          </a:solidFill>
                          <a:effectLst/>
                          <a:latin typeface="+mn-lt"/>
                          <a:ea typeface="+mn-ea"/>
                          <a:cs typeface="+mn-cs"/>
                        </a:rPr>
                        <a:t>Prag: </a:t>
                      </a:r>
                      <a:r>
                        <a:rPr lang="de-DE" sz="1400" b="1" kern="1200" dirty="0">
                          <a:solidFill>
                            <a:schemeClr val="dk1"/>
                          </a:solidFill>
                          <a:effectLst/>
                          <a:latin typeface="+mn-lt"/>
                          <a:ea typeface="+mn-ea"/>
                          <a:cs typeface="+mn-cs"/>
                        </a:rPr>
                        <a:t>&gt;70%; </a:t>
                      </a:r>
                      <a:r>
                        <a:rPr lang="de-DE" sz="1400" kern="1200" dirty="0" err="1">
                          <a:solidFill>
                            <a:schemeClr val="dk1"/>
                          </a:solidFill>
                          <a:effectLst/>
                          <a:latin typeface="+mn-lt"/>
                          <a:ea typeface="+mn-ea"/>
                          <a:cs typeface="+mn-cs"/>
                        </a:rPr>
                        <a:t>Aussig</a:t>
                      </a:r>
                      <a:r>
                        <a:rPr lang="de-DE" sz="1400" kern="1200" dirty="0">
                          <a:solidFill>
                            <a:schemeClr val="dk1"/>
                          </a:solidFill>
                          <a:effectLst/>
                          <a:latin typeface="+mn-lt"/>
                          <a:ea typeface="+mn-ea"/>
                          <a:cs typeface="+mn-cs"/>
                        </a:rPr>
                        <a:t>: &gt;65%; Mittel und- Südböhmen: &gt;60%; Pilsen: &gt;55%</a:t>
                      </a:r>
                      <a:endParaRPr lang="de-DE" sz="14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de-DE" sz="1400" b="0" dirty="0">
                          <a:effectLst/>
                          <a:latin typeface="+mn-lt"/>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951801697"/>
                  </a:ext>
                </a:extLst>
              </a:tr>
              <a:tr h="519910">
                <a:tc>
                  <a:txBody>
                    <a:bodyPr/>
                    <a:lstStyle/>
                    <a:p>
                      <a:pPr>
                        <a:spcAft>
                          <a:spcPts val="0"/>
                        </a:spcAft>
                      </a:pPr>
                      <a:r>
                        <a:rPr lang="de-DE" sz="1400" dirty="0">
                          <a:effectLst/>
                        </a:rPr>
                        <a:t>Schweiz</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de-DE" sz="1400" b="1" kern="1200" dirty="0">
                          <a:solidFill>
                            <a:schemeClr val="dk1"/>
                          </a:solidFill>
                          <a:effectLst/>
                          <a:latin typeface="+mn-lt"/>
                          <a:ea typeface="+mn-ea"/>
                          <a:cs typeface="+mn-cs"/>
                        </a:rPr>
                        <a:t>24,6% (270 / 1.113 sequenzierten Proben), KW5</a:t>
                      </a:r>
                      <a:endParaRPr lang="de-DE" sz="1400" kern="1200" dirty="0">
                        <a:solidFill>
                          <a:schemeClr val="dk1"/>
                        </a:solidFill>
                        <a:effectLst/>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mn-lt"/>
                          <a:ea typeface="+mn-ea"/>
                          <a:cs typeface="+mn-cs"/>
                        </a:rPr>
                        <a:t>2% in KW6</a:t>
                      </a:r>
                      <a:r>
                        <a:rPr lang="de-DE" sz="1400" kern="1200" dirty="0">
                          <a:solidFill>
                            <a:schemeClr val="dk1"/>
                          </a:solidFill>
                          <a:effectLst/>
                          <a:latin typeface="+mn-lt"/>
                          <a:ea typeface="+mn-ea"/>
                          <a:cs typeface="+mn-cs"/>
                        </a:rPr>
                        <a:t>; 96 Fälle (15.02.21)</a:t>
                      </a:r>
                    </a:p>
                  </a:txBody>
                  <a:tcPr marL="68580" marR="68580" marT="0" marB="0"/>
                </a:tc>
                <a:extLst>
                  <a:ext uri="{0D108BD9-81ED-4DB2-BD59-A6C34878D82A}">
                    <a16:rowId xmlns:a16="http://schemas.microsoft.com/office/drawing/2014/main" val="691295998"/>
                  </a:ext>
                </a:extLst>
              </a:tr>
            </a:tbl>
          </a:graphicData>
        </a:graphic>
      </p:graphicFrame>
      <p:sp>
        <p:nvSpPr>
          <p:cNvPr id="6" name="Textfeld 5">
            <a:extLst>
              <a:ext uri="{FF2B5EF4-FFF2-40B4-BE49-F238E27FC236}">
                <a16:creationId xmlns:a16="http://schemas.microsoft.com/office/drawing/2014/main" id="{1FCEAA8B-7EE6-47DE-AC3D-B1C6E0D39575}"/>
              </a:ext>
            </a:extLst>
          </p:cNvPr>
          <p:cNvSpPr txBox="1"/>
          <p:nvPr/>
        </p:nvSpPr>
        <p:spPr>
          <a:xfrm>
            <a:off x="4572000" y="6662541"/>
            <a:ext cx="4644008" cy="261610"/>
          </a:xfrm>
          <a:prstGeom prst="rect">
            <a:avLst/>
          </a:prstGeom>
          <a:noFill/>
        </p:spPr>
        <p:txBody>
          <a:bodyPr wrap="square" rtlCol="0">
            <a:spAutoFit/>
          </a:bodyPr>
          <a:lstStyle/>
          <a:p>
            <a:pPr algn="r"/>
            <a:r>
              <a:rPr lang="de-DE" sz="1100" i="1" dirty="0">
                <a:solidFill>
                  <a:prstClr val="black"/>
                </a:solidFill>
              </a:rPr>
              <a:t>Quelle: nationale Daten, WHO, Medien, Stand: 17.02.2021</a:t>
            </a:r>
          </a:p>
        </p:txBody>
      </p:sp>
    </p:spTree>
    <p:extLst>
      <p:ext uri="{BB962C8B-B14F-4D97-AF65-F5344CB8AC3E}">
        <p14:creationId xmlns:p14="http://schemas.microsoft.com/office/powerpoint/2010/main" val="225703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7-Tages-Inzidenz weltweit pro 100.000 Einwohner</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E9B28BFB-B7BE-4DEB-A20A-BD21E5478AF8}"/>
              </a:ext>
            </a:extLst>
          </p:cNvPr>
          <p:cNvSpPr txBox="1"/>
          <p:nvPr/>
        </p:nvSpPr>
        <p:spPr>
          <a:xfrm>
            <a:off x="4746965" y="6577606"/>
            <a:ext cx="3240360" cy="307777"/>
          </a:xfrm>
          <a:prstGeom prst="rect">
            <a:avLst/>
          </a:prstGeom>
          <a:noFill/>
        </p:spPr>
        <p:txBody>
          <a:bodyPr wrap="square" rtlCol="0">
            <a:spAutoFit/>
          </a:bodyPr>
          <a:lstStyle/>
          <a:p>
            <a:pPr algn="r"/>
            <a:r>
              <a:rPr lang="de-DE" sz="1400" i="1" dirty="0">
                <a:solidFill>
                  <a:prstClr val="black"/>
                </a:solidFill>
              </a:rPr>
              <a:t>Quelle: WHO, Stand: 04.03.2021</a:t>
            </a:r>
          </a:p>
        </p:txBody>
      </p:sp>
      <p:pic>
        <p:nvPicPr>
          <p:cNvPr id="3" name="Grafik 2">
            <a:extLst>
              <a:ext uri="{FF2B5EF4-FFF2-40B4-BE49-F238E27FC236}">
                <a16:creationId xmlns:a16="http://schemas.microsoft.com/office/drawing/2014/main" id="{A3D117F5-BEC4-4873-80EB-B93CB010EE40}"/>
              </a:ext>
            </a:extLst>
          </p:cNvPr>
          <p:cNvPicPr>
            <a:picLocks noChangeAspect="1"/>
          </p:cNvPicPr>
          <p:nvPr/>
        </p:nvPicPr>
        <p:blipFill rotWithShape="1">
          <a:blip r:embed="rId3">
            <a:extLst>
              <a:ext uri="{28A0092B-C50C-407E-A947-70E740481C1C}">
                <a14:useLocalDpi xmlns:a14="http://schemas.microsoft.com/office/drawing/2010/main" val="0"/>
              </a:ext>
            </a:extLst>
          </a:blip>
          <a:srcRect t="15350" b="15350"/>
          <a:stretch/>
        </p:blipFill>
        <p:spPr>
          <a:xfrm>
            <a:off x="80882" y="522411"/>
            <a:ext cx="9043622" cy="6254758"/>
          </a:xfrm>
          <a:prstGeom prst="rect">
            <a:avLst/>
          </a:prstGeom>
        </p:spPr>
      </p:pic>
    </p:spTree>
    <p:extLst>
      <p:ext uri="{BB962C8B-B14F-4D97-AF65-F5344CB8AC3E}">
        <p14:creationId xmlns:p14="http://schemas.microsoft.com/office/powerpoint/2010/main" val="88793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Maßnahmen im Vereinigten Königreich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288791" y="775517"/>
            <a:ext cx="5933543" cy="3742238"/>
          </a:xfrm>
          <a:prstGeom prst="rect">
            <a:avLst/>
          </a:prstGeom>
          <a:noFill/>
        </p:spPr>
        <p:txBody>
          <a:bodyPr>
            <a:noAutofit/>
          </a:bodyPr>
          <a:lstStyle/>
          <a:p>
            <a:r>
              <a:rPr lang="de-DE" sz="1600" dirty="0"/>
              <a:t>Hohes Infektionsgeschehen Ende Dez/Anfang Jan (04.01.21: 7-Tages-Inzidenz UK: 642/100.000 </a:t>
            </a:r>
            <a:r>
              <a:rPr lang="de-DE" sz="1600" dirty="0" err="1"/>
              <a:t>Ew</a:t>
            </a:r>
            <a:r>
              <a:rPr lang="de-DE" sz="1600" dirty="0"/>
              <a:t>.), bes. hoch in Südosten und Nordirland</a:t>
            </a:r>
          </a:p>
          <a:p>
            <a:r>
              <a:rPr lang="de-DE" sz="1600" b="1" dirty="0"/>
              <a:t>Tier-System</a:t>
            </a:r>
            <a:r>
              <a:rPr lang="de-DE" sz="1600" dirty="0"/>
              <a:t> von 1-4 entsprechend Risiko bestimmt Maßnahmen</a:t>
            </a:r>
          </a:p>
          <a:p>
            <a:r>
              <a:rPr lang="de-DE" sz="1600" dirty="0"/>
              <a:t>Tier 4: Mobilitätsbeschränkungen (Auswahl) , gelten in ganz </a:t>
            </a:r>
            <a:r>
              <a:rPr lang="de-DE" sz="1600" b="1" dirty="0"/>
              <a:t>England</a:t>
            </a:r>
            <a:r>
              <a:rPr lang="de-DE" sz="1600" dirty="0"/>
              <a:t> (seit 04.01.2021 - Lockdown Nr. 3):</a:t>
            </a:r>
          </a:p>
          <a:p>
            <a:pPr lvl="1"/>
            <a:r>
              <a:rPr lang="de-DE" sz="1400" b="1" dirty="0"/>
              <a:t>„</a:t>
            </a:r>
            <a:r>
              <a:rPr lang="de-DE" sz="1400" b="1" dirty="0" err="1"/>
              <a:t>Stay</a:t>
            </a:r>
            <a:r>
              <a:rPr lang="de-DE" sz="1400" b="1" dirty="0"/>
              <a:t>-at-</a:t>
            </a:r>
            <a:r>
              <a:rPr lang="de-DE" sz="1400" b="1" dirty="0" err="1"/>
              <a:t>home</a:t>
            </a:r>
            <a:r>
              <a:rPr lang="de-DE" sz="1400" b="1" dirty="0"/>
              <a:t> </a:t>
            </a:r>
            <a:r>
              <a:rPr lang="de-DE" sz="1400" b="1" dirty="0" err="1"/>
              <a:t>order</a:t>
            </a:r>
            <a:r>
              <a:rPr lang="de-DE" sz="1400" b="1" dirty="0"/>
              <a:t>“: </a:t>
            </a:r>
            <a:r>
              <a:rPr lang="de-DE" sz="1400" dirty="0"/>
              <a:t>Ausnahmen nur für essentielle Tätigkeiten wie u.a. Schulbesuche und Kinderbetreuung, Arbeit, die nicht im Home Office stattfinden kann, Arztbesuche, Pflege, keine Mischung von Haushalten erlaubt außer mit der sog. „support </a:t>
            </a:r>
            <a:r>
              <a:rPr lang="de-DE" sz="1400" dirty="0" err="1"/>
              <a:t>bubble</a:t>
            </a:r>
            <a:r>
              <a:rPr lang="de-DE" sz="1400" dirty="0"/>
              <a:t>“</a:t>
            </a:r>
          </a:p>
          <a:p>
            <a:pPr lvl="1"/>
            <a:r>
              <a:rPr lang="de-DE" sz="1400" b="1" dirty="0"/>
              <a:t>Support </a:t>
            </a:r>
            <a:r>
              <a:rPr lang="de-DE" sz="1400" b="1" dirty="0" err="1"/>
              <a:t>bubble</a:t>
            </a:r>
            <a:r>
              <a:rPr lang="de-DE" sz="1400" dirty="0"/>
              <a:t>: gleichbleibender Personenkreis, max. 2 Haushalte, nicht jeder Haushalt erfüllt Voraussetzungen dafür</a:t>
            </a:r>
          </a:p>
          <a:p>
            <a:r>
              <a:rPr lang="de-DE" sz="1600" dirty="0"/>
              <a:t>Früheste Lockerungen ab dem 8.3.21 geplant, beginnend mit der Öffnung von Bildungseinrichtungen</a:t>
            </a:r>
          </a:p>
          <a:p>
            <a:pPr marL="114300" indent="0">
              <a:buNone/>
            </a:pPr>
            <a:endParaRPr lang="de-DE" sz="1600" dirty="0"/>
          </a:p>
          <a:p>
            <a:pPr marL="114300" indent="0">
              <a:buNone/>
            </a:pPr>
            <a:endParaRPr lang="de-DE" sz="1600" dirty="0"/>
          </a:p>
          <a:p>
            <a:pPr marL="114300" indent="0">
              <a:buNone/>
            </a:pPr>
            <a:endParaRPr lang="de-DE" sz="1600" dirty="0"/>
          </a:p>
        </p:txBody>
      </p:sp>
      <p:pic>
        <p:nvPicPr>
          <p:cNvPr id="9" name="Inhaltsplatzhalter 4">
            <a:extLst>
              <a:ext uri="{FF2B5EF4-FFF2-40B4-BE49-F238E27FC236}">
                <a16:creationId xmlns:a16="http://schemas.microsoft.com/office/drawing/2014/main" id="{CA26F1CB-1F97-4BC8-B6FC-DADCA2699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82" y="4770858"/>
            <a:ext cx="9077334" cy="2053953"/>
          </a:xfrm>
          <a:prstGeom prst="rect">
            <a:avLst/>
          </a:prstGeom>
        </p:spPr>
      </p:pic>
      <p:sp>
        <p:nvSpPr>
          <p:cNvPr id="3" name="Textfeld 2">
            <a:extLst>
              <a:ext uri="{FF2B5EF4-FFF2-40B4-BE49-F238E27FC236}">
                <a16:creationId xmlns:a16="http://schemas.microsoft.com/office/drawing/2014/main" id="{FCBF0AC4-29D3-4498-88C0-091A93BCD2E4}"/>
              </a:ext>
            </a:extLst>
          </p:cNvPr>
          <p:cNvSpPr txBox="1"/>
          <p:nvPr/>
        </p:nvSpPr>
        <p:spPr>
          <a:xfrm>
            <a:off x="6948264" y="3987653"/>
            <a:ext cx="2285947" cy="276999"/>
          </a:xfrm>
          <a:prstGeom prst="rect">
            <a:avLst/>
          </a:prstGeom>
          <a:noFill/>
        </p:spPr>
        <p:txBody>
          <a:bodyPr wrap="none" rtlCol="0">
            <a:spAutoFit/>
          </a:bodyPr>
          <a:lstStyle/>
          <a:p>
            <a:r>
              <a:rPr lang="de-DE" sz="1200" dirty="0"/>
              <a:t>7-T-Inzidenzen UK am 01.01.2021</a:t>
            </a:r>
            <a:endParaRPr lang="de-BE" sz="1200" dirty="0"/>
          </a:p>
        </p:txBody>
      </p:sp>
      <p:pic>
        <p:nvPicPr>
          <p:cNvPr id="4" name="Grafik 3">
            <a:extLst>
              <a:ext uri="{FF2B5EF4-FFF2-40B4-BE49-F238E27FC236}">
                <a16:creationId xmlns:a16="http://schemas.microsoft.com/office/drawing/2014/main" id="{7BFB2ECD-D69B-4C7C-9302-F467A2A57E6B}"/>
              </a:ext>
            </a:extLst>
          </p:cNvPr>
          <p:cNvPicPr>
            <a:picLocks noChangeAspect="1"/>
          </p:cNvPicPr>
          <p:nvPr/>
        </p:nvPicPr>
        <p:blipFill>
          <a:blip r:embed="rId4"/>
          <a:stretch>
            <a:fillRect/>
          </a:stretch>
        </p:blipFill>
        <p:spPr>
          <a:xfrm>
            <a:off x="6329079" y="977571"/>
            <a:ext cx="2814921" cy="3068960"/>
          </a:xfrm>
          <a:prstGeom prst="rect">
            <a:avLst/>
          </a:prstGeom>
        </p:spPr>
      </p:pic>
    </p:spTree>
    <p:extLst>
      <p:ext uri="{BB962C8B-B14F-4D97-AF65-F5344CB8AC3E}">
        <p14:creationId xmlns:p14="http://schemas.microsoft.com/office/powerpoint/2010/main" val="335849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Maßnahmen im Vereinigten Königreich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6" y="692696"/>
            <a:ext cx="7848872" cy="6048672"/>
          </a:xfrm>
          <a:prstGeom prst="rect">
            <a:avLst/>
          </a:prstGeom>
          <a:noFill/>
        </p:spPr>
        <p:txBody>
          <a:bodyPr>
            <a:noAutofit/>
          </a:bodyPr>
          <a:lstStyle/>
          <a:p>
            <a:pPr marL="114300" indent="0">
              <a:buNone/>
            </a:pPr>
            <a:r>
              <a:rPr lang="de-DE" sz="2000" u="sng" dirty="0"/>
              <a:t>Vergleich Maßnahmen DE und UK:</a:t>
            </a:r>
          </a:p>
          <a:p>
            <a:pPr marL="114300" indent="0">
              <a:buNone/>
            </a:pPr>
            <a:r>
              <a:rPr lang="de-DE" sz="2000" b="1" dirty="0" err="1"/>
              <a:t>Stringency</a:t>
            </a:r>
            <a:r>
              <a:rPr lang="de-DE" sz="2000" b="1" dirty="0"/>
              <a:t> Index: </a:t>
            </a:r>
            <a:r>
              <a:rPr lang="de-DE" sz="2000" dirty="0"/>
              <a:t>Maßnahmen UK </a:t>
            </a:r>
            <a:r>
              <a:rPr lang="de-DE" sz="2000" b="1" dirty="0"/>
              <a:t>leicht strenger </a:t>
            </a:r>
            <a:r>
              <a:rPr lang="de-DE" sz="2000" dirty="0"/>
              <a:t>als in DE zwischen November 2020 und Februar 2021</a:t>
            </a:r>
          </a:p>
          <a:p>
            <a:pPr marL="114300" indent="0">
              <a:buNone/>
            </a:pPr>
            <a:endParaRPr lang="de-DE" sz="2000" dirty="0"/>
          </a:p>
          <a:p>
            <a:pPr marL="114300" indent="0">
              <a:buNone/>
            </a:pPr>
            <a:endParaRPr lang="de-DE" sz="2000" dirty="0"/>
          </a:p>
          <a:p>
            <a:pPr marL="457200"/>
            <a:endParaRPr lang="de-DE" sz="2000" dirty="0"/>
          </a:p>
          <a:p>
            <a:pPr marL="457200"/>
            <a:endParaRPr lang="de-DE" sz="2000" dirty="0"/>
          </a:p>
          <a:p>
            <a:pPr marL="457200"/>
            <a:endParaRPr lang="de-DE" sz="2000" dirty="0"/>
          </a:p>
          <a:p>
            <a:pPr marL="114300" indent="0">
              <a:buNone/>
            </a:pPr>
            <a:endParaRPr lang="de-DE" sz="2000" dirty="0"/>
          </a:p>
          <a:p>
            <a:pPr marL="457200"/>
            <a:endParaRPr lang="de-DE" sz="2000" dirty="0"/>
          </a:p>
          <a:p>
            <a:pPr marL="457200"/>
            <a:endParaRPr lang="de-DE" sz="2000" dirty="0"/>
          </a:p>
          <a:p>
            <a:pPr marL="114300" indent="0">
              <a:buNone/>
            </a:pPr>
            <a:endParaRPr lang="de-DE" sz="2000" dirty="0"/>
          </a:p>
          <a:p>
            <a:pPr marL="457200"/>
            <a:r>
              <a:rPr lang="de-DE" sz="2000" dirty="0"/>
              <a:t>Vor allem 12/2020 und Anfang 1/2021 wurden die nationalen </a:t>
            </a:r>
            <a:r>
              <a:rPr lang="de-DE" sz="2000" b="1" dirty="0"/>
              <a:t>Mobilitätsbeschränkungen</a:t>
            </a:r>
            <a:r>
              <a:rPr lang="de-DE" sz="2000" dirty="0"/>
              <a:t> in UK als umfassender codiert </a:t>
            </a:r>
          </a:p>
          <a:p>
            <a:pPr marL="457200"/>
            <a:r>
              <a:rPr lang="de-DE" sz="2000" dirty="0"/>
              <a:t>Punktuell vor Jahreswechsel in UK auch </a:t>
            </a:r>
            <a:r>
              <a:rPr lang="de-DE" sz="2000" b="1" dirty="0"/>
              <a:t>Schulschließungen und Schließungen der öffentlichen Verkehrsmittel</a:t>
            </a:r>
            <a:r>
              <a:rPr lang="de-DE" sz="2000" dirty="0"/>
              <a:t> umfassender</a:t>
            </a:r>
          </a:p>
          <a:p>
            <a:pPr marL="457200"/>
            <a:r>
              <a:rPr lang="de-DE" sz="2000" b="1" dirty="0"/>
              <a:t>Internationale Reisebeschränkungen </a:t>
            </a:r>
            <a:r>
              <a:rPr lang="de-DE" sz="2000" dirty="0"/>
              <a:t>punktuell umfassender in DE  </a:t>
            </a:r>
          </a:p>
          <a:p>
            <a:pPr marL="114300" indent="0">
              <a:buNone/>
            </a:pPr>
            <a:endParaRPr lang="de-DE" sz="1600" dirty="0"/>
          </a:p>
        </p:txBody>
      </p:sp>
      <p:pic>
        <p:nvPicPr>
          <p:cNvPr id="4" name="Grafik 3">
            <a:extLst>
              <a:ext uri="{FF2B5EF4-FFF2-40B4-BE49-F238E27FC236}">
                <a16:creationId xmlns:a16="http://schemas.microsoft.com/office/drawing/2014/main" id="{86F8898A-8C2F-4EAF-8BB5-5A651C056400}"/>
              </a:ext>
            </a:extLst>
          </p:cNvPr>
          <p:cNvPicPr>
            <a:picLocks noChangeAspect="1"/>
          </p:cNvPicPr>
          <p:nvPr/>
        </p:nvPicPr>
        <p:blipFill>
          <a:blip r:embed="rId3"/>
          <a:stretch>
            <a:fillRect/>
          </a:stretch>
        </p:blipFill>
        <p:spPr>
          <a:xfrm>
            <a:off x="755576" y="1772816"/>
            <a:ext cx="4879048" cy="2767701"/>
          </a:xfrm>
          <a:prstGeom prst="rect">
            <a:avLst/>
          </a:prstGeom>
        </p:spPr>
      </p:pic>
    </p:spTree>
    <p:extLst>
      <p:ext uri="{BB962C8B-B14F-4D97-AF65-F5344CB8AC3E}">
        <p14:creationId xmlns:p14="http://schemas.microsoft.com/office/powerpoint/2010/main" val="308988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51816" y="134053"/>
            <a:ext cx="8092592" cy="738664"/>
          </a:xfrm>
        </p:spPr>
        <p:txBody>
          <a:bodyPr/>
          <a:lstStyle/>
          <a:p>
            <a:r>
              <a:rPr lang="de-DE" sz="2400" dirty="0">
                <a:latin typeface="Scala Sans OT" panose="020B0504030101020104" pitchFamily="34" charset="0"/>
              </a:rPr>
              <a:t>Maßnahmen im Vereinigten Königreich (UK)</a:t>
            </a:r>
            <a:br>
              <a:rPr lang="de-DE" sz="2400" dirty="0">
                <a:latin typeface="Scala Sans OT" panose="020B0504030101020104" pitchFamily="34" charset="0"/>
              </a:rPr>
            </a:br>
            <a:endParaRPr lang="de-DE" sz="2400" dirty="0">
              <a:latin typeface="Scala Sans OT" panose="020B0504030101020104" pitchFamily="34" charset="0"/>
            </a:endParaRPr>
          </a:p>
        </p:txBody>
      </p:sp>
      <p:cxnSp>
        <p:nvCxnSpPr>
          <p:cNvPr id="8" name="Gerade Verbindung 7"/>
          <p:cNvCxnSpPr/>
          <p:nvPr/>
        </p:nvCxnSpPr>
        <p:spPr>
          <a:xfrm>
            <a:off x="80882" y="5224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19" name="Inhaltsplatzhalter 1"/>
          <p:cNvSpPr>
            <a:spLocks noGrp="1"/>
          </p:cNvSpPr>
          <p:nvPr>
            <p:ph sz="quarter" idx="4294967295"/>
          </p:nvPr>
        </p:nvSpPr>
        <p:spPr>
          <a:xfrm>
            <a:off x="395536" y="946243"/>
            <a:ext cx="7848872" cy="5389345"/>
          </a:xfrm>
          <a:prstGeom prst="rect">
            <a:avLst/>
          </a:prstGeom>
          <a:noFill/>
        </p:spPr>
        <p:txBody>
          <a:bodyPr>
            <a:noAutofit/>
          </a:bodyPr>
          <a:lstStyle/>
          <a:p>
            <a:pPr marL="114300" indent="0">
              <a:buNone/>
            </a:pPr>
            <a:r>
              <a:rPr lang="de-DE" sz="2000" u="sng" dirty="0"/>
              <a:t>Zusammenfassung:</a:t>
            </a:r>
          </a:p>
          <a:p>
            <a:pPr marL="114300" indent="0">
              <a:buNone/>
            </a:pPr>
            <a:endParaRPr lang="de-DE" sz="2000" dirty="0"/>
          </a:p>
          <a:p>
            <a:r>
              <a:rPr lang="en-US" dirty="0" err="1"/>
              <a:t>Maßnahmen</a:t>
            </a:r>
            <a:r>
              <a:rPr lang="en-US" dirty="0"/>
              <a:t> UK </a:t>
            </a:r>
            <a:r>
              <a:rPr lang="en-US" dirty="0" err="1"/>
              <a:t>leicht</a:t>
            </a:r>
            <a:r>
              <a:rPr lang="en-US" dirty="0"/>
              <a:t> </a:t>
            </a:r>
            <a:r>
              <a:rPr lang="en-US" dirty="0" err="1"/>
              <a:t>strenger</a:t>
            </a:r>
            <a:r>
              <a:rPr lang="en-US" dirty="0"/>
              <a:t>: “You must stay at home.“</a:t>
            </a:r>
          </a:p>
          <a:p>
            <a:r>
              <a:rPr lang="de-DE" dirty="0"/>
              <a:t>Vergleichbarkeit? UK insgesamt viel höhere Inzidenz als DE – Effekt von Maßnahmen auf unterschiedlich hohe Fallzahlen?</a:t>
            </a:r>
          </a:p>
          <a:p>
            <a:r>
              <a:rPr lang="de-DE" dirty="0"/>
              <a:t>Inzidenz in UK nimmt seit Februar langsamer ab: Januar bis Februar war Halbierungszeit bei 15 Tagen, nun 31 Tage</a:t>
            </a:r>
          </a:p>
          <a:p>
            <a:r>
              <a:rPr lang="de-DE" dirty="0"/>
              <a:t>Andere Faktoren: z.B. „Lockdown Fatigue“ </a:t>
            </a:r>
          </a:p>
          <a:p>
            <a:pPr marL="457200"/>
            <a:endParaRPr lang="de-DE" sz="2000" dirty="0"/>
          </a:p>
        </p:txBody>
      </p:sp>
    </p:spTree>
    <p:extLst>
      <p:ext uri="{BB962C8B-B14F-4D97-AF65-F5344CB8AC3E}">
        <p14:creationId xmlns:p14="http://schemas.microsoft.com/office/powerpoint/2010/main" val="183013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BB60A-E8A6-41D5-9DCE-36136A31A394}"/>
              </a:ext>
            </a:extLst>
          </p:cNvPr>
          <p:cNvSpPr>
            <a:spLocks noGrp="1"/>
          </p:cNvSpPr>
          <p:nvPr>
            <p:ph type="title"/>
          </p:nvPr>
        </p:nvSpPr>
        <p:spPr>
          <a:xfrm>
            <a:off x="525704" y="3259723"/>
            <a:ext cx="8092592" cy="492443"/>
          </a:xfrm>
        </p:spPr>
        <p:txBody>
          <a:bodyPr/>
          <a:lstStyle/>
          <a:p>
            <a:pPr algn="ctr"/>
            <a:r>
              <a:rPr lang="de-DE" sz="3200" dirty="0"/>
              <a:t>BACK-UP</a:t>
            </a:r>
            <a:endParaRPr lang="de-BE" sz="3200" dirty="0"/>
          </a:p>
        </p:txBody>
      </p:sp>
    </p:spTree>
    <p:extLst>
      <p:ext uri="{BB962C8B-B14F-4D97-AF65-F5344CB8AC3E}">
        <p14:creationId xmlns:p14="http://schemas.microsoft.com/office/powerpoint/2010/main" val="386107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369332"/>
          </a:xfrm>
        </p:spPr>
        <p:txBody>
          <a:bodyPr/>
          <a:lstStyle/>
          <a:p>
            <a:r>
              <a:rPr lang="de-DE" sz="2400" dirty="0">
                <a:latin typeface="Scala Sans OT" panose="020B0504030101020104" pitchFamily="34" charset="0"/>
              </a:rPr>
              <a:t>SARS-CoV-2 Varianten: VOC 202012/01 (Linie B.1.1.7)</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4743D720-5F43-4AF8-BC1C-5F6721973725}"/>
              </a:ext>
            </a:extLst>
          </p:cNvPr>
          <p:cNvSpPr txBox="1"/>
          <p:nvPr/>
        </p:nvSpPr>
        <p:spPr>
          <a:xfrm>
            <a:off x="4283968" y="657760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02.03.2021</a:t>
            </a:r>
          </a:p>
        </p:txBody>
      </p:sp>
      <p:sp>
        <p:nvSpPr>
          <p:cNvPr id="6" name="Textfeld 5">
            <a:extLst>
              <a:ext uri="{FF2B5EF4-FFF2-40B4-BE49-F238E27FC236}">
                <a16:creationId xmlns:a16="http://schemas.microsoft.com/office/drawing/2014/main" id="{7A429D98-D292-4592-B6D3-6A5CE77F1034}"/>
              </a:ext>
            </a:extLst>
          </p:cNvPr>
          <p:cNvSpPr txBox="1"/>
          <p:nvPr/>
        </p:nvSpPr>
        <p:spPr>
          <a:xfrm>
            <a:off x="899592" y="5884103"/>
            <a:ext cx="8064896" cy="369332"/>
          </a:xfrm>
          <a:prstGeom prst="rect">
            <a:avLst/>
          </a:prstGeom>
          <a:noFill/>
        </p:spPr>
        <p:txBody>
          <a:bodyPr wrap="square" rtlCol="0">
            <a:spAutoFit/>
          </a:bodyPr>
          <a:lstStyle/>
          <a:p>
            <a:r>
              <a:rPr lang="de-DE" b="1" dirty="0"/>
              <a:t>Virusvarianten-Risikogebiete: </a:t>
            </a:r>
            <a:r>
              <a:rPr lang="de-DE" dirty="0"/>
              <a:t>Irland, Portugal, Slowakei, Tschechien, UK</a:t>
            </a:r>
          </a:p>
        </p:txBody>
      </p:sp>
      <p:pic>
        <p:nvPicPr>
          <p:cNvPr id="9" name="Grafik 8">
            <a:extLst>
              <a:ext uri="{FF2B5EF4-FFF2-40B4-BE49-F238E27FC236}">
                <a16:creationId xmlns:a16="http://schemas.microsoft.com/office/drawing/2014/main" id="{0A12515E-F38D-4AE8-8949-34BC6B18B057}"/>
              </a:ext>
            </a:extLst>
          </p:cNvPr>
          <p:cNvPicPr>
            <a:picLocks noChangeAspect="1"/>
          </p:cNvPicPr>
          <p:nvPr/>
        </p:nvPicPr>
        <p:blipFill>
          <a:blip r:embed="rId3"/>
          <a:stretch>
            <a:fillRect/>
          </a:stretch>
        </p:blipFill>
        <p:spPr>
          <a:xfrm>
            <a:off x="340737" y="1006196"/>
            <a:ext cx="8462526" cy="4801770"/>
          </a:xfrm>
          <a:prstGeom prst="rect">
            <a:avLst/>
          </a:prstGeom>
        </p:spPr>
      </p:pic>
    </p:spTree>
    <p:extLst>
      <p:ext uri="{BB962C8B-B14F-4D97-AF65-F5344CB8AC3E}">
        <p14:creationId xmlns:p14="http://schemas.microsoft.com/office/powerpoint/2010/main" val="422171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369332"/>
          </a:xfrm>
        </p:spPr>
        <p:txBody>
          <a:bodyPr/>
          <a:lstStyle/>
          <a:p>
            <a:r>
              <a:rPr lang="de-DE" sz="2400" dirty="0">
                <a:latin typeface="Scala Sans OT" panose="020B0504030101020104" pitchFamily="34" charset="0"/>
              </a:rPr>
              <a:t>SARS-CoV-2 Varianten: 501Y.V2 (Linie B1.351) </a:t>
            </a: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7535B97-82AF-4C0C-9D43-90035C9915C6}"/>
              </a:ext>
            </a:extLst>
          </p:cNvPr>
          <p:cNvSpPr txBox="1"/>
          <p:nvPr/>
        </p:nvSpPr>
        <p:spPr>
          <a:xfrm>
            <a:off x="471202" y="5709927"/>
            <a:ext cx="8568952" cy="830997"/>
          </a:xfrm>
          <a:prstGeom prst="rect">
            <a:avLst/>
          </a:prstGeom>
          <a:noFill/>
        </p:spPr>
        <p:txBody>
          <a:bodyPr wrap="square" rtlCol="0">
            <a:spAutoFit/>
          </a:bodyPr>
          <a:lstStyle/>
          <a:p>
            <a:r>
              <a:rPr lang="de-DE" sz="1600" b="1" dirty="0"/>
              <a:t>Virusvarianten-Risikogebiete: </a:t>
            </a:r>
            <a:r>
              <a:rPr lang="de-DE" sz="1600" dirty="0" err="1"/>
              <a:t>Eswatini</a:t>
            </a:r>
            <a:r>
              <a:rPr lang="de-DE" sz="1600" dirty="0"/>
              <a:t>, Lesotho, Malawi, Mosambik, Österreich (Tirol),    			               Sambia, Simbabwe, Südafrika, </a:t>
            </a:r>
            <a:r>
              <a:rPr lang="de-DE" sz="1600" dirty="0">
                <a:solidFill>
                  <a:srgbClr val="0070C0"/>
                </a:solidFill>
              </a:rPr>
              <a:t>Moselle in Grand Est (Frankreich)</a:t>
            </a:r>
          </a:p>
          <a:p>
            <a:r>
              <a:rPr lang="de-DE" sz="1600" b="1" dirty="0"/>
              <a:t>Unter Beobachtung: </a:t>
            </a:r>
            <a:r>
              <a:rPr lang="de-DE" sz="1600" dirty="0"/>
              <a:t>Afrika (u.a. Angola, Burundi, Ghana, Kenia, Namibia, Nigeria, Ruanda, </a:t>
            </a:r>
            <a:r>
              <a:rPr lang="de-DE" sz="1600" dirty="0" err="1"/>
              <a:t>Tanzania</a:t>
            </a:r>
            <a:r>
              <a:rPr lang="de-DE" sz="1600" dirty="0"/>
              <a:t>) </a:t>
            </a:r>
          </a:p>
        </p:txBody>
      </p:sp>
      <p:sp>
        <p:nvSpPr>
          <p:cNvPr id="6" name="Textfeld 5">
            <a:extLst>
              <a:ext uri="{FF2B5EF4-FFF2-40B4-BE49-F238E27FC236}">
                <a16:creationId xmlns:a16="http://schemas.microsoft.com/office/drawing/2014/main" id="{38DF39BD-587D-424E-9033-F1AA82497B7A}"/>
              </a:ext>
            </a:extLst>
          </p:cNvPr>
          <p:cNvSpPr txBox="1"/>
          <p:nvPr/>
        </p:nvSpPr>
        <p:spPr>
          <a:xfrm>
            <a:off x="4283968" y="657760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02.03.2021</a:t>
            </a:r>
          </a:p>
        </p:txBody>
      </p:sp>
      <p:pic>
        <p:nvPicPr>
          <p:cNvPr id="9" name="Grafik 8">
            <a:extLst>
              <a:ext uri="{FF2B5EF4-FFF2-40B4-BE49-F238E27FC236}">
                <a16:creationId xmlns:a16="http://schemas.microsoft.com/office/drawing/2014/main" id="{483AD417-C6B5-4C42-8F16-DCCE13E6B7C2}"/>
              </a:ext>
            </a:extLst>
          </p:cNvPr>
          <p:cNvPicPr>
            <a:picLocks noChangeAspect="1"/>
          </p:cNvPicPr>
          <p:nvPr/>
        </p:nvPicPr>
        <p:blipFill>
          <a:blip r:embed="rId3"/>
          <a:stretch>
            <a:fillRect/>
          </a:stretch>
        </p:blipFill>
        <p:spPr>
          <a:xfrm>
            <a:off x="392019" y="898268"/>
            <a:ext cx="8359961" cy="4760927"/>
          </a:xfrm>
          <a:prstGeom prst="rect">
            <a:avLst/>
          </a:prstGeom>
        </p:spPr>
      </p:pic>
    </p:spTree>
    <p:extLst>
      <p:ext uri="{BB962C8B-B14F-4D97-AF65-F5344CB8AC3E}">
        <p14:creationId xmlns:p14="http://schemas.microsoft.com/office/powerpoint/2010/main" val="381468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137300" y="405825"/>
            <a:ext cx="8092592" cy="369332"/>
          </a:xfrm>
        </p:spPr>
        <p:txBody>
          <a:bodyPr/>
          <a:lstStyle/>
          <a:p>
            <a:r>
              <a:rPr lang="sv-SE" sz="2400" dirty="0">
                <a:latin typeface="Scala Sans OT" panose="020B0504030101020104" pitchFamily="34" charset="0"/>
              </a:rPr>
              <a:t>SARS-CoV-2 Varianten: P1. Variante (Linie B1.128.1)</a:t>
            </a:r>
            <a:endParaRPr lang="de-DE" sz="2400" dirty="0">
              <a:latin typeface="Scala Sans OT" panose="020B0504030101020104" pitchFamily="34" charset="0"/>
            </a:endParaRPr>
          </a:p>
        </p:txBody>
      </p:sp>
      <p:cxnSp>
        <p:nvCxnSpPr>
          <p:cNvPr id="8" name="Gerade Verbindung 7"/>
          <p:cNvCxnSpPr/>
          <p:nvPr/>
        </p:nvCxnSpPr>
        <p:spPr>
          <a:xfrm>
            <a:off x="0" y="836712"/>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26FE536-4C84-48A1-B1CF-C32DC0836CEA}"/>
              </a:ext>
            </a:extLst>
          </p:cNvPr>
          <p:cNvSpPr txBox="1"/>
          <p:nvPr/>
        </p:nvSpPr>
        <p:spPr>
          <a:xfrm>
            <a:off x="475184" y="5896347"/>
            <a:ext cx="7416824" cy="646331"/>
          </a:xfrm>
          <a:prstGeom prst="rect">
            <a:avLst/>
          </a:prstGeom>
          <a:noFill/>
        </p:spPr>
        <p:txBody>
          <a:bodyPr wrap="square" rtlCol="0">
            <a:spAutoFit/>
          </a:bodyPr>
          <a:lstStyle/>
          <a:p>
            <a:r>
              <a:rPr lang="de-DE" b="1" dirty="0"/>
              <a:t>Virusvarianten-Risikogebiete: </a:t>
            </a:r>
            <a:r>
              <a:rPr lang="de-DE" dirty="0"/>
              <a:t>Brasilien</a:t>
            </a:r>
          </a:p>
          <a:p>
            <a:r>
              <a:rPr lang="de-DE" b="1" dirty="0"/>
              <a:t>Unter Beobachtung: </a:t>
            </a:r>
            <a:r>
              <a:rPr lang="de-DE" dirty="0"/>
              <a:t>Südamerika</a:t>
            </a:r>
          </a:p>
        </p:txBody>
      </p:sp>
      <p:sp>
        <p:nvSpPr>
          <p:cNvPr id="6" name="Textfeld 5">
            <a:extLst>
              <a:ext uri="{FF2B5EF4-FFF2-40B4-BE49-F238E27FC236}">
                <a16:creationId xmlns:a16="http://schemas.microsoft.com/office/drawing/2014/main" id="{AF2E78A0-7AC3-47B9-B896-F884586CA684}"/>
              </a:ext>
            </a:extLst>
          </p:cNvPr>
          <p:cNvSpPr txBox="1"/>
          <p:nvPr/>
        </p:nvSpPr>
        <p:spPr>
          <a:xfrm>
            <a:off x="4283968" y="6577607"/>
            <a:ext cx="4860032" cy="307777"/>
          </a:xfrm>
          <a:prstGeom prst="rect">
            <a:avLst/>
          </a:prstGeom>
          <a:noFill/>
        </p:spPr>
        <p:txBody>
          <a:bodyPr wrap="square" rtlCol="0">
            <a:spAutoFit/>
          </a:bodyPr>
          <a:lstStyle/>
          <a:p>
            <a:pPr algn="r"/>
            <a:r>
              <a:rPr lang="de-DE" sz="1400" i="1" dirty="0">
                <a:solidFill>
                  <a:prstClr val="black"/>
                </a:solidFill>
              </a:rPr>
              <a:t>Quelle: WHO </a:t>
            </a:r>
            <a:r>
              <a:rPr lang="de-DE" sz="1400" i="1" dirty="0" err="1">
                <a:solidFill>
                  <a:prstClr val="black"/>
                </a:solidFill>
              </a:rPr>
              <a:t>Sitrep</a:t>
            </a:r>
            <a:r>
              <a:rPr lang="de-DE" sz="1400" i="1" dirty="0">
                <a:solidFill>
                  <a:prstClr val="black"/>
                </a:solidFill>
              </a:rPr>
              <a:t> vom 02.03.2021</a:t>
            </a:r>
          </a:p>
        </p:txBody>
      </p:sp>
      <p:pic>
        <p:nvPicPr>
          <p:cNvPr id="9" name="Grafik 8">
            <a:extLst>
              <a:ext uri="{FF2B5EF4-FFF2-40B4-BE49-F238E27FC236}">
                <a16:creationId xmlns:a16="http://schemas.microsoft.com/office/drawing/2014/main" id="{5AEFEA8A-74DD-4E41-A165-FDCC92B9F017}"/>
              </a:ext>
            </a:extLst>
          </p:cNvPr>
          <p:cNvPicPr>
            <a:picLocks noChangeAspect="1"/>
          </p:cNvPicPr>
          <p:nvPr/>
        </p:nvPicPr>
        <p:blipFill>
          <a:blip r:embed="rId3"/>
          <a:stretch>
            <a:fillRect/>
          </a:stretch>
        </p:blipFill>
        <p:spPr>
          <a:xfrm>
            <a:off x="269769" y="943874"/>
            <a:ext cx="8604461" cy="4909890"/>
          </a:xfrm>
          <a:prstGeom prst="rect">
            <a:avLst/>
          </a:prstGeom>
        </p:spPr>
      </p:pic>
    </p:spTree>
    <p:extLst>
      <p:ext uri="{BB962C8B-B14F-4D97-AF65-F5344CB8AC3E}">
        <p14:creationId xmlns:p14="http://schemas.microsoft.com/office/powerpoint/2010/main" val="1223571670"/>
      </p:ext>
    </p:extLst>
  </p:cSld>
  <p:clrMapOvr>
    <a:masterClrMapping/>
  </p:clrMapOvr>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1636</Words>
  <Application>Microsoft Office PowerPoint</Application>
  <PresentationFormat>Bildschirmpräsentation (4:3)</PresentationFormat>
  <Paragraphs>276</Paragraphs>
  <Slides>15</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 Unicode MS</vt:lpstr>
      <vt:lpstr>Arial</vt:lpstr>
      <vt:lpstr>Calibri</vt:lpstr>
      <vt:lpstr>ＭＳ 明朝</vt:lpstr>
      <vt:lpstr>Scala Sans OT</vt:lpstr>
      <vt:lpstr>Times New Roman</vt:lpstr>
      <vt:lpstr>Wingdings</vt:lpstr>
      <vt:lpstr>Office-Design</vt:lpstr>
      <vt:lpstr>Top 10 Länder nach Anzahl neuer COVID-19-Fälle</vt:lpstr>
      <vt:lpstr>7-Tages-Inzidenz weltweit pro 100.000 Einwohner </vt:lpstr>
      <vt:lpstr>Maßnahmen im Vereinigten Königreich (UK) </vt:lpstr>
      <vt:lpstr>Maßnahmen im Vereinigten Königreich (UK) </vt:lpstr>
      <vt:lpstr>Maßnahmen im Vereinigten Königreich (UK) </vt:lpstr>
      <vt:lpstr>BACK-UP</vt:lpstr>
      <vt:lpstr>SARS-CoV-2 Varianten: VOC 202012/01 (Linie B.1.1.7)</vt:lpstr>
      <vt:lpstr>SARS-CoV-2 Varianten: 501Y.V2 (Linie B1.351) </vt:lpstr>
      <vt:lpstr>SARS-CoV-2 Varianten: P1. Variante (Linie B1.128.1)</vt:lpstr>
      <vt:lpstr>Verabreichte COVID-19-Impfstoffdosen pro 100 Personen </vt:lpstr>
      <vt:lpstr>Anteil der einmal gegen COVID-19 geimpften Bevölkerung</vt:lpstr>
      <vt:lpstr>Anteil der vollständig gegen COVID-19 geimpften Bevölkerung</vt:lpstr>
      <vt:lpstr>WHO Epidemiological Update 02.03.2021</vt:lpstr>
      <vt:lpstr>Distribution of laboratory-confirmed COVID-19 deaths in EU/EEA,  as of week 8, 2021</vt:lpstr>
      <vt:lpstr>Verbreitung der SARS-CoV-2-Varianten: Auswahl Nachbarländern</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Schweiz</dc:title>
  <dc:creator>Karo, Basel</dc:creator>
  <cp:lastModifiedBy>Singer, Regina</cp:lastModifiedBy>
  <cp:revision>1336</cp:revision>
  <cp:lastPrinted>2020-09-29T15:21:52Z</cp:lastPrinted>
  <dcterms:created xsi:type="dcterms:W3CDTF">2020-03-24T07:57:46Z</dcterms:created>
  <dcterms:modified xsi:type="dcterms:W3CDTF">2021-03-05T08:53:55Z</dcterms:modified>
</cp:coreProperties>
</file>