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0" r:id="rId3"/>
    <p:sldId id="29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6301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>
        <p:guide orient="horz" pos="37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2824 letzte Woche, damit ITS-Belegung nur um -40 reduziert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2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10.03.2020 werden </a:t>
            </a:r>
            <a:r>
              <a:rPr lang="de-DE" sz="1600" b="1" dirty="0"/>
              <a:t>2.732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den meisten Bundesländern ist der Rückgang der COVID-19-ITS-Belegung stagnierend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Beobachtung: Anzahl von Patient*innen mit den respiratorischen Therapieformen (High-Flow, NIV, ECMO) zunehmend, während die Anzahl Behandelter mit invasiver Beatmung weiter abgenommen hat.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10.03.2021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279961"/>
            <a:ext cx="6004132" cy="397177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050282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386309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4" r="32485"/>
          <a:stretch/>
        </p:blipFill>
        <p:spPr>
          <a:xfrm>
            <a:off x="7022075" y="2512575"/>
            <a:ext cx="4506086" cy="3739158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742342" y="240137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C1D8386-A618-4DF0-9A3F-CB0A36E35F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5" t="5280" b="53599"/>
          <a:stretch/>
        </p:blipFill>
        <p:spPr>
          <a:xfrm>
            <a:off x="10119904" y="1979586"/>
            <a:ext cx="2072096" cy="141571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7CF1245-F5A9-412F-8243-C4DD61B7054D}"/>
              </a:ext>
            </a:extLst>
          </p:cNvPr>
          <p:cNvSpPr txBox="1"/>
          <p:nvPr/>
        </p:nvSpPr>
        <p:spPr>
          <a:xfrm>
            <a:off x="7419499" y="2174021"/>
            <a:ext cx="2616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 Behandlungen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/>
          <p:nvPr/>
        </p:nvCxnSpPr>
        <p:spPr>
          <a:xfrm flipH="1">
            <a:off x="5822673" y="3272838"/>
            <a:ext cx="128187" cy="80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712614" y="434322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2.732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A7515065-0DBA-494B-B2E5-29C179E76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297" y="4017293"/>
            <a:ext cx="3296468" cy="2768183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10.03.21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50B339-B402-4191-8923-71FC36642A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3" b="4391"/>
          <a:stretch/>
        </p:blipFill>
        <p:spPr>
          <a:xfrm>
            <a:off x="4972049" y="918199"/>
            <a:ext cx="3603580" cy="281514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5274D0A-92A1-4F71-A4DA-E1D0CA3401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5" b="3205"/>
          <a:stretch/>
        </p:blipFill>
        <p:spPr>
          <a:xfrm>
            <a:off x="8693677" y="906798"/>
            <a:ext cx="3446140" cy="282654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78AD20-A1C8-46CE-9812-058F8E133E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3" b="4209"/>
          <a:stretch/>
        </p:blipFill>
        <p:spPr>
          <a:xfrm>
            <a:off x="8675316" y="3947210"/>
            <a:ext cx="3482863" cy="2774265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85D5720F-455A-4145-886D-045FB292D97A}"/>
              </a:ext>
            </a:extLst>
          </p:cNvPr>
          <p:cNvSpPr txBox="1"/>
          <p:nvPr/>
        </p:nvSpPr>
        <p:spPr>
          <a:xfrm>
            <a:off x="11709060" y="3788762"/>
            <a:ext cx="449119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Süd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7770203-A3C9-4562-8FA9-EF62A570CA33}"/>
              </a:ext>
            </a:extLst>
          </p:cNvPr>
          <p:cNvSpPr txBox="1"/>
          <p:nvPr/>
        </p:nvSpPr>
        <p:spPr>
          <a:xfrm>
            <a:off x="7923314" y="692931"/>
            <a:ext cx="655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N-W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6CD4979-CB2C-4E32-B076-C23D2DD91636}"/>
              </a:ext>
            </a:extLst>
          </p:cNvPr>
          <p:cNvSpPr txBox="1"/>
          <p:nvPr/>
        </p:nvSpPr>
        <p:spPr>
          <a:xfrm>
            <a:off x="11657114" y="692931"/>
            <a:ext cx="510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N-O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8168A24-C0E8-41D3-9D3B-1886BC8017D5}"/>
              </a:ext>
            </a:extLst>
          </p:cNvPr>
          <p:cNvSpPr txBox="1"/>
          <p:nvPr/>
        </p:nvSpPr>
        <p:spPr>
          <a:xfrm>
            <a:off x="8021513" y="3803777"/>
            <a:ext cx="65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Mitte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ED12479-D96D-4684-B4D0-20FAB41AF815}"/>
              </a:ext>
            </a:extLst>
          </p:cNvPr>
          <p:cNvSpPr/>
          <p:nvPr/>
        </p:nvSpPr>
        <p:spPr>
          <a:xfrm>
            <a:off x="8172448" y="1594494"/>
            <a:ext cx="386516" cy="2158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985C8ED-33F8-4BCB-BADF-71C22D45E126}"/>
              </a:ext>
            </a:extLst>
          </p:cNvPr>
          <p:cNvSpPr/>
          <p:nvPr/>
        </p:nvSpPr>
        <p:spPr>
          <a:xfrm>
            <a:off x="11719631" y="1299089"/>
            <a:ext cx="385893" cy="278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FBE0DE6-841E-4338-97A2-9D759D0A7B7F}"/>
              </a:ext>
            </a:extLst>
          </p:cNvPr>
          <p:cNvSpPr/>
          <p:nvPr/>
        </p:nvSpPr>
        <p:spPr>
          <a:xfrm>
            <a:off x="11719631" y="1938470"/>
            <a:ext cx="385893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9771314-1EE4-4F7B-B047-323B3CD1B681}"/>
              </a:ext>
            </a:extLst>
          </p:cNvPr>
          <p:cNvSpPr/>
          <p:nvPr/>
        </p:nvSpPr>
        <p:spPr>
          <a:xfrm>
            <a:off x="11766636" y="2649078"/>
            <a:ext cx="338888" cy="105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427345F9-AE80-4528-AD4F-81DB9A9A5EFD}"/>
              </a:ext>
            </a:extLst>
          </p:cNvPr>
          <p:cNvSpPr/>
          <p:nvPr/>
        </p:nvSpPr>
        <p:spPr>
          <a:xfrm>
            <a:off x="11748518" y="4139036"/>
            <a:ext cx="425365" cy="2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B9C6C57-10EB-44A6-AF2C-E1F713EF68CB}"/>
              </a:ext>
            </a:extLst>
          </p:cNvPr>
          <p:cNvSpPr/>
          <p:nvPr/>
        </p:nvSpPr>
        <p:spPr>
          <a:xfrm>
            <a:off x="8184342" y="2038714"/>
            <a:ext cx="276225" cy="1441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5C61859-4842-409D-BB25-30F7CA7375C1}"/>
              </a:ext>
            </a:extLst>
          </p:cNvPr>
          <p:cNvSpPr/>
          <p:nvPr/>
        </p:nvSpPr>
        <p:spPr>
          <a:xfrm>
            <a:off x="8172448" y="2792933"/>
            <a:ext cx="302751" cy="10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F529972-4C36-44EC-9C69-4FFBD7EF6F22}"/>
              </a:ext>
            </a:extLst>
          </p:cNvPr>
          <p:cNvSpPr/>
          <p:nvPr/>
        </p:nvSpPr>
        <p:spPr>
          <a:xfrm>
            <a:off x="11766636" y="5442012"/>
            <a:ext cx="401247" cy="1168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8231B06-A83F-46D0-BAAB-F2AA010229BE}"/>
              </a:ext>
            </a:extLst>
          </p:cNvPr>
          <p:cNvSpPr/>
          <p:nvPr/>
        </p:nvSpPr>
        <p:spPr>
          <a:xfrm>
            <a:off x="7936635" y="5609121"/>
            <a:ext cx="426130" cy="1195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44F20DC-E8D2-4DB0-8AFB-2C2586562AD1}"/>
              </a:ext>
            </a:extLst>
          </p:cNvPr>
          <p:cNvSpPr/>
          <p:nvPr/>
        </p:nvSpPr>
        <p:spPr>
          <a:xfrm>
            <a:off x="7961942" y="5250342"/>
            <a:ext cx="346456" cy="1017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B4B199B-0077-4B9E-967B-D854A694299F}"/>
              </a:ext>
            </a:extLst>
          </p:cNvPr>
          <p:cNvSpPr/>
          <p:nvPr/>
        </p:nvSpPr>
        <p:spPr>
          <a:xfrm>
            <a:off x="7953396" y="4879314"/>
            <a:ext cx="357053" cy="1140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C61CA026-2885-4972-8D35-8545F5818232}"/>
              </a:ext>
            </a:extLst>
          </p:cNvPr>
          <p:cNvSpPr/>
          <p:nvPr/>
        </p:nvSpPr>
        <p:spPr>
          <a:xfrm>
            <a:off x="7966405" y="5976776"/>
            <a:ext cx="396360" cy="106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445A4E5-EC29-486E-8A67-2A430DAF5070}"/>
              </a:ext>
            </a:extLst>
          </p:cNvPr>
          <p:cNvSpPr/>
          <p:nvPr/>
        </p:nvSpPr>
        <p:spPr>
          <a:xfrm>
            <a:off x="7445006" y="1261829"/>
            <a:ext cx="710777" cy="98223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1AF29F1E-A2DE-4A57-891E-59275105915B}"/>
              </a:ext>
            </a:extLst>
          </p:cNvPr>
          <p:cNvCxnSpPr>
            <a:cxnSpLocks/>
          </p:cNvCxnSpPr>
          <p:nvPr/>
        </p:nvCxnSpPr>
        <p:spPr>
          <a:xfrm flipH="1">
            <a:off x="11585359" y="4243235"/>
            <a:ext cx="123701" cy="131567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87AB952-75C0-46D5-A67D-605BE17E1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2" y="244569"/>
            <a:ext cx="4256586" cy="6246551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075642" y="136525"/>
            <a:ext cx="7768829" cy="568158"/>
          </a:xfrm>
        </p:spPr>
        <p:txBody>
          <a:bodyPr>
            <a:noAutofit/>
          </a:bodyPr>
          <a:lstStyle/>
          <a:p>
            <a:r>
              <a:rPr lang="de-DE" sz="1600" dirty="0"/>
              <a:t>In 4 Bundesländern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/>
              <a:t>liegt der Anteil von COVID-19-Patient*innen an ITS-Betten über 15%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(+1 BL zu letzter Woche)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ACF63057-2B26-4641-8E23-C5ABB35E6727}"/>
              </a:ext>
            </a:extLst>
          </p:cNvPr>
          <p:cNvCxnSpPr>
            <a:cxnSpLocks/>
          </p:cNvCxnSpPr>
          <p:nvPr/>
        </p:nvCxnSpPr>
        <p:spPr>
          <a:xfrm flipH="1" flipV="1">
            <a:off x="7879059" y="5460542"/>
            <a:ext cx="80998" cy="51118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4E6A71E9-8608-4473-885E-F98C7A995EB9}"/>
              </a:ext>
            </a:extLst>
          </p:cNvPr>
          <p:cNvCxnSpPr>
            <a:cxnSpLocks/>
          </p:cNvCxnSpPr>
          <p:nvPr/>
        </p:nvCxnSpPr>
        <p:spPr>
          <a:xfrm flipH="1">
            <a:off x="11672860" y="1468970"/>
            <a:ext cx="55616" cy="11572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1871" y="665967"/>
            <a:ext cx="11800431" cy="768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der Behandlung von NICHT-COVID Patient*innen zur Schaffung freier Kapazitäten für COVID-19-Patient*innen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Hohe Belegung der ECMO-Kapazitäten und invasiven Beatmungskapazitäten durch COVID-19-Patient*innen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an täglicher ITS-Belegung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C00495-8F2D-4499-80A9-8751C1E4D8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5" t="9307" r="13503" b="84424"/>
          <a:stretch/>
        </p:blipFill>
        <p:spPr>
          <a:xfrm>
            <a:off x="477677" y="6119997"/>
            <a:ext cx="445602" cy="61917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8A87161-BC43-41F3-90B1-BA45107A36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71" t="13882" b="76304"/>
          <a:stretch/>
        </p:blipFill>
        <p:spPr>
          <a:xfrm>
            <a:off x="4800096" y="6140417"/>
            <a:ext cx="3287461" cy="46057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3A8CEEFF-C707-4C1E-AC00-07BAE52A68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285" y="1699363"/>
            <a:ext cx="3567321" cy="400898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61C75B57-FF4D-4165-B4A7-AB87E4F2E2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3" t="12719" b="74709"/>
          <a:stretch/>
        </p:blipFill>
        <p:spPr>
          <a:xfrm>
            <a:off x="8610600" y="6083309"/>
            <a:ext cx="3223704" cy="574791"/>
          </a:xfrm>
          <a:prstGeom prst="rect">
            <a:avLst/>
          </a:prstGeom>
        </p:spPr>
      </p:pic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2B727B63-B92F-4232-A884-AC4FABE34150}"/>
              </a:ext>
            </a:extLst>
          </p:cNvPr>
          <p:cNvGrpSpPr/>
          <p:nvPr/>
        </p:nvGrpSpPr>
        <p:grpSpPr>
          <a:xfrm>
            <a:off x="4358773" y="1840940"/>
            <a:ext cx="3762212" cy="3867403"/>
            <a:chOff x="4358773" y="1840940"/>
            <a:chExt cx="3762212" cy="3867403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64D5411C-CEE2-4902-9489-755E69649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8773" y="1867298"/>
              <a:ext cx="3683500" cy="3841045"/>
            </a:xfrm>
            <a:prstGeom prst="rect">
              <a:avLst/>
            </a:prstGeom>
          </p:spPr>
        </p:pic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BEE98B7-32AF-4F63-956E-AC43AC52C5B7}"/>
                </a:ext>
              </a:extLst>
            </p:cNvPr>
            <p:cNvSpPr/>
            <p:nvPr/>
          </p:nvSpPr>
          <p:spPr>
            <a:xfrm>
              <a:off x="7978942" y="1840940"/>
              <a:ext cx="142043" cy="8098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1" name="Grafik 20">
            <a:extLst>
              <a:ext uri="{FF2B5EF4-FFF2-40B4-BE49-F238E27FC236}">
                <a16:creationId xmlns:a16="http://schemas.microsoft.com/office/drawing/2014/main" id="{B4285828-74E5-46E9-AD17-A25B7AA601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32" y="1840940"/>
            <a:ext cx="3964688" cy="4119786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3571699B-EE0F-4631-BD05-05C605E08ABE}"/>
              </a:ext>
            </a:extLst>
          </p:cNvPr>
          <p:cNvSpPr txBox="1"/>
          <p:nvPr/>
        </p:nvSpPr>
        <p:spPr>
          <a:xfrm>
            <a:off x="273489" y="1534112"/>
            <a:ext cx="3153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ITS-Belegung (alle Behandlungen)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D263F91-9EDA-4ED1-86E2-2788C277A65F}"/>
              </a:ext>
            </a:extLst>
          </p:cNvPr>
          <p:cNvSpPr txBox="1"/>
          <p:nvPr/>
        </p:nvSpPr>
        <p:spPr>
          <a:xfrm>
            <a:off x="4449964" y="1567436"/>
            <a:ext cx="350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Invasive Beatmungsbehandlung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8498489" y="1592284"/>
            <a:ext cx="350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ECMO-Behandlung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642B502-CE6B-46F9-8B37-6D5A49B947FF}"/>
              </a:ext>
            </a:extLst>
          </p:cNvPr>
          <p:cNvSpPr txBox="1"/>
          <p:nvPr/>
        </p:nvSpPr>
        <p:spPr>
          <a:xfrm>
            <a:off x="911442" y="6150435"/>
            <a:ext cx="2740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ITS-Patient*innen gesamt</a:t>
            </a:r>
            <a:br>
              <a:rPr lang="de-DE" sz="1200" dirty="0"/>
            </a:br>
            <a:r>
              <a:rPr lang="de-DE" sz="1200" dirty="0"/>
              <a:t>Davon ITS-Patient*innen mit COVID-19</a:t>
            </a:r>
          </a:p>
        </p:txBody>
      </p:sp>
    </p:spTree>
    <p:extLst>
      <p:ext uri="{BB962C8B-B14F-4D97-AF65-F5344CB8AC3E}">
        <p14:creationId xmlns:p14="http://schemas.microsoft.com/office/powerpoint/2010/main" val="63978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25" y="497804"/>
            <a:ext cx="3919101" cy="245203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2298332"/>
            <a:ext cx="7283940" cy="451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Breitbild</PresentationFormat>
  <Paragraphs>35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COVID-19-Belegung an täglicher ITS-Belegung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136</cp:revision>
  <dcterms:created xsi:type="dcterms:W3CDTF">2021-01-13T08:46:29Z</dcterms:created>
  <dcterms:modified xsi:type="dcterms:W3CDTF">2021-03-10T09:52:35Z</dcterms:modified>
</cp:coreProperties>
</file>