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6"/>
  </p:notesMasterIdLst>
  <p:sldIdLst>
    <p:sldId id="284" r:id="rId2"/>
    <p:sldId id="290" r:id="rId3"/>
    <p:sldId id="292" r:id="rId4"/>
    <p:sldId id="259" r:id="rId5"/>
  </p:sldIdLst>
  <p:sldSz cx="12192000" cy="6858000"/>
  <p:notesSz cx="6858000" cy="9144000"/>
  <p:defaultTextStyle>
    <a:defPPr>
      <a:defRPr lang="de-DE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3702" userDrawn="1">
          <p15:clr>
            <a:srgbClr val="A4A3A4"/>
          </p15:clr>
        </p15:guide>
        <p15:guide id="2" pos="3840" userDrawn="1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ittlere Formatvorlage 2 - Akz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940675A-B579-460E-94D1-54222C63F5DA}" styleName="Keine Formatvorlage, Tabellenraster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tx1"/>
              </a:solidFill>
            </a:ln>
          </a:left>
          <a:right>
            <a:ln w="12700" cmpd="sng">
              <a:solidFill>
                <a:schemeClr val="tx1"/>
              </a:solidFill>
            </a:ln>
          </a:right>
          <a:top>
            <a:ln w="12700" cmpd="sng">
              <a:solidFill>
                <a:schemeClr val="tx1"/>
              </a:solidFill>
            </a:ln>
          </a:top>
          <a:bottom>
            <a:ln w="12700" cmpd="sng">
              <a:solidFill>
                <a:schemeClr val="tx1"/>
              </a:solidFill>
            </a:ln>
          </a:bottom>
          <a:insideH>
            <a:ln w="12700" cmpd="sng">
              <a:solidFill>
                <a:schemeClr val="tx1"/>
              </a:solidFill>
            </a:ln>
          </a:insideH>
          <a:insideV>
            <a:ln w="12700" cmpd="sng">
              <a:solidFill>
                <a:schemeClr val="tx1"/>
              </a:solidFill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9843" autoAdjust="0"/>
    <p:restoredTop sz="96301" autoAdjust="0"/>
  </p:normalViewPr>
  <p:slideViewPr>
    <p:cSldViewPr snapToGrid="0">
      <p:cViewPr varScale="1">
        <p:scale>
          <a:sx n="108" d="100"/>
          <a:sy n="108" d="100"/>
        </p:scale>
        <p:origin x="630" y="102"/>
      </p:cViewPr>
      <p:guideLst>
        <p:guide orient="horz" pos="3702"/>
        <p:guide pos="384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notesMaster" Target="notesMasters/notesMaster1.xml"/><Relationship Id="rId5" Type="http://schemas.openxmlformats.org/officeDocument/2006/relationships/slide" Target="slides/slide4.xml"/><Relationship Id="rId10" Type="http://schemas.openxmlformats.org/officeDocument/2006/relationships/tableStyles" Target="tableStyles.xml"/><Relationship Id="rId4" Type="http://schemas.openxmlformats.org/officeDocument/2006/relationships/slide" Target="slides/slide3.xml"/><Relationship Id="rId9" Type="http://schemas.openxmlformats.org/officeDocument/2006/relationships/theme" Target="theme/theme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B23FF886-B5B9-4FB6-9DED-CA36CEBFA13A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3E3BF1B7-7312-4C12-9FDB-B436F86FECF1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47192380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r>
              <a:rPr lang="de-DE" sz="1200" kern="1200" dirty="0">
                <a:solidFill>
                  <a:schemeClr val="tx1"/>
                </a:solidFill>
                <a:effectLst/>
                <a:latin typeface="+mn-lt"/>
                <a:ea typeface="+mn-ea"/>
                <a:cs typeface="+mn-cs"/>
              </a:rPr>
              <a:t>2824 letzte Woche, damit ITS-Belegung nur um -40 reduziert</a:t>
            </a: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1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102189841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2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784025740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marL="171450" marR="0" indent="-171450" algn="l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Char char="-"/>
              <a:tabLst/>
              <a:defRPr/>
            </a:pPr>
            <a:endParaRPr lang="de-DE" sz="1200" kern="1200" dirty="0">
              <a:solidFill>
                <a:schemeClr val="tx1"/>
              </a:solidFill>
              <a:effectLst/>
              <a:latin typeface="+mn-lt"/>
              <a:ea typeface="+mn-ea"/>
              <a:cs typeface="+mn-cs"/>
            </a:endParaRPr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 marL="0" marR="0" lvl="0" indent="0" algn="r" defTabSz="457200" rtl="0" eaLnBrk="1" fontAlgn="auto" latinLnBrk="0" hangingPunct="1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Tx/>
              <a:buSzTx/>
              <a:buFontTx/>
              <a:buNone/>
              <a:tabLst/>
              <a:defRPr/>
            </a:pPr>
            <a:fld id="{E7DB3B74-E7C2-B34F-8624-8515ACB00503}" type="slidenum">
              <a:rPr kumimoji="0" lang="de-DE" sz="1200" b="0" i="0" u="none" strike="noStrike" kern="1200" cap="none" spc="0" normalizeH="0" baseline="0" noProof="0" smtClean="0">
                <a:ln>
                  <a:noFill/>
                </a:ln>
                <a:solidFill>
                  <a:prstClr val="black"/>
                </a:solidFill>
                <a:effectLst/>
                <a:uLnTx/>
                <a:uFillTx/>
                <a:latin typeface="Calibri"/>
                <a:ea typeface="+mn-ea"/>
                <a:cs typeface="+mn-cs"/>
              </a:rPr>
              <a:pPr marL="0" marR="0" lvl="0" indent="0" algn="r" defTabSz="457200" rtl="0" eaLnBrk="1" fontAlgn="auto" latinLnBrk="0" hangingPunct="1">
                <a:lnSpc>
                  <a:spcPct val="100000"/>
                </a:lnSpc>
                <a:spcBef>
                  <a:spcPts val="0"/>
                </a:spcBef>
                <a:spcAft>
                  <a:spcPts val="0"/>
                </a:spcAft>
                <a:buClrTx/>
                <a:buSzTx/>
                <a:buFontTx/>
                <a:buNone/>
                <a:tabLst/>
                <a:defRPr/>
              </a:pPr>
              <a:t>3</a:t>
            </a:fld>
            <a:endParaRPr kumimoji="0" lang="de-DE" sz="1200" b="0" i="0" u="none" strike="noStrike" kern="1200" cap="none" spc="0" normalizeH="0" baseline="0" noProof="0">
              <a:ln>
                <a:noFill/>
              </a:ln>
              <a:solidFill>
                <a:prstClr val="black"/>
              </a:solidFill>
              <a:effectLst/>
              <a:uLnTx/>
              <a:uFillTx/>
              <a:latin typeface="Calibri"/>
              <a:ea typeface="+mn-ea"/>
              <a:cs typeface="+mn-cs"/>
            </a:endParaRPr>
          </a:p>
        </p:txBody>
      </p:sp>
    </p:spTree>
    <p:extLst>
      <p:ext uri="{BB962C8B-B14F-4D97-AF65-F5344CB8AC3E}">
        <p14:creationId xmlns:p14="http://schemas.microsoft.com/office/powerpoint/2010/main" val="346221552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bildplatzhalt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izenplatzhalt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de-DE" dirty="0"/>
          </a:p>
        </p:txBody>
      </p:sp>
      <p:sp>
        <p:nvSpPr>
          <p:cNvPr id="4" name="Foliennummernplatzhalt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3E3BF1B7-7312-4C12-9FDB-B436F86FECF1}" type="slidenum">
              <a:rPr lang="de-DE" smtClean="0"/>
              <a:t>4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08335015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4408EE7F-8910-46B5-BE98-A496C93F0C4E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Untertitel 2">
            <a:extLst>
              <a:ext uri="{FF2B5EF4-FFF2-40B4-BE49-F238E27FC236}">
                <a16:creationId xmlns:a16="http://schemas.microsoft.com/office/drawing/2014/main" id="{A7B58FB2-ABFA-4A6F-A909-F34B8299C218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de-DE"/>
              <a:t>Master-Untertitelformat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2A1F2F51-BBD2-499F-8A10-847060A2DF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E82CFC9E-2912-405A-AB43-0DBC0805967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4E65EAAA-CC58-4642-8ACA-F216C4E0E22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19606347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3CC112AA-580C-4879-9AEE-DD9A52F39DC4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939E95D3-C1C0-4292-9609-C47D457913E1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35F898EB-0538-4019-94E8-B58E7B2C209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4BDB0286-7D39-46A2-A013-45E8C4F00EC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0F1356B4-1FC4-47B0-96D8-05D1DD2D76BA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2948464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>
            <a:extLst>
              <a:ext uri="{FF2B5EF4-FFF2-40B4-BE49-F238E27FC236}">
                <a16:creationId xmlns:a16="http://schemas.microsoft.com/office/drawing/2014/main" id="{01A57E8E-AFA3-4EBD-A2FE-87851E44C67C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Vertikaler Textplatzhalter 2">
            <a:extLst>
              <a:ext uri="{FF2B5EF4-FFF2-40B4-BE49-F238E27FC236}">
                <a16:creationId xmlns:a16="http://schemas.microsoft.com/office/drawing/2014/main" id="{A0A44117-F5BF-4A45-81EE-9D86F0424A35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01AFDB7C-509B-4D2A-B6EE-8A598328994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2959C64-748D-4209-8F0E-6D397D23ADE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72C62834-4146-417F-B68D-797D59C1C55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8047089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1_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atumsplatzhalt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de-DE"/>
              <a:t>09.12.2020</a:t>
            </a:r>
          </a:p>
        </p:txBody>
      </p:sp>
      <p:sp>
        <p:nvSpPr>
          <p:cNvPr id="5" name="Fußzeilenplatzhalt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r>
              <a:rPr lang="de-DE"/>
              <a:t>COVID-19</a:t>
            </a:r>
          </a:p>
        </p:txBody>
      </p:sp>
      <p:sp>
        <p:nvSpPr>
          <p:cNvPr id="6" name="Foliennummernplatzhalt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62A217B-ED1C-D84B-8478-63C77FA79618}" type="slidenum">
              <a:rPr lang="de-DE" smtClean="0"/>
              <a:t>‹Nr.›</a:t>
            </a:fld>
            <a:endParaRPr lang="de-DE"/>
          </a:p>
        </p:txBody>
      </p:sp>
      <p:sp>
        <p:nvSpPr>
          <p:cNvPr id="11" name="Inhaltsplatzhalter 2"/>
          <p:cNvSpPr>
            <a:spLocks noGrp="1"/>
          </p:cNvSpPr>
          <p:nvPr>
            <p:ph sz="quarter" idx="13"/>
          </p:nvPr>
        </p:nvSpPr>
        <p:spPr>
          <a:xfrm>
            <a:off x="609599" y="1155700"/>
            <a:ext cx="10790124" cy="5302250"/>
          </a:xfrm>
        </p:spPr>
        <p:txBody>
          <a:bodyPr/>
          <a:lstStyle/>
          <a:p>
            <a:pPr lvl="0"/>
            <a:r>
              <a:rPr lang="de-DE" dirty="0"/>
              <a:t>Mastertextformat bearbeiten</a:t>
            </a:r>
          </a:p>
          <a:p>
            <a:pPr lvl="1"/>
            <a:r>
              <a:rPr lang="de-DE" dirty="0"/>
              <a:t>Zweite Ebene</a:t>
            </a:r>
          </a:p>
          <a:p>
            <a:pPr lvl="2"/>
            <a:r>
              <a:rPr lang="de-DE" dirty="0"/>
              <a:t>Dritte Ebene</a:t>
            </a:r>
          </a:p>
          <a:p>
            <a:pPr lvl="3"/>
            <a:r>
              <a:rPr lang="de-DE" dirty="0"/>
              <a:t>Vierte Ebene</a:t>
            </a:r>
          </a:p>
          <a:p>
            <a:pPr lvl="4"/>
            <a:r>
              <a:rPr lang="de-DE" dirty="0"/>
              <a:t>Fünfte Ebene</a:t>
            </a:r>
          </a:p>
        </p:txBody>
      </p:sp>
      <p:sp>
        <p:nvSpPr>
          <p:cNvPr id="7" name="Titelplatzhalter 1"/>
          <p:cNvSpPr>
            <a:spLocks noGrp="1"/>
          </p:cNvSpPr>
          <p:nvPr>
            <p:ph type="title"/>
          </p:nvPr>
        </p:nvSpPr>
        <p:spPr>
          <a:xfrm>
            <a:off x="609600" y="692696"/>
            <a:ext cx="10790123" cy="609398"/>
          </a:xfrm>
          <a:prstGeom prst="rect">
            <a:avLst/>
          </a:prstGeom>
        </p:spPr>
        <p:txBody>
          <a:bodyPr vert="horz" lIns="0" tIns="0" rIns="0" bIns="0" rtlCol="0" anchor="t" anchorCtr="0">
            <a:spAutoFit/>
          </a:bodyPr>
          <a:lstStyle/>
          <a:p>
            <a:r>
              <a:rPr lang="de-DE" dirty="0"/>
              <a:t>Mastertitelformat bearbeiten</a:t>
            </a:r>
          </a:p>
        </p:txBody>
      </p:sp>
    </p:spTree>
    <p:extLst>
      <p:ext uri="{BB962C8B-B14F-4D97-AF65-F5344CB8AC3E}">
        <p14:creationId xmlns:p14="http://schemas.microsoft.com/office/powerpoint/2010/main" val="388959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83CA41A7-C82C-485C-A6E7-F818540F1E0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3AC3FA9-93CC-4EAA-A954-3AB575D122CC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3351714-5F24-49D7-8507-664D3C3C366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F9F9815B-A534-4466-B38F-D0D71767DFD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80BD322E-3F36-422C-9ABE-EB688BBB2F0C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3043388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CC413600-4E1E-40C0-82C9-21448B897B4B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5D074DA3-A7ED-4F8A-A642-50EEBAB9B7E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CE04E298-96C9-457F-A92A-99998A5680D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5D8C52C7-D2BB-4549-8722-5B1FAA58F4D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F89E9D73-AD7D-4C90-860D-BC104449CCC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2220936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A6BDC607-5151-4291-AB2C-8823CBC0CF7E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C12B5E91-DA33-4805-AD44-3338F7F036E9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88DD5363-0DBF-4E2A-A2AE-80A1117CB0BB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A3DA6B8A-2D4E-499C-A3F1-F5C5519AA8D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28F4EC31-BB70-47BF-B0E1-AD71E580491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F11DFA81-F67E-479B-B10D-D07C65C1FDB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140738884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DC23D2A0-84BD-4090-89BB-CEB2E012784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EA544766-50B4-425F-8BD7-193938AB21B2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4" name="Inhaltsplatzhalter 3">
            <a:extLst>
              <a:ext uri="{FF2B5EF4-FFF2-40B4-BE49-F238E27FC236}">
                <a16:creationId xmlns:a16="http://schemas.microsoft.com/office/drawing/2014/main" id="{E2ECFA2B-7812-4A47-BE46-29E4CE9614D9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5" name="Textplatzhalter 4">
            <a:extLst>
              <a:ext uri="{FF2B5EF4-FFF2-40B4-BE49-F238E27FC236}">
                <a16:creationId xmlns:a16="http://schemas.microsoft.com/office/drawing/2014/main" id="{FF7741EE-5D5D-4D0A-8A82-E171BCD39F60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6" name="Inhaltsplatzhalter 5">
            <a:extLst>
              <a:ext uri="{FF2B5EF4-FFF2-40B4-BE49-F238E27FC236}">
                <a16:creationId xmlns:a16="http://schemas.microsoft.com/office/drawing/2014/main" id="{A2F404E3-A8E2-4ED9-A8D4-2637B83FBDE2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7" name="Datumsplatzhalter 6">
            <a:extLst>
              <a:ext uri="{FF2B5EF4-FFF2-40B4-BE49-F238E27FC236}">
                <a16:creationId xmlns:a16="http://schemas.microsoft.com/office/drawing/2014/main" id="{DAF663D6-5810-4966-B9F8-29422E88F87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8" name="Fußzeilenplatzhalter 7">
            <a:extLst>
              <a:ext uri="{FF2B5EF4-FFF2-40B4-BE49-F238E27FC236}">
                <a16:creationId xmlns:a16="http://schemas.microsoft.com/office/drawing/2014/main" id="{4903B110-3A29-4D4E-A872-37A190CE6A2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9" name="Foliennummernplatzhalter 8">
            <a:extLst>
              <a:ext uri="{FF2B5EF4-FFF2-40B4-BE49-F238E27FC236}">
                <a16:creationId xmlns:a16="http://schemas.microsoft.com/office/drawing/2014/main" id="{37DA7DD1-A6F1-4BBD-965E-157A10D44F0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1282623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AB35408-8BBE-4465-9BCA-4BC7050805A8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Datumsplatzhalter 2">
            <a:extLst>
              <a:ext uri="{FF2B5EF4-FFF2-40B4-BE49-F238E27FC236}">
                <a16:creationId xmlns:a16="http://schemas.microsoft.com/office/drawing/2014/main" id="{B31A65A6-4FCC-4C0C-86D9-CC4B23C4442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4" name="Fußzeilenplatzhalter 3">
            <a:extLst>
              <a:ext uri="{FF2B5EF4-FFF2-40B4-BE49-F238E27FC236}">
                <a16:creationId xmlns:a16="http://schemas.microsoft.com/office/drawing/2014/main" id="{218E6451-C646-47FE-83FC-419C87AFD96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5" name="Foliennummernplatzhalter 4">
            <a:extLst>
              <a:ext uri="{FF2B5EF4-FFF2-40B4-BE49-F238E27FC236}">
                <a16:creationId xmlns:a16="http://schemas.microsoft.com/office/drawing/2014/main" id="{13453269-DC48-4AFE-B6A6-C92C018BDBD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01233060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umsplatzhalter 1">
            <a:extLst>
              <a:ext uri="{FF2B5EF4-FFF2-40B4-BE49-F238E27FC236}">
                <a16:creationId xmlns:a16="http://schemas.microsoft.com/office/drawing/2014/main" id="{5E063097-B30A-438C-ADB2-6257210A9BF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3" name="Fußzeilenplatzhalter 2">
            <a:extLst>
              <a:ext uri="{FF2B5EF4-FFF2-40B4-BE49-F238E27FC236}">
                <a16:creationId xmlns:a16="http://schemas.microsoft.com/office/drawing/2014/main" id="{1CD54172-FF7A-4C34-85EE-4A9F35797FB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4" name="Foliennummernplatzhalter 3">
            <a:extLst>
              <a:ext uri="{FF2B5EF4-FFF2-40B4-BE49-F238E27FC236}">
                <a16:creationId xmlns:a16="http://schemas.microsoft.com/office/drawing/2014/main" id="{FB812217-FD6D-47F4-BC1C-68A616116E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585555875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59FAAAFB-7540-465F-BAC8-EECC5C11315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Inhaltsplatzhalter 2">
            <a:extLst>
              <a:ext uri="{FF2B5EF4-FFF2-40B4-BE49-F238E27FC236}">
                <a16:creationId xmlns:a16="http://schemas.microsoft.com/office/drawing/2014/main" id="{25F9E9B2-3025-4E8A-8BB5-C37A97DCB916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7496F8C8-A20A-481B-BC37-BAE75F94F7C1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CA3F5A58-DD47-4E3A-ADB8-73FA1D2E6EE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EE8DECE1-932E-4BB5-BBB0-14E648898C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0210FEA2-37BE-4794-A018-75AF138BDC59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25609474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>
            <a:extLst>
              <a:ext uri="{FF2B5EF4-FFF2-40B4-BE49-F238E27FC236}">
                <a16:creationId xmlns:a16="http://schemas.microsoft.com/office/drawing/2014/main" id="{98ECF580-F166-4BD5-9823-42BC77D127B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de-DE"/>
              <a:t>Mastertitelformat bearbeiten</a:t>
            </a:r>
          </a:p>
        </p:txBody>
      </p:sp>
      <p:sp>
        <p:nvSpPr>
          <p:cNvPr id="3" name="Bildplatzhalter 2">
            <a:extLst>
              <a:ext uri="{FF2B5EF4-FFF2-40B4-BE49-F238E27FC236}">
                <a16:creationId xmlns:a16="http://schemas.microsoft.com/office/drawing/2014/main" id="{AAA8889B-CB81-4FAD-8505-62589B0EE198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de-DE"/>
          </a:p>
        </p:txBody>
      </p:sp>
      <p:sp>
        <p:nvSpPr>
          <p:cNvPr id="4" name="Textplatzhalter 3">
            <a:extLst>
              <a:ext uri="{FF2B5EF4-FFF2-40B4-BE49-F238E27FC236}">
                <a16:creationId xmlns:a16="http://schemas.microsoft.com/office/drawing/2014/main" id="{A7A35A1B-12E3-4A65-B7A6-54FDD99B4985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de-DE"/>
              <a:t>Mastertextformat bearbeiten</a:t>
            </a:r>
          </a:p>
        </p:txBody>
      </p:sp>
      <p:sp>
        <p:nvSpPr>
          <p:cNvPr id="5" name="Datumsplatzhalter 4">
            <a:extLst>
              <a:ext uri="{FF2B5EF4-FFF2-40B4-BE49-F238E27FC236}">
                <a16:creationId xmlns:a16="http://schemas.microsoft.com/office/drawing/2014/main" id="{49E38374-3FD4-40A3-AAD8-1E8A26A59A8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6" name="Fußzeilenplatzhalter 5">
            <a:extLst>
              <a:ext uri="{FF2B5EF4-FFF2-40B4-BE49-F238E27FC236}">
                <a16:creationId xmlns:a16="http://schemas.microsoft.com/office/drawing/2014/main" id="{FCA814C7-8239-4EFE-81AE-DB08CA58F9D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de-DE"/>
          </a:p>
        </p:txBody>
      </p:sp>
      <p:sp>
        <p:nvSpPr>
          <p:cNvPr id="7" name="Foliennummernplatzhalter 6">
            <a:extLst>
              <a:ext uri="{FF2B5EF4-FFF2-40B4-BE49-F238E27FC236}">
                <a16:creationId xmlns:a16="http://schemas.microsoft.com/office/drawing/2014/main" id="{AE81DAF9-FAF6-45B7-B84E-47DBB606A34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19651803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>
            <a:extLst>
              <a:ext uri="{FF2B5EF4-FFF2-40B4-BE49-F238E27FC236}">
                <a16:creationId xmlns:a16="http://schemas.microsoft.com/office/drawing/2014/main" id="{A69F4455-75A6-4097-A78C-4DBC619D823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de-DE"/>
              <a:t>Mastertitelformat bearbeiten</a:t>
            </a:r>
          </a:p>
        </p:txBody>
      </p:sp>
      <p:sp>
        <p:nvSpPr>
          <p:cNvPr id="3" name="Textplatzhalter 2">
            <a:extLst>
              <a:ext uri="{FF2B5EF4-FFF2-40B4-BE49-F238E27FC236}">
                <a16:creationId xmlns:a16="http://schemas.microsoft.com/office/drawing/2014/main" id="{64517C78-2FAA-489C-8932-1F768E0E377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de-DE"/>
              <a:t>Mastertextformat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4" name="Datumsplatzhalter 3">
            <a:extLst>
              <a:ext uri="{FF2B5EF4-FFF2-40B4-BE49-F238E27FC236}">
                <a16:creationId xmlns:a16="http://schemas.microsoft.com/office/drawing/2014/main" id="{88841ADC-68B7-461E-BD1F-F512E550FF32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9F334D07-CF14-49B9-9B67-E733C7E65F38}" type="datetimeFigureOut">
              <a:rPr lang="de-DE" smtClean="0"/>
              <a:t>10.03.2021</a:t>
            </a:fld>
            <a:endParaRPr lang="de-DE"/>
          </a:p>
        </p:txBody>
      </p:sp>
      <p:sp>
        <p:nvSpPr>
          <p:cNvPr id="5" name="Fußzeilenplatzhalter 4">
            <a:extLst>
              <a:ext uri="{FF2B5EF4-FFF2-40B4-BE49-F238E27FC236}">
                <a16:creationId xmlns:a16="http://schemas.microsoft.com/office/drawing/2014/main" id="{C8221EA0-13E1-4A1A-8CE5-4AB3C97A6032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de-DE"/>
          </a:p>
        </p:txBody>
      </p:sp>
      <p:sp>
        <p:nvSpPr>
          <p:cNvPr id="6" name="Foliennummernplatzhalter 5">
            <a:extLst>
              <a:ext uri="{FF2B5EF4-FFF2-40B4-BE49-F238E27FC236}">
                <a16:creationId xmlns:a16="http://schemas.microsoft.com/office/drawing/2014/main" id="{1F353BEB-A983-4FDB-AFC0-9648770A3878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D1CBFDB-4A1C-43B0-902A-A1537585AA7B}" type="slidenum">
              <a:rPr lang="de-DE" smtClean="0"/>
              <a:t>‹Nr.›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370073459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  <p:sldLayoutId id="2147483660" r:id="rId12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2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7" Type="http://schemas.openxmlformats.org/officeDocument/2006/relationships/image" Target="../media/image8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7.png"/><Relationship Id="rId5" Type="http://schemas.openxmlformats.org/officeDocument/2006/relationships/image" Target="../media/image6.png"/><Relationship Id="rId4" Type="http://schemas.openxmlformats.org/officeDocument/2006/relationships/image" Target="../media/image5.png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4.png"/><Relationship Id="rId3" Type="http://schemas.openxmlformats.org/officeDocument/2006/relationships/image" Target="../media/image9.png"/><Relationship Id="rId7" Type="http://schemas.openxmlformats.org/officeDocument/2006/relationships/image" Target="../media/image13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2.xml"/><Relationship Id="rId6" Type="http://schemas.openxmlformats.org/officeDocument/2006/relationships/image" Target="../media/image12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5.pn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image" Target="../media/image18.png"/><Relationship Id="rId5" Type="http://schemas.openxmlformats.org/officeDocument/2006/relationships/image" Target="../media/image17.png"/><Relationship Id="rId4" Type="http://schemas.openxmlformats.org/officeDocument/2006/relationships/image" Target="../media/image1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224461" y="718241"/>
            <a:ext cx="11822513" cy="1261345"/>
          </a:xfrm>
        </p:spPr>
        <p:txBody>
          <a:bodyPr>
            <a:noAutofit/>
          </a:bodyPr>
          <a:lstStyle/>
          <a:p>
            <a:pPr>
              <a:spcBef>
                <a:spcPts val="600"/>
              </a:spcBef>
            </a:pPr>
            <a:r>
              <a:rPr lang="de-DE" sz="1600" dirty="0"/>
              <a:t>Mit Stand 10.03.2020 werden </a:t>
            </a:r>
            <a:r>
              <a:rPr lang="de-DE" sz="1600" b="1" dirty="0"/>
              <a:t>2.732  </a:t>
            </a:r>
            <a:r>
              <a:rPr lang="de-DE" sz="1600" dirty="0"/>
              <a:t>COVID-19-Patienten auf Intensivstationen (der ca. 1.300 Akutkrankenhäuser) behandelt. 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In den meisten Bundesländern ist der Rückgang der COVID-19-ITS-Belegung stagnierend</a:t>
            </a:r>
          </a:p>
          <a:p>
            <a:pPr>
              <a:spcBef>
                <a:spcPts val="600"/>
              </a:spcBef>
            </a:pPr>
            <a:r>
              <a:rPr lang="de-DE" sz="1600" dirty="0"/>
              <a:t>Beobachtung: Anzahl von Patient*innen mit den respiratorischen Therapieformen (High-Flow, NIV, ECMO) zunehmend, während die Anzahl Behandelter mit invasiver Beatmung weiter abgenommen hat.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1</a:t>
            </a:fld>
            <a:endParaRPr lang="de-DE" dirty="0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258233" y="160408"/>
            <a:ext cx="7983646" cy="387798"/>
          </a:xfrm>
        </p:spPr>
        <p:txBody>
          <a:bodyPr/>
          <a:lstStyle/>
          <a:p>
            <a:r>
              <a:rPr lang="de-DE" sz="2800" dirty="0"/>
              <a:t>DIVI-Intensivregister</a:t>
            </a:r>
          </a:p>
        </p:txBody>
      </p:sp>
      <p:sp>
        <p:nvSpPr>
          <p:cNvPr id="7" name="Textfeld 6"/>
          <p:cNvSpPr txBox="1"/>
          <p:nvPr/>
        </p:nvSpPr>
        <p:spPr>
          <a:xfrm>
            <a:off x="160866" y="6518818"/>
            <a:ext cx="1549579" cy="25391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r" defTabSz="457189"/>
            <a:r>
              <a:rPr lang="de-DE" sz="1050" dirty="0">
                <a:solidFill>
                  <a:prstClr val="black"/>
                </a:solidFill>
                <a:latin typeface="Calibri"/>
              </a:rPr>
              <a:t>Datenstand: 10.03.2021</a:t>
            </a:r>
          </a:p>
        </p:txBody>
      </p:sp>
      <p:pic>
        <p:nvPicPr>
          <p:cNvPr id="12" name="Grafik 11">
            <a:extLst>
              <a:ext uri="{FF2B5EF4-FFF2-40B4-BE49-F238E27FC236}">
                <a16:creationId xmlns:a16="http://schemas.microsoft.com/office/drawing/2014/main" id="{8B209C2B-C649-47CF-9B15-0F2B88950AA0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7955" y="2279961"/>
            <a:ext cx="6004132" cy="3971772"/>
          </a:xfrm>
          <a:prstGeom prst="rect">
            <a:avLst/>
          </a:prstGeom>
        </p:spPr>
      </p:pic>
      <p:sp>
        <p:nvSpPr>
          <p:cNvPr id="26" name="Textfeld 25">
            <a:extLst>
              <a:ext uri="{FF2B5EF4-FFF2-40B4-BE49-F238E27FC236}">
                <a16:creationId xmlns:a16="http://schemas.microsoft.com/office/drawing/2014/main" id="{D73E6659-02B7-4105-A782-708515D3013E}"/>
              </a:ext>
            </a:extLst>
          </p:cNvPr>
          <p:cNvSpPr txBox="1"/>
          <p:nvPr/>
        </p:nvSpPr>
        <p:spPr>
          <a:xfrm>
            <a:off x="4050282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sp>
        <p:nvSpPr>
          <p:cNvPr id="27" name="Textfeld 26">
            <a:extLst>
              <a:ext uri="{FF2B5EF4-FFF2-40B4-BE49-F238E27FC236}">
                <a16:creationId xmlns:a16="http://schemas.microsoft.com/office/drawing/2014/main" id="{78E05476-1B7D-42B7-B693-607D1AAFF78E}"/>
              </a:ext>
            </a:extLst>
          </p:cNvPr>
          <p:cNvSpPr txBox="1"/>
          <p:nvPr/>
        </p:nvSpPr>
        <p:spPr>
          <a:xfrm>
            <a:off x="3386309" y="2397159"/>
            <a:ext cx="777152" cy="2308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900" dirty="0">
                <a:solidFill>
                  <a:srgbClr val="FF0000"/>
                </a:solidFill>
              </a:rPr>
              <a:t>Lock-Down</a:t>
            </a:r>
          </a:p>
        </p:txBody>
      </p:sp>
      <p:pic>
        <p:nvPicPr>
          <p:cNvPr id="17" name="Grafik 16">
            <a:extLst>
              <a:ext uri="{FF2B5EF4-FFF2-40B4-BE49-F238E27FC236}">
                <a16:creationId xmlns:a16="http://schemas.microsoft.com/office/drawing/2014/main" id="{E0F3B13A-BC29-450F-8414-85AFE07AB046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5694" r="32485"/>
          <a:stretch/>
        </p:blipFill>
        <p:spPr>
          <a:xfrm>
            <a:off x="7022075" y="2512575"/>
            <a:ext cx="4506086" cy="3739158"/>
          </a:xfrm>
          <a:prstGeom prst="rect">
            <a:avLst/>
          </a:prstGeom>
        </p:spPr>
      </p:pic>
      <p:sp>
        <p:nvSpPr>
          <p:cNvPr id="21" name="Textfeld 20">
            <a:extLst>
              <a:ext uri="{FF2B5EF4-FFF2-40B4-BE49-F238E27FC236}">
                <a16:creationId xmlns:a16="http://schemas.microsoft.com/office/drawing/2014/main" id="{DD94FA65-78BB-490E-93D3-A41CCE0BC88E}"/>
              </a:ext>
            </a:extLst>
          </p:cNvPr>
          <p:cNvSpPr txBox="1"/>
          <p:nvPr/>
        </p:nvSpPr>
        <p:spPr>
          <a:xfrm>
            <a:off x="4742342" y="2401371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5.762</a:t>
            </a: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0C1D8386-A618-4DF0-9A3F-CB0A36E35F23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68395" t="5280" b="53599"/>
          <a:stretch/>
        </p:blipFill>
        <p:spPr>
          <a:xfrm>
            <a:off x="10119904" y="1979586"/>
            <a:ext cx="2072096" cy="1415717"/>
          </a:xfrm>
          <a:prstGeom prst="rect">
            <a:avLst/>
          </a:prstGeom>
        </p:spPr>
      </p:pic>
      <p:sp>
        <p:nvSpPr>
          <p:cNvPr id="2" name="Textfeld 1">
            <a:extLst>
              <a:ext uri="{FF2B5EF4-FFF2-40B4-BE49-F238E27FC236}">
                <a16:creationId xmlns:a16="http://schemas.microsoft.com/office/drawing/2014/main" id="{D7CF1245-F5A9-412F-8243-C4DD61B7054D}"/>
              </a:ext>
            </a:extLst>
          </p:cNvPr>
          <p:cNvSpPr txBox="1"/>
          <p:nvPr/>
        </p:nvSpPr>
        <p:spPr>
          <a:xfrm>
            <a:off x="7419499" y="2174021"/>
            <a:ext cx="2616697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b="1" dirty="0"/>
              <a:t>COVID-19 Behandlungen</a:t>
            </a:r>
          </a:p>
        </p:txBody>
      </p:sp>
      <p:cxnSp>
        <p:nvCxnSpPr>
          <p:cNvPr id="8" name="Gerade Verbindung mit Pfeil 7">
            <a:extLst>
              <a:ext uri="{FF2B5EF4-FFF2-40B4-BE49-F238E27FC236}">
                <a16:creationId xmlns:a16="http://schemas.microsoft.com/office/drawing/2014/main" id="{21BC29F1-248A-43B5-91BB-6499CD29C5E5}"/>
              </a:ext>
            </a:extLst>
          </p:cNvPr>
          <p:cNvCxnSpPr/>
          <p:nvPr/>
        </p:nvCxnSpPr>
        <p:spPr>
          <a:xfrm flipH="1">
            <a:off x="5822673" y="3272838"/>
            <a:ext cx="128187" cy="803305"/>
          </a:xfrm>
          <a:prstGeom prst="straightConnector1">
            <a:avLst/>
          </a:prstGeom>
          <a:ln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8" name="Textfeld 17">
            <a:extLst>
              <a:ext uri="{FF2B5EF4-FFF2-40B4-BE49-F238E27FC236}">
                <a16:creationId xmlns:a16="http://schemas.microsoft.com/office/drawing/2014/main" id="{5785B65B-14EA-4574-853C-A004843C0E4E}"/>
              </a:ext>
            </a:extLst>
          </p:cNvPr>
          <p:cNvSpPr txBox="1"/>
          <p:nvPr/>
        </p:nvSpPr>
        <p:spPr>
          <a:xfrm>
            <a:off x="5712614" y="4343228"/>
            <a:ext cx="645622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>
                <a:solidFill>
                  <a:schemeClr val="bg2">
                    <a:lumMod val="50000"/>
                  </a:schemeClr>
                </a:solidFill>
              </a:rPr>
              <a:t>2.732</a:t>
            </a:r>
          </a:p>
        </p:txBody>
      </p:sp>
    </p:spTree>
    <p:extLst>
      <p:ext uri="{BB962C8B-B14F-4D97-AF65-F5344CB8AC3E}">
        <p14:creationId xmlns:p14="http://schemas.microsoft.com/office/powerpoint/2010/main" val="4054505420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Grafik 5">
            <a:extLst>
              <a:ext uri="{FF2B5EF4-FFF2-40B4-BE49-F238E27FC236}">
                <a16:creationId xmlns:a16="http://schemas.microsoft.com/office/drawing/2014/main" id="{A7515065-0DBA-494B-B2E5-29C179E76DCB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5066297" y="4017293"/>
            <a:ext cx="3296468" cy="2768183"/>
          </a:xfrm>
          <a:prstGeom prst="rect">
            <a:avLst/>
          </a:prstGeom>
        </p:spPr>
      </p:pic>
      <p:sp>
        <p:nvSpPr>
          <p:cNvPr id="3" name="Datumsplatzhalter 2"/>
          <p:cNvSpPr>
            <a:spLocks noGrp="1"/>
          </p:cNvSpPr>
          <p:nvPr>
            <p:ph type="dt" sz="half" idx="10"/>
          </p:nvPr>
        </p:nvSpPr>
        <p:spPr>
          <a:xfrm>
            <a:off x="88550" y="6538912"/>
            <a:ext cx="2743200" cy="365125"/>
          </a:xfrm>
        </p:spPr>
        <p:txBody>
          <a:bodyPr/>
          <a:lstStyle/>
          <a:p>
            <a:pPr defTabSz="457189"/>
            <a:r>
              <a:rPr lang="de-DE" dirty="0">
                <a:latin typeface="Calibri"/>
              </a:rPr>
              <a:t>10.03.21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2</a:t>
            </a:fld>
            <a:endParaRPr lang="de-DE">
              <a:latin typeface="Calibri"/>
            </a:endParaRPr>
          </a:p>
        </p:txBody>
      </p:sp>
      <p:pic>
        <p:nvPicPr>
          <p:cNvPr id="4" name="Grafik 3">
            <a:extLst>
              <a:ext uri="{FF2B5EF4-FFF2-40B4-BE49-F238E27FC236}">
                <a16:creationId xmlns:a16="http://schemas.microsoft.com/office/drawing/2014/main" id="{A250B339-B402-4191-8923-71FC36642A91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613" b="4391"/>
          <a:stretch/>
        </p:blipFill>
        <p:spPr>
          <a:xfrm>
            <a:off x="4972049" y="918199"/>
            <a:ext cx="3603580" cy="2815144"/>
          </a:xfrm>
          <a:prstGeom prst="rect">
            <a:avLst/>
          </a:prstGeom>
        </p:spPr>
      </p:pic>
      <p:pic>
        <p:nvPicPr>
          <p:cNvPr id="12" name="Grafik 11">
            <a:extLst>
              <a:ext uri="{FF2B5EF4-FFF2-40B4-BE49-F238E27FC236}">
                <a16:creationId xmlns:a16="http://schemas.microsoft.com/office/drawing/2014/main" id="{05274D0A-92A1-4F71-A4DA-E1D0CA3401E4}"/>
              </a:ext>
            </a:extLst>
          </p:cNvPr>
          <p:cNvPicPr>
            <a:picLocks noChangeAspect="1"/>
          </p:cNvPicPr>
          <p:nvPr/>
        </p:nvPicPr>
        <p:blipFill rotWithShape="1"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915" b="3205"/>
          <a:stretch/>
        </p:blipFill>
        <p:spPr>
          <a:xfrm>
            <a:off x="8693677" y="906798"/>
            <a:ext cx="3446140" cy="2826545"/>
          </a:xfrm>
          <a:prstGeom prst="rect">
            <a:avLst/>
          </a:prstGeom>
        </p:spPr>
      </p:pic>
      <p:pic>
        <p:nvPicPr>
          <p:cNvPr id="13" name="Grafik 12">
            <a:extLst>
              <a:ext uri="{FF2B5EF4-FFF2-40B4-BE49-F238E27FC236}">
                <a16:creationId xmlns:a16="http://schemas.microsoft.com/office/drawing/2014/main" id="{8278AD20-A1C8-46CE-9812-058F8E133E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263" b="4209"/>
          <a:stretch/>
        </p:blipFill>
        <p:spPr>
          <a:xfrm>
            <a:off x="8675316" y="3947210"/>
            <a:ext cx="3482863" cy="2774265"/>
          </a:xfrm>
          <a:prstGeom prst="rect">
            <a:avLst/>
          </a:prstGeom>
        </p:spPr>
      </p:pic>
      <p:sp>
        <p:nvSpPr>
          <p:cNvPr id="35" name="Textfeld 34">
            <a:extLst>
              <a:ext uri="{FF2B5EF4-FFF2-40B4-BE49-F238E27FC236}">
                <a16:creationId xmlns:a16="http://schemas.microsoft.com/office/drawing/2014/main" id="{85D5720F-455A-4145-886D-045FB292D97A}"/>
              </a:ext>
            </a:extLst>
          </p:cNvPr>
          <p:cNvSpPr txBox="1"/>
          <p:nvPr/>
        </p:nvSpPr>
        <p:spPr>
          <a:xfrm>
            <a:off x="11709060" y="3788762"/>
            <a:ext cx="449119" cy="31463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Süd</a:t>
            </a:r>
          </a:p>
        </p:txBody>
      </p:sp>
      <p:sp>
        <p:nvSpPr>
          <p:cNvPr id="36" name="Textfeld 35">
            <a:extLst>
              <a:ext uri="{FF2B5EF4-FFF2-40B4-BE49-F238E27FC236}">
                <a16:creationId xmlns:a16="http://schemas.microsoft.com/office/drawing/2014/main" id="{37770203-A3C9-4562-8FA9-EF62A570CA33}"/>
              </a:ext>
            </a:extLst>
          </p:cNvPr>
          <p:cNvSpPr txBox="1"/>
          <p:nvPr/>
        </p:nvSpPr>
        <p:spPr>
          <a:xfrm>
            <a:off x="7923314" y="692931"/>
            <a:ext cx="655591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N-W</a:t>
            </a:r>
          </a:p>
        </p:txBody>
      </p:sp>
      <p:sp>
        <p:nvSpPr>
          <p:cNvPr id="37" name="Textfeld 36">
            <a:extLst>
              <a:ext uri="{FF2B5EF4-FFF2-40B4-BE49-F238E27FC236}">
                <a16:creationId xmlns:a16="http://schemas.microsoft.com/office/drawing/2014/main" id="{76CD4979-CB2C-4E32-B076-C23D2DD91636}"/>
              </a:ext>
            </a:extLst>
          </p:cNvPr>
          <p:cNvSpPr txBox="1"/>
          <p:nvPr/>
        </p:nvSpPr>
        <p:spPr>
          <a:xfrm>
            <a:off x="11657114" y="692931"/>
            <a:ext cx="510769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N-O</a:t>
            </a:r>
          </a:p>
        </p:txBody>
      </p:sp>
      <p:sp>
        <p:nvSpPr>
          <p:cNvPr id="38" name="Textfeld 37">
            <a:extLst>
              <a:ext uri="{FF2B5EF4-FFF2-40B4-BE49-F238E27FC236}">
                <a16:creationId xmlns:a16="http://schemas.microsoft.com/office/drawing/2014/main" id="{A8168A24-C0E8-41D3-9D3B-1886BC8017D5}"/>
              </a:ext>
            </a:extLst>
          </p:cNvPr>
          <p:cNvSpPr txBox="1"/>
          <p:nvPr/>
        </p:nvSpPr>
        <p:spPr>
          <a:xfrm>
            <a:off x="8021513" y="3803777"/>
            <a:ext cx="653803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i="1" dirty="0"/>
              <a:t>Mitte</a:t>
            </a:r>
          </a:p>
        </p:txBody>
      </p:sp>
      <p:sp>
        <p:nvSpPr>
          <p:cNvPr id="39" name="Rechteck 38">
            <a:extLst>
              <a:ext uri="{FF2B5EF4-FFF2-40B4-BE49-F238E27FC236}">
                <a16:creationId xmlns:a16="http://schemas.microsoft.com/office/drawing/2014/main" id="{2928AC30-3EAD-4B9D-8F5B-6AEC9AF36E59}"/>
              </a:ext>
            </a:extLst>
          </p:cNvPr>
          <p:cNvSpPr/>
          <p:nvPr/>
        </p:nvSpPr>
        <p:spPr>
          <a:xfrm>
            <a:off x="4075642" y="692931"/>
            <a:ext cx="324908" cy="631044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0" name="Rechteck 39">
            <a:extLst>
              <a:ext uri="{FF2B5EF4-FFF2-40B4-BE49-F238E27FC236}">
                <a16:creationId xmlns:a16="http://schemas.microsoft.com/office/drawing/2014/main" id="{DED12479-D96D-4684-B4D0-20FAB41AF815}"/>
              </a:ext>
            </a:extLst>
          </p:cNvPr>
          <p:cNvSpPr/>
          <p:nvPr/>
        </p:nvSpPr>
        <p:spPr>
          <a:xfrm>
            <a:off x="8172448" y="1594494"/>
            <a:ext cx="386516" cy="21589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1" name="Rechteck 40">
            <a:extLst>
              <a:ext uri="{FF2B5EF4-FFF2-40B4-BE49-F238E27FC236}">
                <a16:creationId xmlns:a16="http://schemas.microsoft.com/office/drawing/2014/main" id="{A985C8ED-33F8-4BCB-BADF-71C22D45E126}"/>
              </a:ext>
            </a:extLst>
          </p:cNvPr>
          <p:cNvSpPr/>
          <p:nvPr/>
        </p:nvSpPr>
        <p:spPr>
          <a:xfrm>
            <a:off x="11719631" y="1299089"/>
            <a:ext cx="385893" cy="278878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2" name="Rechteck 41">
            <a:extLst>
              <a:ext uri="{FF2B5EF4-FFF2-40B4-BE49-F238E27FC236}">
                <a16:creationId xmlns:a16="http://schemas.microsoft.com/office/drawing/2014/main" id="{4FBE0DE6-841E-4338-97A2-9D759D0A7B7F}"/>
              </a:ext>
            </a:extLst>
          </p:cNvPr>
          <p:cNvSpPr/>
          <p:nvPr/>
        </p:nvSpPr>
        <p:spPr>
          <a:xfrm>
            <a:off x="11719631" y="1938470"/>
            <a:ext cx="385893" cy="13335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3" name="Rechteck 42">
            <a:extLst>
              <a:ext uri="{FF2B5EF4-FFF2-40B4-BE49-F238E27FC236}">
                <a16:creationId xmlns:a16="http://schemas.microsoft.com/office/drawing/2014/main" id="{F9771314-1EE4-4F7B-B047-323B3CD1B681}"/>
              </a:ext>
            </a:extLst>
          </p:cNvPr>
          <p:cNvSpPr/>
          <p:nvPr/>
        </p:nvSpPr>
        <p:spPr>
          <a:xfrm>
            <a:off x="11766636" y="2649078"/>
            <a:ext cx="338888" cy="10530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4" name="Rechteck 43">
            <a:extLst>
              <a:ext uri="{FF2B5EF4-FFF2-40B4-BE49-F238E27FC236}">
                <a16:creationId xmlns:a16="http://schemas.microsoft.com/office/drawing/2014/main" id="{427345F9-AE80-4528-AD4F-81DB9A9A5EFD}"/>
              </a:ext>
            </a:extLst>
          </p:cNvPr>
          <p:cNvSpPr/>
          <p:nvPr/>
        </p:nvSpPr>
        <p:spPr>
          <a:xfrm>
            <a:off x="11748518" y="4139036"/>
            <a:ext cx="425365" cy="207996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5" name="Rechteck 44">
            <a:extLst>
              <a:ext uri="{FF2B5EF4-FFF2-40B4-BE49-F238E27FC236}">
                <a16:creationId xmlns:a16="http://schemas.microsoft.com/office/drawing/2014/main" id="{CB9C6C57-10EB-44A6-AF2C-E1F713EF68CB}"/>
              </a:ext>
            </a:extLst>
          </p:cNvPr>
          <p:cNvSpPr/>
          <p:nvPr/>
        </p:nvSpPr>
        <p:spPr>
          <a:xfrm>
            <a:off x="8184342" y="2038714"/>
            <a:ext cx="276225" cy="14412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6" name="Rechteck 45">
            <a:extLst>
              <a:ext uri="{FF2B5EF4-FFF2-40B4-BE49-F238E27FC236}">
                <a16:creationId xmlns:a16="http://schemas.microsoft.com/office/drawing/2014/main" id="{05C61859-4842-409D-BB25-30F7CA7375C1}"/>
              </a:ext>
            </a:extLst>
          </p:cNvPr>
          <p:cNvSpPr/>
          <p:nvPr/>
        </p:nvSpPr>
        <p:spPr>
          <a:xfrm>
            <a:off x="8172448" y="2792933"/>
            <a:ext cx="302751" cy="101675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7" name="Rechteck 46">
            <a:extLst>
              <a:ext uri="{FF2B5EF4-FFF2-40B4-BE49-F238E27FC236}">
                <a16:creationId xmlns:a16="http://schemas.microsoft.com/office/drawing/2014/main" id="{1F529972-4C36-44EC-9C69-4FFBD7EF6F22}"/>
              </a:ext>
            </a:extLst>
          </p:cNvPr>
          <p:cNvSpPr/>
          <p:nvPr/>
        </p:nvSpPr>
        <p:spPr>
          <a:xfrm>
            <a:off x="11766636" y="5442012"/>
            <a:ext cx="401247" cy="116899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8" name="Rechteck 47">
            <a:extLst>
              <a:ext uri="{FF2B5EF4-FFF2-40B4-BE49-F238E27FC236}">
                <a16:creationId xmlns:a16="http://schemas.microsoft.com/office/drawing/2014/main" id="{28231B06-A83F-46D0-BAAB-F2AA010229BE}"/>
              </a:ext>
            </a:extLst>
          </p:cNvPr>
          <p:cNvSpPr/>
          <p:nvPr/>
        </p:nvSpPr>
        <p:spPr>
          <a:xfrm>
            <a:off x="7936635" y="5609121"/>
            <a:ext cx="426130" cy="119534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49" name="Rechteck 48">
            <a:extLst>
              <a:ext uri="{FF2B5EF4-FFF2-40B4-BE49-F238E27FC236}">
                <a16:creationId xmlns:a16="http://schemas.microsoft.com/office/drawing/2014/main" id="{C44F20DC-E8D2-4DB0-8AFB-2C2586562AD1}"/>
              </a:ext>
            </a:extLst>
          </p:cNvPr>
          <p:cNvSpPr/>
          <p:nvPr/>
        </p:nvSpPr>
        <p:spPr>
          <a:xfrm>
            <a:off x="7961942" y="5250342"/>
            <a:ext cx="346456" cy="10178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0" name="Rechteck 49">
            <a:extLst>
              <a:ext uri="{FF2B5EF4-FFF2-40B4-BE49-F238E27FC236}">
                <a16:creationId xmlns:a16="http://schemas.microsoft.com/office/drawing/2014/main" id="{4B4B199B-0077-4B9E-967B-D854A694299F}"/>
              </a:ext>
            </a:extLst>
          </p:cNvPr>
          <p:cNvSpPr/>
          <p:nvPr/>
        </p:nvSpPr>
        <p:spPr>
          <a:xfrm>
            <a:off x="7953396" y="4879314"/>
            <a:ext cx="357053" cy="114030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51" name="Rechteck 50">
            <a:extLst>
              <a:ext uri="{FF2B5EF4-FFF2-40B4-BE49-F238E27FC236}">
                <a16:creationId xmlns:a16="http://schemas.microsoft.com/office/drawing/2014/main" id="{C61CA026-2885-4972-8D35-8545F5818232}"/>
              </a:ext>
            </a:extLst>
          </p:cNvPr>
          <p:cNvSpPr/>
          <p:nvPr/>
        </p:nvSpPr>
        <p:spPr>
          <a:xfrm>
            <a:off x="7966405" y="5976776"/>
            <a:ext cx="396360" cy="106537"/>
          </a:xfrm>
          <a:prstGeom prst="rect">
            <a:avLst/>
          </a:prstGeom>
          <a:noFill/>
          <a:ln>
            <a:solidFill>
              <a:schemeClr val="accent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sp>
        <p:nvSpPr>
          <p:cNvPr id="8" name="Rechteck 7">
            <a:extLst>
              <a:ext uri="{FF2B5EF4-FFF2-40B4-BE49-F238E27FC236}">
                <a16:creationId xmlns:a16="http://schemas.microsoft.com/office/drawing/2014/main" id="{A445A4E5-EC29-486E-8A67-2A430DAF5070}"/>
              </a:ext>
            </a:extLst>
          </p:cNvPr>
          <p:cNvSpPr/>
          <p:nvPr/>
        </p:nvSpPr>
        <p:spPr>
          <a:xfrm>
            <a:off x="7445006" y="1261829"/>
            <a:ext cx="710777" cy="982235"/>
          </a:xfrm>
          <a:prstGeom prst="rect">
            <a:avLst/>
          </a:prstGeom>
          <a:noFill/>
          <a:ln>
            <a:solidFill>
              <a:schemeClr val="bg1">
                <a:lumMod val="65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cxnSp>
        <p:nvCxnSpPr>
          <p:cNvPr id="53" name="Gerade Verbindung mit Pfeil 52">
            <a:extLst>
              <a:ext uri="{FF2B5EF4-FFF2-40B4-BE49-F238E27FC236}">
                <a16:creationId xmlns:a16="http://schemas.microsoft.com/office/drawing/2014/main" id="{1AF29F1E-A2DE-4A57-891E-59275105915B}"/>
              </a:ext>
            </a:extLst>
          </p:cNvPr>
          <p:cNvCxnSpPr>
            <a:cxnSpLocks/>
          </p:cNvCxnSpPr>
          <p:nvPr/>
        </p:nvCxnSpPr>
        <p:spPr>
          <a:xfrm flipH="1">
            <a:off x="11585359" y="4243235"/>
            <a:ext cx="123701" cy="1315676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4" name="Rechteck 23">
            <a:extLst>
              <a:ext uri="{FF2B5EF4-FFF2-40B4-BE49-F238E27FC236}">
                <a16:creationId xmlns:a16="http://schemas.microsoft.com/office/drawing/2014/main" id="{377B48BE-FC6B-43AA-A1FC-40E3BE7DD939}"/>
              </a:ext>
            </a:extLst>
          </p:cNvPr>
          <p:cNvSpPr/>
          <p:nvPr/>
        </p:nvSpPr>
        <p:spPr>
          <a:xfrm>
            <a:off x="4075642" y="760576"/>
            <a:ext cx="390181" cy="563399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D87AB952-75C0-46D5-A67D-605BE17E102F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2042" y="244569"/>
            <a:ext cx="4256586" cy="6246551"/>
          </a:xfrm>
          <a:prstGeom prst="rect">
            <a:avLst/>
          </a:prstGeom>
        </p:spPr>
      </p:pic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4075642" y="136525"/>
            <a:ext cx="7768829" cy="568158"/>
          </a:xfrm>
        </p:spPr>
        <p:txBody>
          <a:bodyPr>
            <a:noAutofit/>
          </a:bodyPr>
          <a:lstStyle/>
          <a:p>
            <a:r>
              <a:rPr lang="de-DE" sz="1600" dirty="0"/>
              <a:t>In 4 Bundesländern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 </a:t>
            </a:r>
            <a:r>
              <a:rPr lang="de-DE" sz="1600" dirty="0"/>
              <a:t>liegt der Anteil von COVID-19-Patient*innen an ITS-Betten über 15% </a:t>
            </a:r>
            <a:r>
              <a:rPr lang="de-DE" sz="1200" dirty="0">
                <a:solidFill>
                  <a:schemeClr val="bg1">
                    <a:lumMod val="50000"/>
                  </a:schemeClr>
                </a:solidFill>
              </a:rPr>
              <a:t>(+1 BL zu letzter Woche)</a:t>
            </a:r>
            <a:endParaRPr lang="de-DE" sz="1600" dirty="0">
              <a:solidFill>
                <a:schemeClr val="bg1">
                  <a:lumMod val="50000"/>
                </a:schemeClr>
              </a:solidFill>
            </a:endParaRPr>
          </a:p>
        </p:txBody>
      </p:sp>
      <p:cxnSp>
        <p:nvCxnSpPr>
          <p:cNvPr id="54" name="Gerade Verbindung mit Pfeil 53">
            <a:extLst>
              <a:ext uri="{FF2B5EF4-FFF2-40B4-BE49-F238E27FC236}">
                <a16:creationId xmlns:a16="http://schemas.microsoft.com/office/drawing/2014/main" id="{ACF63057-2B26-4641-8E23-C5ABB35E6727}"/>
              </a:ext>
            </a:extLst>
          </p:cNvPr>
          <p:cNvCxnSpPr>
            <a:cxnSpLocks/>
          </p:cNvCxnSpPr>
          <p:nvPr/>
        </p:nvCxnSpPr>
        <p:spPr>
          <a:xfrm flipH="1" flipV="1">
            <a:off x="7879059" y="5460542"/>
            <a:ext cx="80998" cy="511182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55" name="Gerade Verbindung mit Pfeil 54">
            <a:extLst>
              <a:ext uri="{FF2B5EF4-FFF2-40B4-BE49-F238E27FC236}">
                <a16:creationId xmlns:a16="http://schemas.microsoft.com/office/drawing/2014/main" id="{4E6A71E9-8608-4473-885E-F98C7A995EB9}"/>
              </a:ext>
            </a:extLst>
          </p:cNvPr>
          <p:cNvCxnSpPr>
            <a:cxnSpLocks/>
          </p:cNvCxnSpPr>
          <p:nvPr/>
        </p:nvCxnSpPr>
        <p:spPr>
          <a:xfrm flipH="1">
            <a:off x="11672860" y="1468970"/>
            <a:ext cx="55616" cy="1157228"/>
          </a:xfrm>
          <a:prstGeom prst="straightConnector1">
            <a:avLst/>
          </a:prstGeom>
          <a:ln>
            <a:solidFill>
              <a:schemeClr val="bg1">
                <a:lumMod val="65000"/>
              </a:schemeClr>
            </a:solidFill>
            <a:tailEnd type="triangle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964820970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platzhalter 9"/>
          <p:cNvSpPr>
            <a:spLocks noGrp="1"/>
          </p:cNvSpPr>
          <p:nvPr>
            <p:ph type="body" sz="quarter" idx="13"/>
          </p:nvPr>
        </p:nvSpPr>
        <p:spPr>
          <a:xfrm>
            <a:off x="191871" y="665967"/>
            <a:ext cx="11800431" cy="768546"/>
          </a:xfrm>
        </p:spPr>
        <p:txBody>
          <a:bodyPr>
            <a:noAutofit/>
          </a:bodyPr>
          <a:lstStyle/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Reduktion der Behandlung von NICHT-COVID Patient*innen zur Schaffung freier Kapazitäten für COVID-19-Patient*innen</a:t>
            </a:r>
          </a:p>
          <a:p>
            <a:pPr>
              <a:lnSpc>
                <a:spcPct val="100000"/>
              </a:lnSpc>
              <a:spcBef>
                <a:spcPts val="600"/>
              </a:spcBef>
            </a:pPr>
            <a:r>
              <a:rPr lang="de-DE" sz="1400" dirty="0"/>
              <a:t>Hohe Belegung der ECMO-Kapazitäten und invasiven Beatmungskapazitäten durch COVID-19-Patient*innen </a:t>
            </a:r>
          </a:p>
        </p:txBody>
      </p:sp>
      <p:sp>
        <p:nvSpPr>
          <p:cNvPr id="5" name="Foliennummernplatzhalt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pPr defTabSz="457189"/>
            <a:fld id="{162A217B-ED1C-D84B-8478-63C77FA79618}" type="slidenum">
              <a:rPr lang="de-DE">
                <a:latin typeface="Calibri"/>
              </a:rPr>
              <a:pPr defTabSz="457189"/>
              <a:t>3</a:t>
            </a:fld>
            <a:endParaRPr lang="de-DE">
              <a:latin typeface="Calibri"/>
            </a:endParaRPr>
          </a:p>
        </p:txBody>
      </p:sp>
      <p:sp>
        <p:nvSpPr>
          <p:cNvPr id="6" name="Titel 5"/>
          <p:cNvSpPr>
            <a:spLocks noGrp="1"/>
          </p:cNvSpPr>
          <p:nvPr>
            <p:ph type="title"/>
          </p:nvPr>
        </p:nvSpPr>
        <p:spPr>
          <a:xfrm>
            <a:off x="193590" y="234394"/>
            <a:ext cx="8142541" cy="387798"/>
          </a:xfrm>
        </p:spPr>
        <p:txBody>
          <a:bodyPr/>
          <a:lstStyle/>
          <a:p>
            <a:r>
              <a:rPr lang="de-DE" sz="2800" dirty="0"/>
              <a:t>COVID-19-Belegung an täglicher ITS-Belegung</a:t>
            </a:r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BEC00495-8F2D-4499-80A9-8751C1E4D820}"/>
              </a:ext>
            </a:extLst>
          </p:cNvPr>
          <p:cNvPicPr>
            <a:picLocks noChangeAspect="1"/>
          </p:cNvPicPr>
          <p:nvPr/>
        </p:nvPicPr>
        <p:blipFill rotWithShape="1"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4175" t="9307" r="13503" b="84424"/>
          <a:stretch/>
        </p:blipFill>
        <p:spPr>
          <a:xfrm>
            <a:off x="477677" y="6119997"/>
            <a:ext cx="445602" cy="619172"/>
          </a:xfrm>
          <a:prstGeom prst="rect">
            <a:avLst/>
          </a:prstGeom>
        </p:spPr>
      </p:pic>
      <p:pic>
        <p:nvPicPr>
          <p:cNvPr id="14" name="Grafik 13">
            <a:extLst>
              <a:ext uri="{FF2B5EF4-FFF2-40B4-BE49-F238E27FC236}">
                <a16:creationId xmlns:a16="http://schemas.microsoft.com/office/drawing/2014/main" id="{D8A87161-BC43-41F3-90B1-BA45107A36CD}"/>
              </a:ext>
            </a:extLst>
          </p:cNvPr>
          <p:cNvPicPr>
            <a:picLocks noChangeAspect="1"/>
          </p:cNvPicPr>
          <p:nvPr/>
        </p:nvPicPr>
        <p:blipFill rotWithShape="1"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4971" t="13882" b="76304"/>
          <a:stretch/>
        </p:blipFill>
        <p:spPr>
          <a:xfrm>
            <a:off x="4800096" y="6140417"/>
            <a:ext cx="3287461" cy="460577"/>
          </a:xfrm>
          <a:prstGeom prst="rect">
            <a:avLst/>
          </a:prstGeom>
        </p:spPr>
      </p:pic>
      <p:pic>
        <p:nvPicPr>
          <p:cNvPr id="16" name="Grafik 15">
            <a:extLst>
              <a:ext uri="{FF2B5EF4-FFF2-40B4-BE49-F238E27FC236}">
                <a16:creationId xmlns:a16="http://schemas.microsoft.com/office/drawing/2014/main" id="{3A8CEEFF-C707-4C1E-AC00-07BAE52A68DF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32285" y="1699363"/>
            <a:ext cx="3567321" cy="4008980"/>
          </a:xfrm>
          <a:prstGeom prst="rect">
            <a:avLst/>
          </a:prstGeom>
        </p:spPr>
      </p:pic>
      <p:pic>
        <p:nvPicPr>
          <p:cNvPr id="18" name="Grafik 17">
            <a:extLst>
              <a:ext uri="{FF2B5EF4-FFF2-40B4-BE49-F238E27FC236}">
                <a16:creationId xmlns:a16="http://schemas.microsoft.com/office/drawing/2014/main" id="{61C75B57-FF4D-4165-B4A7-AB87E4F2E241}"/>
              </a:ext>
            </a:extLst>
          </p:cNvPr>
          <p:cNvPicPr>
            <a:picLocks noChangeAspect="1"/>
          </p:cNvPicPr>
          <p:nvPr/>
        </p:nvPicPr>
        <p:blipFill rotWithShape="1"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8113" t="12719" b="74709"/>
          <a:stretch/>
        </p:blipFill>
        <p:spPr>
          <a:xfrm>
            <a:off x="8610600" y="6083309"/>
            <a:ext cx="3223704" cy="574791"/>
          </a:xfrm>
          <a:prstGeom prst="rect">
            <a:avLst/>
          </a:prstGeom>
        </p:spPr>
      </p:pic>
      <p:grpSp>
        <p:nvGrpSpPr>
          <p:cNvPr id="20" name="Gruppieren 19">
            <a:extLst>
              <a:ext uri="{FF2B5EF4-FFF2-40B4-BE49-F238E27FC236}">
                <a16:creationId xmlns:a16="http://schemas.microsoft.com/office/drawing/2014/main" id="{2B727B63-B92F-4232-A884-AC4FABE34150}"/>
              </a:ext>
            </a:extLst>
          </p:cNvPr>
          <p:cNvGrpSpPr/>
          <p:nvPr/>
        </p:nvGrpSpPr>
        <p:grpSpPr>
          <a:xfrm>
            <a:off x="4358773" y="1840940"/>
            <a:ext cx="3762212" cy="3867403"/>
            <a:chOff x="4358773" y="1840940"/>
            <a:chExt cx="3762212" cy="3867403"/>
          </a:xfrm>
        </p:grpSpPr>
        <p:pic>
          <p:nvPicPr>
            <p:cNvPr id="12" name="Grafik 11">
              <a:extLst>
                <a:ext uri="{FF2B5EF4-FFF2-40B4-BE49-F238E27FC236}">
                  <a16:creationId xmlns:a16="http://schemas.microsoft.com/office/drawing/2014/main" id="{64D5411C-CEE2-4902-9489-755E69649A08}"/>
                </a:ext>
              </a:extLst>
            </p:cNvPr>
            <p:cNvPicPr>
              <a:picLocks noChangeAspect="1"/>
            </p:cNvPicPr>
            <p:nvPr/>
          </p:nvPicPr>
          <p:blipFill>
            <a:blip r:embed="rId7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tretch>
              <a:fillRect/>
            </a:stretch>
          </p:blipFill>
          <p:spPr>
            <a:xfrm>
              <a:off x="4358773" y="1867298"/>
              <a:ext cx="3683500" cy="3841045"/>
            </a:xfrm>
            <a:prstGeom prst="rect">
              <a:avLst/>
            </a:prstGeom>
          </p:spPr>
        </p:pic>
        <p:sp>
          <p:nvSpPr>
            <p:cNvPr id="19" name="Rechteck 18">
              <a:extLst>
                <a:ext uri="{FF2B5EF4-FFF2-40B4-BE49-F238E27FC236}">
                  <a16:creationId xmlns:a16="http://schemas.microsoft.com/office/drawing/2014/main" id="{3BEE98B7-32AF-4F63-956E-AC43AC52C5B7}"/>
                </a:ext>
              </a:extLst>
            </p:cNvPr>
            <p:cNvSpPr/>
            <p:nvPr/>
          </p:nvSpPr>
          <p:spPr>
            <a:xfrm>
              <a:off x="7978942" y="1840940"/>
              <a:ext cx="142043" cy="809899"/>
            </a:xfrm>
            <a:prstGeom prst="rect">
              <a:avLst/>
            </a:prstGeom>
            <a:solidFill>
              <a:schemeClr val="bg1"/>
            </a:solidFill>
            <a:ln>
              <a:solidFill>
                <a:schemeClr val="bg1"/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de-DE"/>
            </a:p>
          </p:txBody>
        </p:sp>
      </p:grpSp>
      <p:pic>
        <p:nvPicPr>
          <p:cNvPr id="21" name="Grafik 20">
            <a:extLst>
              <a:ext uri="{FF2B5EF4-FFF2-40B4-BE49-F238E27FC236}">
                <a16:creationId xmlns:a16="http://schemas.microsoft.com/office/drawing/2014/main" id="{B4285828-74E5-46E9-AD17-A25B7AA601FF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57132" y="1840940"/>
            <a:ext cx="3964688" cy="4119786"/>
          </a:xfrm>
          <a:prstGeom prst="rect">
            <a:avLst/>
          </a:prstGeom>
        </p:spPr>
      </p:pic>
      <p:sp>
        <p:nvSpPr>
          <p:cNvPr id="22" name="Textfeld 21">
            <a:extLst>
              <a:ext uri="{FF2B5EF4-FFF2-40B4-BE49-F238E27FC236}">
                <a16:creationId xmlns:a16="http://schemas.microsoft.com/office/drawing/2014/main" id="{3571699B-EE0F-4631-BD05-05C605E08ABE}"/>
              </a:ext>
            </a:extLst>
          </p:cNvPr>
          <p:cNvSpPr txBox="1"/>
          <p:nvPr/>
        </p:nvSpPr>
        <p:spPr>
          <a:xfrm>
            <a:off x="273489" y="1534112"/>
            <a:ext cx="3153292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ITS-Belegung (alle Behandlungen)</a:t>
            </a:r>
          </a:p>
        </p:txBody>
      </p:sp>
      <p:sp>
        <p:nvSpPr>
          <p:cNvPr id="23" name="Textfeld 22">
            <a:extLst>
              <a:ext uri="{FF2B5EF4-FFF2-40B4-BE49-F238E27FC236}">
                <a16:creationId xmlns:a16="http://schemas.microsoft.com/office/drawing/2014/main" id="{5D263F91-9EDA-4ED1-86E2-2788C277A65F}"/>
              </a:ext>
            </a:extLst>
          </p:cNvPr>
          <p:cNvSpPr txBox="1"/>
          <p:nvPr/>
        </p:nvSpPr>
        <p:spPr>
          <a:xfrm>
            <a:off x="4449964" y="1567436"/>
            <a:ext cx="35011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Invasive Beatmungsbehandlung</a:t>
            </a:r>
          </a:p>
        </p:txBody>
      </p:sp>
      <p:sp>
        <p:nvSpPr>
          <p:cNvPr id="24" name="Textfeld 23">
            <a:extLst>
              <a:ext uri="{FF2B5EF4-FFF2-40B4-BE49-F238E27FC236}">
                <a16:creationId xmlns:a16="http://schemas.microsoft.com/office/drawing/2014/main" id="{13F03E5A-E900-4B59-BD8F-E5B010D6ED59}"/>
              </a:ext>
            </a:extLst>
          </p:cNvPr>
          <p:cNvSpPr txBox="1"/>
          <p:nvPr/>
        </p:nvSpPr>
        <p:spPr>
          <a:xfrm>
            <a:off x="8498489" y="1592284"/>
            <a:ext cx="3501117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400" dirty="0"/>
              <a:t>ECMO-Behandlung</a:t>
            </a:r>
          </a:p>
        </p:txBody>
      </p:sp>
      <p:sp>
        <p:nvSpPr>
          <p:cNvPr id="2" name="Textfeld 1">
            <a:extLst>
              <a:ext uri="{FF2B5EF4-FFF2-40B4-BE49-F238E27FC236}">
                <a16:creationId xmlns:a16="http://schemas.microsoft.com/office/drawing/2014/main" id="{0642B502-CE6B-46F9-8B37-6D5A49B947FF}"/>
              </a:ext>
            </a:extLst>
          </p:cNvPr>
          <p:cNvSpPr txBox="1"/>
          <p:nvPr/>
        </p:nvSpPr>
        <p:spPr>
          <a:xfrm>
            <a:off x="911442" y="6150435"/>
            <a:ext cx="2740241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200" dirty="0"/>
              <a:t>ITS-Patient*innen gesamt</a:t>
            </a:r>
            <a:br>
              <a:rPr lang="de-DE" sz="1200" dirty="0"/>
            </a:br>
            <a:r>
              <a:rPr lang="de-DE" sz="1200" dirty="0"/>
              <a:t>Davon ITS-Patient*innen mit COVID-19</a:t>
            </a:r>
          </a:p>
        </p:txBody>
      </p:sp>
    </p:spTree>
    <p:extLst>
      <p:ext uri="{BB962C8B-B14F-4D97-AF65-F5344CB8AC3E}">
        <p14:creationId xmlns:p14="http://schemas.microsoft.com/office/powerpoint/2010/main" val="639783637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el 1">
            <a:extLst>
              <a:ext uri="{FF2B5EF4-FFF2-40B4-BE49-F238E27FC236}">
                <a16:creationId xmlns:a16="http://schemas.microsoft.com/office/drawing/2014/main" id="{B14323FE-0245-4C7B-83CD-E6C9908F9391}"/>
              </a:ext>
            </a:extLst>
          </p:cNvPr>
          <p:cNvSpPr txBox="1">
            <a:spLocks/>
          </p:cNvSpPr>
          <p:nvPr/>
        </p:nvSpPr>
        <p:spPr>
          <a:xfrm>
            <a:off x="59378" y="0"/>
            <a:ext cx="12085122" cy="563170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>
            <a:lvl1pPr algn="ctr" defTabSz="914400" rtl="0" eaLnBrk="1" latinLnBrk="0" hangingPunct="1">
              <a:lnSpc>
                <a:spcPct val="90000"/>
              </a:lnSpc>
              <a:spcBef>
                <a:spcPct val="0"/>
              </a:spcBef>
              <a:buNone/>
              <a:defRPr sz="60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l"/>
            <a:r>
              <a:rPr lang="de-DE" sz="2400" b="1" dirty="0">
                <a:solidFill>
                  <a:srgbClr val="0070C0"/>
                </a:solidFill>
              </a:rPr>
              <a:t> </a:t>
            </a:r>
            <a:r>
              <a:rPr lang="de-DE" sz="2400" b="1" dirty="0" err="1">
                <a:solidFill>
                  <a:srgbClr val="0070C0"/>
                </a:solidFill>
              </a:rPr>
              <a:t>SPoCK</a:t>
            </a:r>
            <a:r>
              <a:rPr lang="de-DE" sz="2400" b="1" dirty="0">
                <a:solidFill>
                  <a:srgbClr val="0070C0"/>
                </a:solidFill>
              </a:rPr>
              <a:t>: Prognosen intensivpflichtiger COVID-19-Patient*innen</a:t>
            </a:r>
            <a:endParaRPr lang="de-DE" sz="2400" dirty="0">
              <a:solidFill>
                <a:srgbClr val="0070C0"/>
              </a:solidFill>
            </a:endParaRPr>
          </a:p>
        </p:txBody>
      </p:sp>
      <p:sp>
        <p:nvSpPr>
          <p:cNvPr id="11" name="Textfeld 10">
            <a:extLst>
              <a:ext uri="{FF2B5EF4-FFF2-40B4-BE49-F238E27FC236}">
                <a16:creationId xmlns:a16="http://schemas.microsoft.com/office/drawing/2014/main" id="{36D316A3-AAC9-4090-A57A-7FD12D8B0A41}"/>
              </a:ext>
            </a:extLst>
          </p:cNvPr>
          <p:cNvSpPr txBox="1"/>
          <p:nvPr/>
        </p:nvSpPr>
        <p:spPr>
          <a:xfrm>
            <a:off x="181886" y="1893169"/>
            <a:ext cx="533499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Länder (nach Kleeblättern) mit Kapazitäts-Prognosen:</a:t>
            </a:r>
          </a:p>
        </p:txBody>
      </p:sp>
      <p:sp>
        <p:nvSpPr>
          <p:cNvPr id="14" name="Rechteck 13">
            <a:extLst>
              <a:ext uri="{FF2B5EF4-FFF2-40B4-BE49-F238E27FC236}">
                <a16:creationId xmlns:a16="http://schemas.microsoft.com/office/drawing/2014/main" id="{293051AC-CDBB-4F45-A416-A1763C928651}"/>
              </a:ext>
            </a:extLst>
          </p:cNvPr>
          <p:cNvSpPr/>
          <p:nvPr/>
        </p:nvSpPr>
        <p:spPr>
          <a:xfrm>
            <a:off x="5710844" y="1387921"/>
            <a:ext cx="1678706" cy="134692"/>
          </a:xfrm>
          <a:prstGeom prst="rect">
            <a:avLst/>
          </a:prstGeom>
          <a:solidFill>
            <a:schemeClr val="bg1"/>
          </a:solidFill>
          <a:ln>
            <a:solidFill>
              <a:schemeClr val="bg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de-DE"/>
          </a:p>
        </p:txBody>
      </p:sp>
      <p:pic>
        <p:nvPicPr>
          <p:cNvPr id="8" name="Grafik 7">
            <a:extLst>
              <a:ext uri="{FF2B5EF4-FFF2-40B4-BE49-F238E27FC236}">
                <a16:creationId xmlns:a16="http://schemas.microsoft.com/office/drawing/2014/main" id="{1BB67F89-C932-455D-A624-9369B62AD9F8}"/>
              </a:ext>
            </a:extLst>
          </p:cNvPr>
          <p:cNvPicPr>
            <a:picLocks noChangeAspect="1"/>
          </p:cNvPicPr>
          <p:nvPr/>
        </p:nvPicPr>
        <p:blipFill>
          <a:blip r:embed="rId3"/>
          <a:stretch>
            <a:fillRect/>
          </a:stretch>
        </p:blipFill>
        <p:spPr>
          <a:xfrm>
            <a:off x="181886" y="736314"/>
            <a:ext cx="7534275" cy="885825"/>
          </a:xfrm>
          <a:prstGeom prst="rect">
            <a:avLst/>
          </a:prstGeom>
        </p:spPr>
      </p:pic>
      <p:sp>
        <p:nvSpPr>
          <p:cNvPr id="6" name="Textfeld 5">
            <a:extLst>
              <a:ext uri="{FF2B5EF4-FFF2-40B4-BE49-F238E27FC236}">
                <a16:creationId xmlns:a16="http://schemas.microsoft.com/office/drawing/2014/main" id="{632F46F8-91F6-44BC-9FD1-30BA5CABA547}"/>
              </a:ext>
            </a:extLst>
          </p:cNvPr>
          <p:cNvSpPr txBox="1"/>
          <p:nvPr/>
        </p:nvSpPr>
        <p:spPr>
          <a:xfrm>
            <a:off x="8085923" y="135650"/>
            <a:ext cx="1372769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sz="1600" dirty="0"/>
              <a:t>Deutschland</a:t>
            </a:r>
          </a:p>
        </p:txBody>
      </p:sp>
      <p:pic>
        <p:nvPicPr>
          <p:cNvPr id="27" name="Grafik 26">
            <a:extLst>
              <a:ext uri="{FF2B5EF4-FFF2-40B4-BE49-F238E27FC236}">
                <a16:creationId xmlns:a16="http://schemas.microsoft.com/office/drawing/2014/main" id="{B5BB7390-FD8F-488E-96F7-13B9597D65C0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8369350" y="3017299"/>
            <a:ext cx="2956717" cy="3794600"/>
          </a:xfrm>
          <a:prstGeom prst="rect">
            <a:avLst/>
          </a:prstGeom>
        </p:spPr>
      </p:pic>
      <p:sp>
        <p:nvSpPr>
          <p:cNvPr id="29" name="Textfeld 28">
            <a:extLst>
              <a:ext uri="{FF2B5EF4-FFF2-40B4-BE49-F238E27FC236}">
                <a16:creationId xmlns:a16="http://schemas.microsoft.com/office/drawing/2014/main" id="{72D84F85-3FF1-40EF-9A5C-17EA3996C8E2}"/>
              </a:ext>
            </a:extLst>
          </p:cNvPr>
          <p:cNvSpPr txBox="1"/>
          <p:nvPr/>
        </p:nvSpPr>
        <p:spPr>
          <a:xfrm>
            <a:off x="10815043" y="5114586"/>
            <a:ext cx="162636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de-DE" dirty="0"/>
              <a:t>Kleeblatt Zuordnungen</a:t>
            </a:r>
          </a:p>
        </p:txBody>
      </p:sp>
      <p:pic>
        <p:nvPicPr>
          <p:cNvPr id="2" name="Grafik 1">
            <a:extLst>
              <a:ext uri="{FF2B5EF4-FFF2-40B4-BE49-F238E27FC236}">
                <a16:creationId xmlns:a16="http://schemas.microsoft.com/office/drawing/2014/main" id="{476C3AAA-C578-41FA-8266-F4AEC06CD4AD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41125" y="497804"/>
            <a:ext cx="3919101" cy="2452031"/>
          </a:xfrm>
          <a:prstGeom prst="rect">
            <a:avLst/>
          </a:prstGeom>
          <a:ln w="28575">
            <a:solidFill>
              <a:srgbClr val="0070C0"/>
            </a:solidFill>
          </a:ln>
        </p:spPr>
      </p:pic>
      <p:pic>
        <p:nvPicPr>
          <p:cNvPr id="4" name="Grafik 3">
            <a:extLst>
              <a:ext uri="{FF2B5EF4-FFF2-40B4-BE49-F238E27FC236}">
                <a16:creationId xmlns:a16="http://schemas.microsoft.com/office/drawing/2014/main" id="{EFC02606-9BE5-4E95-8427-1915A7E914EE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9333" y="2298332"/>
            <a:ext cx="7283940" cy="4513238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625551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182</Words>
  <Application>Microsoft Office PowerPoint</Application>
  <PresentationFormat>Breitbild</PresentationFormat>
  <Paragraphs>35</Paragraphs>
  <Slides>4</Slides>
  <Notes>4</Notes>
  <HiddenSlides>0</HiddenSlides>
  <MMClips>0</MMClips>
  <ScaleCrop>false</ScaleCrop>
  <HeadingPairs>
    <vt:vector size="6" baseType="variant">
      <vt:variant>
        <vt:lpstr>Verwendete Schriftarten</vt:lpstr>
      </vt:variant>
      <vt:variant>
        <vt:i4>3</vt:i4>
      </vt:variant>
      <vt:variant>
        <vt:lpstr>Design</vt:lpstr>
      </vt:variant>
      <vt:variant>
        <vt:i4>1</vt:i4>
      </vt:variant>
      <vt:variant>
        <vt:lpstr>Folientitel</vt:lpstr>
      </vt:variant>
      <vt:variant>
        <vt:i4>4</vt:i4>
      </vt:variant>
    </vt:vector>
  </HeadingPairs>
  <TitlesOfParts>
    <vt:vector size="8" baseType="lpstr">
      <vt:lpstr>Arial</vt:lpstr>
      <vt:lpstr>Calibri</vt:lpstr>
      <vt:lpstr>Calibri Light</vt:lpstr>
      <vt:lpstr>Office</vt:lpstr>
      <vt:lpstr>DIVI-Intensivregister</vt:lpstr>
      <vt:lpstr>PowerPoint-Präsentation</vt:lpstr>
      <vt:lpstr>COVID-19-Belegung an täglicher ITS-Belegung</vt:lpstr>
      <vt:lpstr>PowerPoint-Präsentation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Infektionssituation in Schulen</dc:title>
  <dc:creator>Lehfeld, Ann-Sophie</dc:creator>
  <cp:lastModifiedBy>Fischer, Martina</cp:lastModifiedBy>
  <cp:revision>136</cp:revision>
  <dcterms:created xsi:type="dcterms:W3CDTF">2021-01-13T08:46:29Z</dcterms:created>
  <dcterms:modified xsi:type="dcterms:W3CDTF">2021-03-10T09:52:35Z</dcterms:modified>
</cp:coreProperties>
</file>