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304" r:id="rId3"/>
    <p:sldId id="301" r:id="rId4"/>
    <p:sldId id="303" r:id="rId5"/>
    <p:sldId id="305" r:id="rId6"/>
    <p:sldId id="311" r:id="rId7"/>
    <p:sldId id="319" r:id="rId8"/>
    <p:sldId id="313" r:id="rId9"/>
    <p:sldId id="316" r:id="rId10"/>
    <p:sldId id="317" r:id="rId11"/>
    <p:sldId id="308" r:id="rId12"/>
    <p:sldId id="309" r:id="rId13"/>
    <p:sldId id="31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9</a:t>
            </a:r>
          </a:p>
        </c:rich>
      </c:tx>
      <c:layout>
        <c:manualLayout>
          <c:xMode val="edge"/>
          <c:yMode val="edge"/>
          <c:x val="0.11667041619797526"/>
          <c:y val="1.371506819826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44</c:v>
                </c:pt>
                <c:pt idx="4">
                  <c:v>118</c:v>
                </c:pt>
                <c:pt idx="5">
                  <c:v>180</c:v>
                </c:pt>
                <c:pt idx="6">
                  <c:v>112</c:v>
                </c:pt>
                <c:pt idx="7">
                  <c:v>58</c:v>
                </c:pt>
                <c:pt idx="8">
                  <c:v>38</c:v>
                </c:pt>
                <c:pt idx="9">
                  <c:v>23</c:v>
                </c:pt>
                <c:pt idx="10">
                  <c:v>27</c:v>
                </c:pt>
                <c:pt idx="11">
                  <c:v>23</c:v>
                </c:pt>
                <c:pt idx="12">
                  <c:v>14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10</c:v>
                </c:pt>
                <c:pt idx="30">
                  <c:v>16</c:v>
                </c:pt>
                <c:pt idx="31">
                  <c:v>12</c:v>
                </c:pt>
                <c:pt idx="32">
                  <c:v>31</c:v>
                </c:pt>
                <c:pt idx="33">
                  <c:v>73</c:v>
                </c:pt>
                <c:pt idx="34">
                  <c:v>126</c:v>
                </c:pt>
                <c:pt idx="35">
                  <c:v>156</c:v>
                </c:pt>
                <c:pt idx="36">
                  <c:v>175</c:v>
                </c:pt>
                <c:pt idx="37">
                  <c:v>222</c:v>
                </c:pt>
                <c:pt idx="38">
                  <c:v>243</c:v>
                </c:pt>
                <c:pt idx="39">
                  <c:v>217</c:v>
                </c:pt>
                <c:pt idx="40">
                  <c:v>237</c:v>
                </c:pt>
                <c:pt idx="41">
                  <c:v>277</c:v>
                </c:pt>
                <c:pt idx="42">
                  <c:v>306</c:v>
                </c:pt>
                <c:pt idx="43">
                  <c:v>265</c:v>
                </c:pt>
                <c:pt idx="44">
                  <c:v>234</c:v>
                </c:pt>
                <c:pt idx="45">
                  <c:v>191</c:v>
                </c:pt>
                <c:pt idx="4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1-4115-90EC-7B0569B39F32}"/>
            </c:ext>
          </c:extLst>
        </c:ser>
        <c:ser>
          <c:idx val="1"/>
          <c:order val="1"/>
          <c:tx>
            <c:strRef>
              <c:f>Epivurve_care_TOP!$L$1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9</c:v>
                </c:pt>
                <c:pt idx="34">
                  <c:v>6</c:v>
                </c:pt>
                <c:pt idx="35">
                  <c:v>4</c:v>
                </c:pt>
                <c:pt idx="36">
                  <c:v>13</c:v>
                </c:pt>
                <c:pt idx="37">
                  <c:v>8</c:v>
                </c:pt>
                <c:pt idx="38">
                  <c:v>13</c:v>
                </c:pt>
                <c:pt idx="39">
                  <c:v>19</c:v>
                </c:pt>
                <c:pt idx="40">
                  <c:v>16</c:v>
                </c:pt>
                <c:pt idx="41">
                  <c:v>27</c:v>
                </c:pt>
                <c:pt idx="42">
                  <c:v>25</c:v>
                </c:pt>
                <c:pt idx="43">
                  <c:v>11</c:v>
                </c:pt>
                <c:pt idx="44">
                  <c:v>39</c:v>
                </c:pt>
                <c:pt idx="45">
                  <c:v>40</c:v>
                </c:pt>
                <c:pt idx="46">
                  <c:v>87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1-4115-90EC-7B0569B39F32}"/>
            </c:ext>
          </c:extLst>
        </c:ser>
        <c:ser>
          <c:idx val="2"/>
          <c:order val="2"/>
          <c:tx>
            <c:strRef>
              <c:f>Epivurve_care_TOP!$M$1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Epivurve_care_TOP!$M$2:$M$51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3</c:v>
                </c:pt>
                <c:pt idx="35">
                  <c:v>10</c:v>
                </c:pt>
                <c:pt idx="36">
                  <c:v>6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4</c:v>
                </c:pt>
                <c:pt idx="41">
                  <c:v>15</c:v>
                </c:pt>
                <c:pt idx="42">
                  <c:v>15</c:v>
                </c:pt>
                <c:pt idx="43">
                  <c:v>14</c:v>
                </c:pt>
                <c:pt idx="44">
                  <c:v>8</c:v>
                </c:pt>
                <c:pt idx="45">
                  <c:v>32</c:v>
                </c:pt>
                <c:pt idx="46">
                  <c:v>24</c:v>
                </c:pt>
                <c:pt idx="47">
                  <c:v>56</c:v>
                </c:pt>
                <c:pt idx="48">
                  <c:v>64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91-4115-90EC-7B0569B39F32}"/>
            </c:ext>
          </c:extLst>
        </c:ser>
        <c:ser>
          <c:idx val="3"/>
          <c:order val="3"/>
          <c:tx>
            <c:strRef>
              <c:f>Epivurve_care_TOP!$N$1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Epivurve_care_TOP!$N$2:$N$51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5</c:v>
                </c:pt>
                <c:pt idx="42">
                  <c:v>0</c:v>
                </c:pt>
                <c:pt idx="43">
                  <c:v>5</c:v>
                </c:pt>
                <c:pt idx="44">
                  <c:v>3</c:v>
                </c:pt>
                <c:pt idx="45">
                  <c:v>14</c:v>
                </c:pt>
                <c:pt idx="46">
                  <c:v>14</c:v>
                </c:pt>
                <c:pt idx="47">
                  <c:v>16</c:v>
                </c:pt>
                <c:pt idx="48">
                  <c:v>52</c:v>
                </c:pt>
                <c:pt idx="4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91-4115-90EC-7B0569B39F32}"/>
            </c:ext>
          </c:extLst>
        </c:ser>
        <c:ser>
          <c:idx val="4"/>
          <c:order val="4"/>
          <c:tx>
            <c:strRef>
              <c:f>Epivurve_care_TOP!$O$1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Epivurve_care_TOP!$O$2:$O$52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5</c:v>
                </c:pt>
                <c:pt idx="45">
                  <c:v>0</c:v>
                </c:pt>
                <c:pt idx="46">
                  <c:v>0</c:v>
                </c:pt>
                <c:pt idx="47">
                  <c:v>9</c:v>
                </c:pt>
                <c:pt idx="48">
                  <c:v>11</c:v>
                </c:pt>
                <c:pt idx="49">
                  <c:v>33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91-4115-90EC-7B0569B39F32}"/>
            </c:ext>
          </c:extLst>
        </c:ser>
        <c:ser>
          <c:idx val="5"/>
          <c:order val="5"/>
          <c:tx>
            <c:strRef>
              <c:f>Epivurve_care_TOP!$P$1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Epivurve_care_TOP!$P$2:$P$53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4</c:v>
                </c:pt>
                <c:pt idx="34">
                  <c:v>5</c:v>
                </c:pt>
                <c:pt idx="35">
                  <c:v>4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12</c:v>
                </c:pt>
                <c:pt idx="40">
                  <c:v>15</c:v>
                </c:pt>
                <c:pt idx="41">
                  <c:v>16</c:v>
                </c:pt>
                <c:pt idx="42">
                  <c:v>18</c:v>
                </c:pt>
                <c:pt idx="43">
                  <c:v>11</c:v>
                </c:pt>
                <c:pt idx="44">
                  <c:v>2</c:v>
                </c:pt>
                <c:pt idx="45">
                  <c:v>1</c:v>
                </c:pt>
                <c:pt idx="46">
                  <c:v>7</c:v>
                </c:pt>
                <c:pt idx="47">
                  <c:v>5</c:v>
                </c:pt>
                <c:pt idx="48">
                  <c:v>1</c:v>
                </c:pt>
                <c:pt idx="49">
                  <c:v>14</c:v>
                </c:pt>
                <c:pt idx="50">
                  <c:v>25</c:v>
                </c:pt>
                <c:pt idx="5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91-4115-90EC-7B0569B39F32}"/>
            </c:ext>
          </c:extLst>
        </c:ser>
        <c:ser>
          <c:idx val="6"/>
          <c:order val="6"/>
          <c:tx>
            <c:strRef>
              <c:f>Epivurve_care_TOP!$Q$1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23361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Epivurve_care_TOP!$Q$2:$Q$54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3</c:v>
                </c:pt>
                <c:pt idx="39">
                  <c:v>5</c:v>
                </c:pt>
                <c:pt idx="40">
                  <c:v>6</c:v>
                </c:pt>
                <c:pt idx="41">
                  <c:v>3</c:v>
                </c:pt>
                <c:pt idx="42">
                  <c:v>8</c:v>
                </c:pt>
                <c:pt idx="43">
                  <c:v>5</c:v>
                </c:pt>
                <c:pt idx="44">
                  <c:v>10</c:v>
                </c:pt>
                <c:pt idx="45">
                  <c:v>4</c:v>
                </c:pt>
                <c:pt idx="46">
                  <c:v>7</c:v>
                </c:pt>
                <c:pt idx="47">
                  <c:v>1</c:v>
                </c:pt>
                <c:pt idx="48">
                  <c:v>3</c:v>
                </c:pt>
                <c:pt idx="49">
                  <c:v>2</c:v>
                </c:pt>
                <c:pt idx="50">
                  <c:v>7</c:v>
                </c:pt>
                <c:pt idx="51">
                  <c:v>30</c:v>
                </c:pt>
                <c:pt idx="5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91-4115-90EC-7B0569B39F32}"/>
            </c:ext>
          </c:extLst>
        </c:ser>
        <c:ser>
          <c:idx val="7"/>
          <c:order val="7"/>
          <c:tx>
            <c:strRef>
              <c:f>Epivurve_care_TOP!$R$1</c:f>
              <c:strCache>
                <c:ptCount val="1"/>
                <c:pt idx="0">
                  <c:v>Neu übermittelt in KW 9</c:v>
                </c:pt>
              </c:strCache>
            </c:strRef>
          </c:tx>
          <c:spPr>
            <a:solidFill>
              <a:srgbClr val="0B110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Epivurve_care_TOP!$R$2:$R$55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4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2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6</c:v>
                </c:pt>
                <c:pt idx="50">
                  <c:v>3</c:v>
                </c:pt>
                <c:pt idx="51">
                  <c:v>10</c:v>
                </c:pt>
                <c:pt idx="52">
                  <c:v>20</c:v>
                </c:pt>
                <c:pt idx="5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91-4115-90EC-7B0569B3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0596688"/>
        <c:axId val="330597016"/>
      </c:barChart>
      <c:catAx>
        <c:axId val="330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7016"/>
        <c:crosses val="autoZero"/>
        <c:auto val="1"/>
        <c:lblAlgn val="ctr"/>
        <c:lblOffset val="100"/>
        <c:noMultiLvlLbl val="0"/>
      </c:catAx>
      <c:valAx>
        <c:axId val="3305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Epicurve_noso_TOP!$D$2:$D$51</c:f>
              <c:numCache>
                <c:formatCode>General</c:formatCode>
                <c:ptCount val="50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62</c:v>
                </c:pt>
                <c:pt idx="4">
                  <c:v>121</c:v>
                </c:pt>
                <c:pt idx="5">
                  <c:v>146</c:v>
                </c:pt>
                <c:pt idx="6">
                  <c:v>101</c:v>
                </c:pt>
                <c:pt idx="7">
                  <c:v>46</c:v>
                </c:pt>
                <c:pt idx="8">
                  <c:v>36</c:v>
                </c:pt>
                <c:pt idx="9">
                  <c:v>26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10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16</c:v>
                </c:pt>
                <c:pt idx="26">
                  <c:v>12</c:v>
                </c:pt>
                <c:pt idx="27">
                  <c:v>18</c:v>
                </c:pt>
                <c:pt idx="28">
                  <c:v>23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75</c:v>
                </c:pt>
                <c:pt idx="34">
                  <c:v>122</c:v>
                </c:pt>
                <c:pt idx="35">
                  <c:v>131</c:v>
                </c:pt>
                <c:pt idx="36">
                  <c:v>134</c:v>
                </c:pt>
                <c:pt idx="37">
                  <c:v>119</c:v>
                </c:pt>
                <c:pt idx="38">
                  <c:v>150</c:v>
                </c:pt>
                <c:pt idx="39">
                  <c:v>115</c:v>
                </c:pt>
                <c:pt idx="40">
                  <c:v>188</c:v>
                </c:pt>
                <c:pt idx="41">
                  <c:v>205</c:v>
                </c:pt>
                <c:pt idx="42">
                  <c:v>214</c:v>
                </c:pt>
                <c:pt idx="43">
                  <c:v>137</c:v>
                </c:pt>
                <c:pt idx="44">
                  <c:v>126</c:v>
                </c:pt>
                <c:pt idx="45">
                  <c:v>115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3-43E0-A08D-D9A96063DE91}"/>
            </c:ext>
          </c:extLst>
        </c:ser>
        <c:ser>
          <c:idx val="2"/>
          <c:order val="1"/>
          <c:tx>
            <c:strRef>
              <c:f>Epicurve_noso_TOP!$L$1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4</c:v>
                </c:pt>
                <c:pt idx="39">
                  <c:v>6</c:v>
                </c:pt>
                <c:pt idx="40">
                  <c:v>2</c:v>
                </c:pt>
                <c:pt idx="41">
                  <c:v>9</c:v>
                </c:pt>
                <c:pt idx="42">
                  <c:v>15</c:v>
                </c:pt>
                <c:pt idx="43">
                  <c:v>11</c:v>
                </c:pt>
                <c:pt idx="44">
                  <c:v>6</c:v>
                </c:pt>
                <c:pt idx="45">
                  <c:v>39</c:v>
                </c:pt>
                <c:pt idx="46">
                  <c:v>89</c:v>
                </c:pt>
                <c:pt idx="47">
                  <c:v>58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3-43E0-A08D-D9A96063DE91}"/>
            </c:ext>
          </c:extLst>
        </c:ser>
        <c:ser>
          <c:idx val="1"/>
          <c:order val="2"/>
          <c:tx>
            <c:strRef>
              <c:f>Epicurve_noso_TOP!$M$1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Epicurve_noso_TOP!$M$2:$M$51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4</c:v>
                </c:pt>
                <c:pt idx="36">
                  <c:v>5</c:v>
                </c:pt>
                <c:pt idx="37">
                  <c:v>5</c:v>
                </c:pt>
                <c:pt idx="38">
                  <c:v>11</c:v>
                </c:pt>
                <c:pt idx="39">
                  <c:v>14</c:v>
                </c:pt>
                <c:pt idx="40">
                  <c:v>5</c:v>
                </c:pt>
                <c:pt idx="41">
                  <c:v>3</c:v>
                </c:pt>
                <c:pt idx="42">
                  <c:v>6</c:v>
                </c:pt>
                <c:pt idx="43">
                  <c:v>6</c:v>
                </c:pt>
                <c:pt idx="44">
                  <c:v>7</c:v>
                </c:pt>
                <c:pt idx="45">
                  <c:v>12</c:v>
                </c:pt>
                <c:pt idx="46">
                  <c:v>23</c:v>
                </c:pt>
                <c:pt idx="47">
                  <c:v>92</c:v>
                </c:pt>
                <c:pt idx="48">
                  <c:v>52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53-43E0-A08D-D9A96063DE91}"/>
            </c:ext>
          </c:extLst>
        </c:ser>
        <c:ser>
          <c:idx val="3"/>
          <c:order val="3"/>
          <c:tx>
            <c:strRef>
              <c:f>Epicurve_noso_TOP!$N$1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Epicurve_noso_TOP!$N$2:$N$51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5</c:v>
                </c:pt>
                <c:pt idx="39">
                  <c:v>0</c:v>
                </c:pt>
                <c:pt idx="40">
                  <c:v>7</c:v>
                </c:pt>
                <c:pt idx="41">
                  <c:v>0</c:v>
                </c:pt>
                <c:pt idx="42">
                  <c:v>7</c:v>
                </c:pt>
                <c:pt idx="43">
                  <c:v>9</c:v>
                </c:pt>
                <c:pt idx="44">
                  <c:v>1</c:v>
                </c:pt>
                <c:pt idx="45">
                  <c:v>4</c:v>
                </c:pt>
                <c:pt idx="46">
                  <c:v>12</c:v>
                </c:pt>
                <c:pt idx="47">
                  <c:v>24</c:v>
                </c:pt>
                <c:pt idx="48">
                  <c:v>72</c:v>
                </c:pt>
                <c:pt idx="4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53-43E0-A08D-D9A96063DE91}"/>
            </c:ext>
          </c:extLst>
        </c:ser>
        <c:ser>
          <c:idx val="4"/>
          <c:order val="4"/>
          <c:tx>
            <c:strRef>
              <c:f>Epicurve_noso_TOP!$O$1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Epicurve_noso_TOP!$O$2:$O$52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4</c:v>
                </c:pt>
                <c:pt idx="41">
                  <c:v>0</c:v>
                </c:pt>
                <c:pt idx="42">
                  <c:v>0</c:v>
                </c:pt>
                <c:pt idx="43">
                  <c:v>3</c:v>
                </c:pt>
                <c:pt idx="44">
                  <c:v>5</c:v>
                </c:pt>
                <c:pt idx="45">
                  <c:v>7</c:v>
                </c:pt>
                <c:pt idx="46">
                  <c:v>8</c:v>
                </c:pt>
                <c:pt idx="47">
                  <c:v>20</c:v>
                </c:pt>
                <c:pt idx="48">
                  <c:v>18</c:v>
                </c:pt>
                <c:pt idx="49">
                  <c:v>55</c:v>
                </c:pt>
                <c:pt idx="5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53-43E0-A08D-D9A96063DE91}"/>
            </c:ext>
          </c:extLst>
        </c:ser>
        <c:ser>
          <c:idx val="5"/>
          <c:order val="5"/>
          <c:tx>
            <c:strRef>
              <c:f>Epicurve_noso_TOP!$P$1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Epicurve_noso_TOP!$P$2:$P$53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3</c:v>
                </c:pt>
                <c:pt idx="44">
                  <c:v>0</c:v>
                </c:pt>
                <c:pt idx="45">
                  <c:v>2</c:v>
                </c:pt>
                <c:pt idx="46">
                  <c:v>1</c:v>
                </c:pt>
                <c:pt idx="47">
                  <c:v>0</c:v>
                </c:pt>
                <c:pt idx="48">
                  <c:v>14</c:v>
                </c:pt>
                <c:pt idx="49">
                  <c:v>38</c:v>
                </c:pt>
                <c:pt idx="50">
                  <c:v>68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53-43E0-A08D-D9A96063DE91}"/>
            </c:ext>
          </c:extLst>
        </c:ser>
        <c:ser>
          <c:idx val="6"/>
          <c:order val="6"/>
          <c:tx>
            <c:strRef>
              <c:f>Epicurve_noso_TOP!$Q$1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15254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Epicurve_noso_TOP!$Q$2:$Q$54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4</c:v>
                </c:pt>
                <c:pt idx="46">
                  <c:v>1</c:v>
                </c:pt>
                <c:pt idx="47">
                  <c:v>0</c:v>
                </c:pt>
                <c:pt idx="48">
                  <c:v>6</c:v>
                </c:pt>
                <c:pt idx="49">
                  <c:v>0</c:v>
                </c:pt>
                <c:pt idx="50">
                  <c:v>13</c:v>
                </c:pt>
                <c:pt idx="51">
                  <c:v>58</c:v>
                </c:pt>
                <c:pt idx="5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53-43E0-A08D-D9A96063DE91}"/>
            </c:ext>
          </c:extLst>
        </c:ser>
        <c:ser>
          <c:idx val="7"/>
          <c:order val="7"/>
          <c:tx>
            <c:strRef>
              <c:f>Epicurve_noso_TOP!$R$1</c:f>
              <c:strCache>
                <c:ptCount val="1"/>
                <c:pt idx="0">
                  <c:v>Neu übermittelt in KW 9</c:v>
                </c:pt>
              </c:strCache>
            </c:strRef>
          </c:tx>
          <c:spPr>
            <a:solidFill>
              <a:srgbClr val="070D1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Epicurve_noso_TOP!$A$2:$B$55</c:f>
              <c:multiLvlStrCache>
                <c:ptCount val="5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Epicurve_noso_TOP!$R$2:$R$55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8</c:v>
                </c:pt>
                <c:pt idx="52">
                  <c:v>45</c:v>
                </c:pt>
                <c:pt idx="5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53-43E0-A08D-D9A96063D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83332648"/>
        <c:axId val="783324120"/>
      </c:barChart>
      <c:catAx>
        <c:axId val="7833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24120"/>
        <c:crosses val="autoZero"/>
        <c:auto val="1"/>
        <c:lblAlgn val="ctr"/>
        <c:lblOffset val="100"/>
        <c:noMultiLvlLbl val="0"/>
      </c:catAx>
      <c:valAx>
        <c:axId val="78332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9.3.2021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F96C0C-4507-4C90-8590-E103C461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024988" cy="48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A78B10-E564-424E-9349-DA252E3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89797-702D-4AB7-AA45-6C4273D778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B1D602-49D6-4E27-954E-214D4928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665"/>
            <a:ext cx="7983646" cy="874368"/>
          </a:xfrm>
        </p:spPr>
        <p:txBody>
          <a:bodyPr/>
          <a:lstStyle/>
          <a:p>
            <a:r>
              <a:rPr lang="de-DE" dirty="0"/>
              <a:t>B.1.1.7 in Altersgruppen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DB5CE3-C27E-4BAC-89FB-08E70819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4033"/>
            <a:ext cx="7982534" cy="52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6D6D136-791E-49A0-B4AE-130D15E8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60263"/>
              </p:ext>
            </p:extLst>
          </p:nvPr>
        </p:nvGraphicFramePr>
        <p:xfrm>
          <a:off x="351375" y="980728"/>
          <a:ext cx="844125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ED698FA-04E6-4B55-855C-C3FA751C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950794"/>
              </p:ext>
            </p:extLst>
          </p:nvPr>
        </p:nvGraphicFramePr>
        <p:xfrm>
          <a:off x="395536" y="1052736"/>
          <a:ext cx="8208912" cy="53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DD42F7-E23C-42CC-9142-7CBFEB88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9A4B0-661F-4FBE-8C09-AB94D0B3A9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Bis Ende KW 9 wurden dem RKI insgesamt 9.079 Ausbrüche im Gesundheitswesen mit mindestens 2 Fällen und </a:t>
            </a:r>
            <a:r>
              <a:rPr lang="de-DE" dirty="0" err="1"/>
              <a:t>TopOutbreak</a:t>
            </a:r>
            <a:r>
              <a:rPr lang="de-DE" dirty="0"/>
              <a:t>=1 übermittelt, 4.952 davon in Alten- und Pflegeheimen und 4.110 nosokomiale Ausbrüche. Insgesamt waren in diesen Ausbrüchen 184.016 Fälle enthalten (Median: 10 Fälle, Range: 2-356 Fälle). Davon waren es in Ausbrüchen in Alten- und Pflegeheimen 139,761 Fälle (Median: 19, Range: 2-244) und in nosokomialen Ausbrüchen 44,255 Fälle (Median: 5, Range: 2-356).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D1E263-66C8-4D2D-9517-69D4FC14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40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9.3.2021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58B00C-6D15-498E-AC46-C24D9243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208912" cy="50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9.3.2021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1803E7-E628-40BD-9A3D-F26F6A14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16" y="3397224"/>
            <a:ext cx="5436096" cy="33861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A06C6D-F1B1-4076-93F4-A71343B6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36" y="136525"/>
            <a:ext cx="5380964" cy="31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– 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9.3.2021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56B618-81E3-4702-9560-5F789870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2" y="1147762"/>
            <a:ext cx="8332832" cy="51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B01109-6776-421F-B65E-FC4DA226F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94" y="1773075"/>
            <a:ext cx="72675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0672"/>
            <a:ext cx="7983646" cy="874368"/>
          </a:xfrm>
        </p:spPr>
        <p:txBody>
          <a:bodyPr/>
          <a:lstStyle/>
          <a:p>
            <a:r>
              <a:rPr lang="de-DE" dirty="0"/>
              <a:t>B.1.1.7 (delH69/V70 (Daten aus 12 Laboren) – </a:t>
            </a:r>
            <a:br>
              <a:rPr lang="de-DE" dirty="0"/>
            </a:br>
            <a:r>
              <a:rPr lang="de-DE" b="0" dirty="0"/>
              <a:t>Datenstand 9.3.2021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3AC5AA-5436-4FB9-BF57-0A9D07688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9" y="1232911"/>
            <a:ext cx="8131580" cy="52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AFBCBB-63A3-4FD1-81F5-06ABB2AB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2D0AC4-825B-439B-A412-72147CF023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B51176-0290-45A7-B500-D3ADC2DF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751"/>
            <a:ext cx="7983646" cy="874368"/>
          </a:xfrm>
        </p:spPr>
        <p:txBody>
          <a:bodyPr/>
          <a:lstStyle/>
          <a:p>
            <a:r>
              <a:rPr lang="de-DE" dirty="0"/>
              <a:t>B.1.1.7 (Daten aus 12 Laboren) 9.3.21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91C0B1-ED0D-4654-A128-974FD38C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5" y="1436600"/>
            <a:ext cx="8172400" cy="51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555F6A-7DC0-4391-B44F-56A9F545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EBB18-EFB8-47DE-88C3-F031795937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ABB5-A3D6-4716-A859-27684C2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70" y="393450"/>
            <a:ext cx="7983646" cy="874368"/>
          </a:xfrm>
        </p:spPr>
        <p:txBody>
          <a:bodyPr/>
          <a:lstStyle/>
          <a:p>
            <a:r>
              <a:rPr lang="de-DE" dirty="0"/>
              <a:t>B.1.1.7 (Daten aus 12 Laboren) 9.3.21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D99404-6238-4F2E-A4B8-FD4A5876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3" y="1261963"/>
            <a:ext cx="8219174" cy="52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44C4C3-F5E2-4A38-8B26-CB31739E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87357-AA54-49FB-B2C2-B89B0B7934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CB2A9-C5CB-46F5-AFC7-D90EB06E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71" y="534160"/>
            <a:ext cx="7983646" cy="874368"/>
          </a:xfrm>
        </p:spPr>
        <p:txBody>
          <a:bodyPr/>
          <a:lstStyle/>
          <a:p>
            <a:r>
              <a:rPr lang="de-DE" dirty="0"/>
              <a:t>B.1.1.7 in verschiedenen Organisationseinheiten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BF6D0A-FC91-421F-B7C0-620E68FA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0" y="1425919"/>
            <a:ext cx="8096563" cy="51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Bildschirmpräsentation (4:3)</PresentationFormat>
  <Paragraphs>30</Paragraphs>
  <Slides>13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9.3.2021</vt:lpstr>
      <vt:lpstr>PowerPoint-Präsentation</vt:lpstr>
      <vt:lpstr>Anzahl der Testungen pro 100.000 Einwohner nach Altersgruppe und Kalenderwoche – Datenstand 9.3.2021</vt:lpstr>
      <vt:lpstr>Abnahmeort in Kalenderwoche –  Datenstand 9.3.2021</vt:lpstr>
      <vt:lpstr>Zeit zwischen Abnahme und Test (Mittelwert)</vt:lpstr>
      <vt:lpstr>B.1.1.7 (delH69/V70 (Daten aus 12 Laboren) –  Datenstand 9.3.2021</vt:lpstr>
      <vt:lpstr>B.1.1.7 (Daten aus 12 Laboren) 9.3.21</vt:lpstr>
      <vt:lpstr>B.1.1.7 (Daten aus 12 Laboren) 9.3.21</vt:lpstr>
      <vt:lpstr>B.1.1.7 in verschiedenen Organisationseinheiten</vt:lpstr>
      <vt:lpstr>B.1.1.7 in Altersgruppen</vt:lpstr>
      <vt:lpstr>Ausbrüche Altenheime</vt:lpstr>
      <vt:lpstr>Ausbrüche Krankenhäuser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269</cp:revision>
  <dcterms:created xsi:type="dcterms:W3CDTF">2020-01-21T10:42:53Z</dcterms:created>
  <dcterms:modified xsi:type="dcterms:W3CDTF">2021-03-10T09:49:47Z</dcterms:modified>
</cp:coreProperties>
</file>