
<file path=[Content_Types].xml><?xml version="1.0" encoding="utf-8"?>
<Types xmlns="http://schemas.openxmlformats.org/package/2006/content-types"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notesMasterIdLst>
    <p:notesMasterId r:id="rId6"/>
  </p:notesMasterIdLst>
  <p:handoutMasterIdLst>
    <p:handoutMasterId r:id="rId7"/>
  </p:handoutMasterIdLst>
  <p:sldIdLst>
    <p:sldId id="672" r:id="rId3"/>
    <p:sldId id="671" r:id="rId4"/>
    <p:sldId id="673" r:id="rId5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olff, Thorsten" initials="WT" lastIdx="2" clrIdx="0">
    <p:extLst>
      <p:ext uri="{19B8F6BF-5375-455C-9EA6-DF929625EA0E}">
        <p15:presenceInfo xmlns:p15="http://schemas.microsoft.com/office/powerpoint/2012/main" userId="Wolff, Thorsten" providerId="None"/>
      </p:ext>
    </p:extLst>
  </p:cmAuthor>
  <p:cmAuthor id="2" name="Arvand, Mardjan" initials="AM" lastIdx="2" clrIdx="1">
    <p:extLst>
      <p:ext uri="{19B8F6BF-5375-455C-9EA6-DF929625EA0E}">
        <p15:presenceInfo xmlns:p15="http://schemas.microsoft.com/office/powerpoint/2012/main" userId="Arvand, Mardj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EBB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2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0EC92B5-D821-4090-BC26-A5BFBC07561E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EA6A8EC9-815E-468A-8A70-3CB966A81E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925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D5A8DAA-E401-4EA2-9CCE-D42872C9B486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B5244CB1-3CC1-4284-BE9F-DA84C9CD9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1190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244CB1-3CC1-4284-BE9F-DA84C9CD980E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19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(Ministerium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08063" y="1628774"/>
            <a:ext cx="5076825" cy="1260165"/>
          </a:xfrm>
        </p:spPr>
        <p:txBody>
          <a:bodyPr anchor="b">
            <a:normAutofit/>
          </a:bodyPr>
          <a:lstStyle>
            <a:lvl1pPr marL="504000" indent="-504000" algn="l">
              <a:lnSpc>
                <a:spcPts val="3600"/>
              </a:lnSpc>
              <a:defRPr sz="3300" b="0" cap="none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0.	Kapiteltitel eingeben (kann mehrzeilig sein)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/>
          </p:nvPr>
        </p:nvSpPr>
        <p:spPr>
          <a:xfrm>
            <a:off x="1008063" y="3320989"/>
            <a:ext cx="5076825" cy="2303524"/>
          </a:xfrm>
        </p:spPr>
        <p:txBody>
          <a:bodyPr/>
          <a:lstStyle>
            <a:lvl1pPr marL="504000">
              <a:defRPr>
                <a:solidFill>
                  <a:schemeClr val="bg1"/>
                </a:solidFill>
              </a:defRPr>
            </a:lvl1pPr>
            <a:lvl2pPr marL="756000">
              <a:defRPr>
                <a:solidFill>
                  <a:schemeClr val="bg1"/>
                </a:solidFill>
              </a:defRPr>
            </a:lvl2pPr>
            <a:lvl3pPr marL="756000">
              <a:defRPr>
                <a:solidFill>
                  <a:schemeClr val="bg1"/>
                </a:solidFill>
              </a:defRPr>
            </a:lvl3pPr>
            <a:lvl4pPr marL="756000">
              <a:defRPr>
                <a:solidFill>
                  <a:schemeClr val="bg1"/>
                </a:solidFill>
              </a:defRPr>
            </a:lvl4pPr>
            <a:lvl5pPr marL="100800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096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Folientitel eingeben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de-DE" dirty="0"/>
              <a:t>Text eingeben (oder auf ein Symbol für Bild, Tabelle etc. klicken)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Absender  |  Titel (ändern über „Einfügen &gt; Kopf- und Fußzeile“)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8133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Folientitel eingeben</a:t>
            </a:r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Absender  |  Titel (ändern über „Einfügen &gt; Kopf- und Fußzeile“)</a:t>
            </a:r>
            <a:endParaRPr lang="de-DE" dirty="0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11"/>
          </p:nvPr>
        </p:nvSpPr>
        <p:spPr>
          <a:xfrm>
            <a:off x="468312" y="1628775"/>
            <a:ext cx="3995737" cy="39957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4" name="Inhaltsplatzhalter 12"/>
          <p:cNvSpPr>
            <a:spLocks noGrp="1"/>
          </p:cNvSpPr>
          <p:nvPr>
            <p:ph sz="quarter" idx="12"/>
          </p:nvPr>
        </p:nvSpPr>
        <p:spPr>
          <a:xfrm>
            <a:off x="4679950" y="1628775"/>
            <a:ext cx="3995737" cy="39957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8014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Folientitel einfügen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Absender  |  Titel (ändern über „Einfügen &gt; Kopf- und Fußzeile“)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1" hasCustomPrompt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Bild einfügen (auf Symbol klicken)</a:t>
            </a:r>
          </a:p>
        </p:txBody>
      </p:sp>
    </p:spTree>
    <p:extLst>
      <p:ext uri="{BB962C8B-B14F-4D97-AF65-F5344CB8AC3E}">
        <p14:creationId xmlns:p14="http://schemas.microsoft.com/office/powerpoint/2010/main" val="604753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Folientitel einfügen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Absender  |  Titel (ändern über „Einfügen &gt; Kopf- und Fußzeile“)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1" hasCustomPrompt="1"/>
          </p:nvPr>
        </p:nvSpPr>
        <p:spPr>
          <a:xfrm>
            <a:off x="468314" y="1628777"/>
            <a:ext cx="2590800" cy="3518080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Bild einfügen (auf Symbol klicken)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3276600" y="1628775"/>
            <a:ext cx="5399088" cy="39957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61368" y="5146857"/>
            <a:ext cx="2590800" cy="478387"/>
          </a:xfrm>
        </p:spPr>
        <p:txBody>
          <a:bodyPr tIns="108000" bIns="0" anchor="b" anchorCtr="0">
            <a:spAutoFit/>
          </a:bodyPr>
          <a:lstStyle>
            <a:lvl1pPr>
              <a:defRPr sz="1200"/>
            </a:lvl1pPr>
          </a:lstStyle>
          <a:p>
            <a:pPr lvl="0"/>
            <a:r>
              <a:rPr lang="de-DE" dirty="0"/>
              <a:t>Bildunterschrift eingeben oder löschen (</a:t>
            </a:r>
            <a:r>
              <a:rPr lang="de-DE" dirty="0" err="1"/>
              <a:t>Bildhöhe</a:t>
            </a:r>
            <a:r>
              <a:rPr lang="de-DE" dirty="0"/>
              <a:t> entsprechend anpassen)</a:t>
            </a:r>
          </a:p>
        </p:txBody>
      </p:sp>
    </p:spTree>
    <p:extLst>
      <p:ext uri="{BB962C8B-B14F-4D97-AF65-F5344CB8AC3E}">
        <p14:creationId xmlns:p14="http://schemas.microsoft.com/office/powerpoint/2010/main" val="2889280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Folientitel einfügen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Absender  |  Titel (ändern über „Einfügen &gt; Kopf- und Fußzeile“)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468313" y="1628775"/>
            <a:ext cx="5399087" cy="39957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2" hasCustomPrompt="1"/>
          </p:nvPr>
        </p:nvSpPr>
        <p:spPr>
          <a:xfrm>
            <a:off x="6084888" y="1628775"/>
            <a:ext cx="2590800" cy="351808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Bild einfügen (auf Symbol klicken)</a:t>
            </a:r>
          </a:p>
          <a:p>
            <a:endParaRPr lang="de-DE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084887" y="5146857"/>
            <a:ext cx="2590800" cy="478387"/>
          </a:xfrm>
        </p:spPr>
        <p:txBody>
          <a:bodyPr tIns="108000" bIns="0" anchor="b" anchorCtr="0">
            <a:spAutoFit/>
          </a:bodyPr>
          <a:lstStyle>
            <a:lvl1pPr>
              <a:defRPr sz="1200"/>
            </a:lvl1pPr>
          </a:lstStyle>
          <a:p>
            <a:pPr lvl="0"/>
            <a:r>
              <a:rPr lang="de-DE" dirty="0"/>
              <a:t>Bildunterschrift eingeben oder löschen (</a:t>
            </a:r>
            <a:r>
              <a:rPr lang="de-DE" dirty="0" err="1"/>
              <a:t>Bildhöhe</a:t>
            </a:r>
            <a:r>
              <a:rPr lang="de-DE" dirty="0"/>
              <a:t> entsprechend anpassen)</a:t>
            </a:r>
          </a:p>
        </p:txBody>
      </p:sp>
    </p:spTree>
    <p:extLst>
      <p:ext uri="{BB962C8B-B14F-4D97-AF65-F5344CB8AC3E}">
        <p14:creationId xmlns:p14="http://schemas.microsoft.com/office/powerpoint/2010/main" val="1131552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3 Bilder mit BUs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Absender  |  Titel (ändern über „Einfügen &gt; Kopf- und Fußzeile“)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1" hasCustomPrompt="1"/>
          </p:nvPr>
        </p:nvSpPr>
        <p:spPr>
          <a:xfrm>
            <a:off x="468313" y="1628775"/>
            <a:ext cx="2590800" cy="14049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Bild einfügen (auf Symbol klicken)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68313" y="3033713"/>
            <a:ext cx="2590800" cy="511830"/>
          </a:xfrm>
        </p:spPr>
        <p:txBody>
          <a:bodyPr tIns="108000" bIns="216000">
            <a:spAutoFit/>
          </a:bodyPr>
          <a:lstStyle>
            <a:lvl1pPr>
              <a:defRPr sz="1200"/>
            </a:lvl1pPr>
          </a:lstStyle>
          <a:p>
            <a:pPr lvl="0"/>
            <a:r>
              <a:rPr lang="de-DE" dirty="0"/>
              <a:t>Bildunterschrift eingeben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2" y="3545543"/>
            <a:ext cx="8207375" cy="207897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Text eingeben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Bildplatzhalter 4"/>
          <p:cNvSpPr>
            <a:spLocks noGrp="1"/>
          </p:cNvSpPr>
          <p:nvPr>
            <p:ph type="pic" sz="quarter" idx="14" hasCustomPrompt="1"/>
          </p:nvPr>
        </p:nvSpPr>
        <p:spPr>
          <a:xfrm>
            <a:off x="3276600" y="1628775"/>
            <a:ext cx="2590800" cy="14049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Bild einfügen (auf Symbol klicken)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276600" y="3033713"/>
            <a:ext cx="2590800" cy="511830"/>
          </a:xfrm>
        </p:spPr>
        <p:txBody>
          <a:bodyPr tIns="108000" bIns="216000">
            <a:spAutoFit/>
          </a:bodyPr>
          <a:lstStyle>
            <a:lvl1pPr>
              <a:defRPr sz="1200"/>
            </a:lvl1pPr>
          </a:lstStyle>
          <a:p>
            <a:pPr lvl="0"/>
            <a:r>
              <a:rPr lang="de-DE" dirty="0"/>
              <a:t>Bildunterschrift eingeben</a:t>
            </a:r>
          </a:p>
        </p:txBody>
      </p:sp>
      <p:sp>
        <p:nvSpPr>
          <p:cNvPr id="16" name="Bildplatzhalter 4"/>
          <p:cNvSpPr>
            <a:spLocks noGrp="1"/>
          </p:cNvSpPr>
          <p:nvPr>
            <p:ph type="pic" sz="quarter" idx="17" hasCustomPrompt="1"/>
          </p:nvPr>
        </p:nvSpPr>
        <p:spPr>
          <a:xfrm>
            <a:off x="6084888" y="1628775"/>
            <a:ext cx="2590800" cy="1404938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Bild einfügen (auf Symbol klicken)</a:t>
            </a:r>
          </a:p>
        </p:txBody>
      </p:sp>
      <p:sp>
        <p:nvSpPr>
          <p:cNvPr id="17" name="Textplatzhalter 9"/>
          <p:cNvSpPr>
            <a:spLocks noGrp="1"/>
          </p:cNvSpPr>
          <p:nvPr>
            <p:ph type="body" sz="quarter" idx="18" hasCustomPrompt="1"/>
          </p:nvPr>
        </p:nvSpPr>
        <p:spPr>
          <a:xfrm>
            <a:off x="6084888" y="3033713"/>
            <a:ext cx="2590800" cy="511830"/>
          </a:xfrm>
        </p:spPr>
        <p:txBody>
          <a:bodyPr tIns="108000" bIns="216000">
            <a:spAutoFit/>
          </a:bodyPr>
          <a:lstStyle>
            <a:lvl1pPr>
              <a:defRPr sz="1200"/>
            </a:lvl1pPr>
          </a:lstStyle>
          <a:p>
            <a:pPr lvl="0"/>
            <a:r>
              <a:rPr lang="de-DE" dirty="0"/>
              <a:t>Bildunterschrift eingeben</a:t>
            </a:r>
          </a:p>
        </p:txBody>
      </p:sp>
    </p:spTree>
    <p:extLst>
      <p:ext uri="{BB962C8B-B14F-4D97-AF65-F5344CB8AC3E}">
        <p14:creationId xmlns:p14="http://schemas.microsoft.com/office/powerpoint/2010/main" val="2655377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Bild in 3 Rei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Absender  |  Titel (ändern über „Einfügen &gt; Kopf- und Fußzeile“)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1628775"/>
            <a:ext cx="5399087" cy="1187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2" hasCustomPrompt="1"/>
          </p:nvPr>
        </p:nvSpPr>
        <p:spPr>
          <a:xfrm>
            <a:off x="6084888" y="1628775"/>
            <a:ext cx="2590800" cy="118745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Bild einfügen (auf Symbol klicken)</a:t>
            </a:r>
          </a:p>
          <a:p>
            <a:endParaRPr lang="de-DE" dirty="0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3" y="3033713"/>
            <a:ext cx="5399087" cy="1187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9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6084888" y="3033713"/>
            <a:ext cx="2590800" cy="118745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Bild einfügen (auf Symbol klicken)</a:t>
            </a:r>
          </a:p>
          <a:p>
            <a:endParaRPr lang="de-DE" dirty="0"/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68313" y="4437063"/>
            <a:ext cx="5399087" cy="1187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6" hasCustomPrompt="1"/>
          </p:nvPr>
        </p:nvSpPr>
        <p:spPr>
          <a:xfrm>
            <a:off x="6084888" y="4437063"/>
            <a:ext cx="2590800" cy="118745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e-DE" dirty="0"/>
              <a:t>Bild einfügen (auf Symbol klicken)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7916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Folientitel einfügen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Absender  |  Titel (ändern über „Einfügen &gt; Kopf- und Fußzeile“)</a:t>
            </a:r>
            <a:endParaRPr lang="de-DE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276600" y="5331523"/>
            <a:ext cx="5399088" cy="293721"/>
          </a:xfrm>
        </p:spPr>
        <p:txBody>
          <a:bodyPr wrap="square" tIns="108000" bIns="0" anchor="b" anchorCtr="0">
            <a:spAutoFit/>
          </a:bodyPr>
          <a:lstStyle>
            <a:lvl1pPr>
              <a:defRPr sz="1200"/>
            </a:lvl1pPr>
          </a:lstStyle>
          <a:p>
            <a:pPr lvl="0"/>
            <a:r>
              <a:rPr lang="de-DE" dirty="0"/>
              <a:t>Legende eingeben oder löschen </a:t>
            </a:r>
          </a:p>
        </p:txBody>
      </p:sp>
      <p:sp>
        <p:nvSpPr>
          <p:cNvPr id="9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61963" y="5331523"/>
            <a:ext cx="2597150" cy="293721"/>
          </a:xfrm>
        </p:spPr>
        <p:txBody>
          <a:bodyPr wrap="square" tIns="108000" bIns="0" anchor="b" anchorCtr="0">
            <a:sp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/>
              <a:t>Quelle eingeben oder löschen 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6" hasCustomPrompt="1"/>
          </p:nvPr>
        </p:nvSpPr>
        <p:spPr>
          <a:xfrm>
            <a:off x="468313" y="1628775"/>
            <a:ext cx="8207375" cy="370205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DE" dirty="0"/>
              <a:t>Tabelle, Diagramm oder Bild durch Klicken auf ein Symbol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316122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61963" y="1628775"/>
            <a:ext cx="2597150" cy="3702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Text eingeben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Folientitel einfügen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Absender  |  Titel (ändern über „Einfügen &gt; Kopf- und Fußzeile“)</a:t>
            </a:r>
            <a:endParaRPr lang="de-DE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276600" y="5331523"/>
            <a:ext cx="5399088" cy="293721"/>
          </a:xfrm>
        </p:spPr>
        <p:txBody>
          <a:bodyPr wrap="square" tIns="108000" bIns="0" anchor="b" anchorCtr="0">
            <a:spAutoFit/>
          </a:bodyPr>
          <a:lstStyle>
            <a:lvl1pPr>
              <a:defRPr sz="1200"/>
            </a:lvl1pPr>
          </a:lstStyle>
          <a:p>
            <a:pPr lvl="0"/>
            <a:r>
              <a:rPr lang="de-DE" dirty="0"/>
              <a:t>Legende eingeben oder löschen </a:t>
            </a:r>
          </a:p>
        </p:txBody>
      </p:sp>
      <p:sp>
        <p:nvSpPr>
          <p:cNvPr id="9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61963" y="5331523"/>
            <a:ext cx="2597150" cy="293721"/>
          </a:xfrm>
        </p:spPr>
        <p:txBody>
          <a:bodyPr wrap="square" tIns="108000" bIns="0" anchor="b" anchorCtr="0">
            <a:sp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/>
              <a:t>Quelle eingeben oder löschen 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7" hasCustomPrompt="1"/>
          </p:nvPr>
        </p:nvSpPr>
        <p:spPr>
          <a:xfrm>
            <a:off x="3276600" y="1628775"/>
            <a:ext cx="5399088" cy="344128"/>
          </a:xfrm>
        </p:spPr>
        <p:txBody>
          <a:bodyPr bIns="36000">
            <a:spAutoFit/>
          </a:bodyPr>
          <a:lstStyle>
            <a:lvl1pPr>
              <a:defRPr b="1"/>
            </a:lvl1pPr>
          </a:lstStyle>
          <a:p>
            <a:pPr lvl="0"/>
            <a:r>
              <a:rPr lang="de-DE" dirty="0"/>
              <a:t>Tabellentitel eingeben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8" hasCustomPrompt="1"/>
          </p:nvPr>
        </p:nvSpPr>
        <p:spPr>
          <a:xfrm>
            <a:off x="3276600" y="1973263"/>
            <a:ext cx="5399088" cy="3357562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DE" dirty="0"/>
              <a:t>Tabelle, Diagramm oder Bild durch Klicken auf ein Symbol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2759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21023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Absender  |  Titel (ändern über „Einfügen &gt; Kopf- und Fußzeile“)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2139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Absender  |  Titel (ändern über „Einfügen &gt; Kopf- und Fußzeile“)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86721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Absender  |  Titel (ändern über „Einfügen &gt; Kopf- und Fußzeile“)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3033713"/>
            <a:ext cx="5399087" cy="5032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Überschrift eingeben (z.B. „Kontakt“)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8313" y="3536950"/>
            <a:ext cx="5399087" cy="2087563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Kontaktinformationen eingeben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6038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6975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430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40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17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32878"/>
            <a:ext cx="9142171" cy="302483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512000" y="3429000"/>
            <a:ext cx="5616284" cy="1404157"/>
          </a:xfrm>
        </p:spPr>
        <p:txBody>
          <a:bodyPr anchor="b">
            <a:noAutofit/>
          </a:bodyPr>
          <a:lstStyle>
            <a:lvl1pPr>
              <a:lnSpc>
                <a:spcPts val="36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Präsentationstitel eingeben (max. 3 Zeilen)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512000" y="5049180"/>
            <a:ext cx="5616284" cy="64807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eingeben (optional, max. 2 Zeilen)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214313"/>
            <a:ext cx="2133295" cy="127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26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 anchor="ctr"/>
          <a:lstStyle>
            <a:lvl1pPr algn="ctr">
              <a:defRPr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Bild hinzufügen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1588" y="4292600"/>
            <a:ext cx="9141497" cy="172872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63600" y="4689141"/>
            <a:ext cx="7812088" cy="468051"/>
          </a:xfrm>
        </p:spPr>
        <p:txBody>
          <a:bodyPr wrap="square" anchor="t">
            <a:noAutofit/>
          </a:bodyPr>
          <a:lstStyle>
            <a:lvl1pPr>
              <a:lnSpc>
                <a:spcPts val="36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Präsentationstitel eingeben (einzeilig)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63600" y="5373216"/>
            <a:ext cx="7812088" cy="324036"/>
          </a:xfrm>
        </p:spPr>
        <p:txBody>
          <a:bodyPr wrap="square"/>
          <a:lstStyle>
            <a:lvl1pPr marL="0" indent="0" algn="l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eingeben (optional, einzeilig)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180000"/>
            <a:ext cx="8784000" cy="1619908"/>
          </a:xfrm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214313"/>
            <a:ext cx="2133600" cy="1270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673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Absender  |  Titel (ändern über „Einfügen &gt; Kopf- und Fußzeile“)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/>
        <p:txBody>
          <a:bodyPr/>
          <a:lstStyle>
            <a:lvl1pPr marL="252000" indent="-252000">
              <a:spcBef>
                <a:spcPts val="1000"/>
              </a:spcBef>
              <a:buFont typeface="+mj-lt"/>
              <a:buAutoNum type="arabicPeriod"/>
              <a:defRPr/>
            </a:lvl1pPr>
            <a:lvl2pPr marL="252000" indent="0">
              <a:buFont typeface="+mj-lt"/>
              <a:buNone/>
              <a:defRPr/>
            </a:lvl2pPr>
          </a:lstStyle>
          <a:p>
            <a:pPr lvl="0"/>
            <a:r>
              <a:rPr lang="de-DE" dirty="0"/>
              <a:t>Text eingeben</a:t>
            </a:r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144731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image" Target="../media/image4.wmf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25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68312" y="476250"/>
            <a:ext cx="8207376" cy="94138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313" y="1628776"/>
            <a:ext cx="8207375" cy="39957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Siebente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59113" y="6417332"/>
            <a:ext cx="4681239" cy="180020"/>
          </a:xfrm>
          <a:prstGeom prst="rect">
            <a:avLst/>
          </a:prstGeom>
        </p:spPr>
        <p:txBody>
          <a:bodyPr vert="horz" lIns="0" tIns="0" rIns="0" bIns="18000" rtlCol="0" anchor="b" anchorCtr="0"/>
          <a:lstStyle>
            <a:lvl1pPr algn="r">
              <a:defRPr sz="700">
                <a:solidFill>
                  <a:srgbClr val="898989"/>
                </a:solidFill>
              </a:defRPr>
            </a:lvl1pPr>
          </a:lstStyle>
          <a:p>
            <a:r>
              <a:rPr lang="de-DE"/>
              <a:t>Absender  |  Titel (ändern über „Einfügen &gt; Kopf- und Fußzeile“)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5938706"/>
            <a:ext cx="1296144" cy="771687"/>
          </a:xfrm>
          <a:prstGeom prst="rect">
            <a:avLst/>
          </a:prstGeom>
        </p:spPr>
      </p:pic>
      <p:sp>
        <p:nvSpPr>
          <p:cNvPr id="7" name="Textfeld 6"/>
          <p:cNvSpPr txBox="1"/>
          <p:nvPr userDrawn="1"/>
        </p:nvSpPr>
        <p:spPr>
          <a:xfrm>
            <a:off x="7740352" y="6417332"/>
            <a:ext cx="1008856" cy="180020"/>
          </a:xfrm>
          <a:prstGeom prst="rect">
            <a:avLst/>
          </a:prstGeom>
          <a:noFill/>
        </p:spPr>
        <p:txBody>
          <a:bodyPr wrap="none" lIns="0" tIns="0" rIns="0" bIns="18000" rtlCol="0" anchor="b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700" dirty="0">
                <a:solidFill>
                  <a:srgbClr val="898989"/>
                </a:solidFill>
              </a:rPr>
              <a:t>  |  </a:t>
            </a:r>
            <a:fld id="{B65FD77A-4E5F-4BB0-AA8F-05D8ECF3D001}" type="datetime1">
              <a:rPr lang="de-DE" sz="700" smtClean="0">
                <a:solidFill>
                  <a:srgbClr val="898989"/>
                </a:solidFill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10.03.2021</a:t>
            </a:fld>
            <a:r>
              <a:rPr lang="de-DE" sz="700" dirty="0">
                <a:solidFill>
                  <a:srgbClr val="898989"/>
                </a:solidFill>
              </a:rPr>
              <a:t>  |  Seite </a:t>
            </a:r>
            <a:fld id="{0FA4C063-863E-4246-AA0C-1287E2A117BB}" type="slidenum">
              <a:rPr lang="de-DE" sz="700" smtClean="0">
                <a:solidFill>
                  <a:srgbClr val="898989"/>
                </a:solidFill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700" dirty="0">
              <a:solidFill>
                <a:srgbClr val="898989"/>
              </a:solidFill>
            </a:endParaRPr>
          </a:p>
        </p:txBody>
      </p:sp>
      <p:grpSp>
        <p:nvGrpSpPr>
          <p:cNvPr id="47" name="Gruppieren 46"/>
          <p:cNvGrpSpPr/>
          <p:nvPr userDrawn="1"/>
        </p:nvGrpSpPr>
        <p:grpSpPr>
          <a:xfrm>
            <a:off x="-108000" y="476250"/>
            <a:ext cx="72000" cy="6084888"/>
            <a:chOff x="-108000" y="476250"/>
            <a:chExt cx="72000" cy="6084888"/>
          </a:xfrm>
        </p:grpSpPr>
        <p:cxnSp>
          <p:nvCxnSpPr>
            <p:cNvPr id="10" name="Gerade Verbindung 9"/>
            <p:cNvCxnSpPr/>
            <p:nvPr userDrawn="1"/>
          </p:nvCxnSpPr>
          <p:spPr>
            <a:xfrm>
              <a:off x="-108000" y="476250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/>
            <p:cNvCxnSpPr/>
            <p:nvPr userDrawn="1"/>
          </p:nvCxnSpPr>
          <p:spPr>
            <a:xfrm>
              <a:off x="-108000" y="1628775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 userDrawn="1"/>
          </p:nvCxnSpPr>
          <p:spPr>
            <a:xfrm>
              <a:off x="-108000" y="2816225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-108000" y="3034800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-108000" y="4221163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 userDrawn="1"/>
          </p:nvCxnSpPr>
          <p:spPr>
            <a:xfrm>
              <a:off x="-108000" y="4437063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-108000" y="5624513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 userDrawn="1"/>
          </p:nvCxnSpPr>
          <p:spPr>
            <a:xfrm>
              <a:off x="-108000" y="6561138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uppieren 18"/>
          <p:cNvGrpSpPr/>
          <p:nvPr userDrawn="1"/>
        </p:nvGrpSpPr>
        <p:grpSpPr>
          <a:xfrm>
            <a:off x="9180000" y="476250"/>
            <a:ext cx="72000" cy="6084888"/>
            <a:chOff x="-108000" y="476250"/>
            <a:chExt cx="72000" cy="6084888"/>
          </a:xfrm>
        </p:grpSpPr>
        <p:cxnSp>
          <p:nvCxnSpPr>
            <p:cNvPr id="20" name="Gerade Verbindung 19"/>
            <p:cNvCxnSpPr/>
            <p:nvPr userDrawn="1"/>
          </p:nvCxnSpPr>
          <p:spPr>
            <a:xfrm>
              <a:off x="-108000" y="476250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 userDrawn="1"/>
          </p:nvCxnSpPr>
          <p:spPr>
            <a:xfrm>
              <a:off x="-108000" y="1628775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 userDrawn="1"/>
          </p:nvCxnSpPr>
          <p:spPr>
            <a:xfrm>
              <a:off x="-108000" y="2816225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 userDrawn="1"/>
          </p:nvCxnSpPr>
          <p:spPr>
            <a:xfrm>
              <a:off x="-108000" y="3034800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 userDrawn="1"/>
          </p:nvCxnSpPr>
          <p:spPr>
            <a:xfrm>
              <a:off x="-108000" y="4221163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 userDrawn="1"/>
          </p:nvCxnSpPr>
          <p:spPr>
            <a:xfrm>
              <a:off x="-108000" y="4437063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 userDrawn="1"/>
          </p:nvCxnSpPr>
          <p:spPr>
            <a:xfrm>
              <a:off x="-108000" y="5624513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 userDrawn="1"/>
          </p:nvCxnSpPr>
          <p:spPr>
            <a:xfrm>
              <a:off x="-108000" y="6561138"/>
              <a:ext cx="72000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pieren 36"/>
          <p:cNvGrpSpPr/>
          <p:nvPr userDrawn="1"/>
        </p:nvGrpSpPr>
        <p:grpSpPr>
          <a:xfrm>
            <a:off x="468312" y="-108000"/>
            <a:ext cx="8208294" cy="72000"/>
            <a:chOff x="468312" y="-108000"/>
            <a:chExt cx="8208294" cy="72000"/>
          </a:xfrm>
        </p:grpSpPr>
        <p:cxnSp>
          <p:nvCxnSpPr>
            <p:cNvPr id="29" name="Gerade Verbindung 28"/>
            <p:cNvCxnSpPr/>
            <p:nvPr userDrawn="1"/>
          </p:nvCxnSpPr>
          <p:spPr>
            <a:xfrm>
              <a:off x="468312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 userDrawn="1"/>
          </p:nvCxnSpPr>
          <p:spPr>
            <a:xfrm>
              <a:off x="3059113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 userDrawn="1"/>
          </p:nvCxnSpPr>
          <p:spPr>
            <a:xfrm>
              <a:off x="3276600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 userDrawn="1"/>
          </p:nvCxnSpPr>
          <p:spPr>
            <a:xfrm>
              <a:off x="4464050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 userDrawn="1"/>
          </p:nvCxnSpPr>
          <p:spPr>
            <a:xfrm>
              <a:off x="4679950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 userDrawn="1"/>
          </p:nvCxnSpPr>
          <p:spPr>
            <a:xfrm>
              <a:off x="5868000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 userDrawn="1"/>
          </p:nvCxnSpPr>
          <p:spPr>
            <a:xfrm>
              <a:off x="6085488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 userDrawn="1"/>
          </p:nvCxnSpPr>
          <p:spPr>
            <a:xfrm>
              <a:off x="8676606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uppieren 37"/>
          <p:cNvGrpSpPr/>
          <p:nvPr userDrawn="1"/>
        </p:nvGrpSpPr>
        <p:grpSpPr>
          <a:xfrm>
            <a:off x="468312" y="6894000"/>
            <a:ext cx="8208294" cy="72000"/>
            <a:chOff x="468312" y="-108000"/>
            <a:chExt cx="8208294" cy="72000"/>
          </a:xfrm>
        </p:grpSpPr>
        <p:cxnSp>
          <p:nvCxnSpPr>
            <p:cNvPr id="39" name="Gerade Verbindung 38"/>
            <p:cNvCxnSpPr/>
            <p:nvPr userDrawn="1"/>
          </p:nvCxnSpPr>
          <p:spPr>
            <a:xfrm>
              <a:off x="468312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 userDrawn="1"/>
          </p:nvCxnSpPr>
          <p:spPr>
            <a:xfrm>
              <a:off x="3059113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40"/>
            <p:cNvCxnSpPr/>
            <p:nvPr userDrawn="1"/>
          </p:nvCxnSpPr>
          <p:spPr>
            <a:xfrm>
              <a:off x="3276600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41"/>
            <p:cNvCxnSpPr/>
            <p:nvPr userDrawn="1"/>
          </p:nvCxnSpPr>
          <p:spPr>
            <a:xfrm>
              <a:off x="4464050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42"/>
            <p:cNvCxnSpPr/>
            <p:nvPr userDrawn="1"/>
          </p:nvCxnSpPr>
          <p:spPr>
            <a:xfrm>
              <a:off x="4679950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43"/>
            <p:cNvCxnSpPr/>
            <p:nvPr userDrawn="1"/>
          </p:nvCxnSpPr>
          <p:spPr>
            <a:xfrm>
              <a:off x="5868000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 Verbindung 44"/>
            <p:cNvCxnSpPr/>
            <p:nvPr userDrawn="1"/>
          </p:nvCxnSpPr>
          <p:spPr>
            <a:xfrm>
              <a:off x="6085488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45"/>
            <p:cNvCxnSpPr/>
            <p:nvPr userDrawn="1"/>
          </p:nvCxnSpPr>
          <p:spPr>
            <a:xfrm>
              <a:off x="8676606" y="-108000"/>
              <a:ext cx="0" cy="7200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649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</p:sldLayoutIdLst>
  <p:hf sldNum="0" hdr="0" dt="0"/>
  <p:txStyles>
    <p:titleStyle>
      <a:lvl1pPr algn="l" defTabSz="914400" rtl="0" eaLnBrk="1" latinLnBrk="0" hangingPunct="1">
        <a:lnSpc>
          <a:spcPts val="35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25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252000" indent="-252000" algn="l" defTabSz="914400" rtl="0" eaLnBrk="1" latinLnBrk="0" hangingPunct="1">
        <a:lnSpc>
          <a:spcPct val="100000"/>
        </a:lnSpc>
        <a:spcBef>
          <a:spcPts val="0"/>
        </a:spcBef>
        <a:buFont typeface="+mj-lt"/>
        <a:buAutoNum type="arabi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252000" indent="-252000" algn="l" defTabSz="914400" rtl="0" eaLnBrk="1" latinLnBrk="0" hangingPunct="1">
        <a:lnSpc>
          <a:spcPct val="100000"/>
        </a:lnSpc>
        <a:spcBef>
          <a:spcPts val="0"/>
        </a:spcBef>
        <a:buFont typeface="+mj-lt"/>
        <a:buAutoNum type="alphaLcParenR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468000" indent="-216000" algn="l" defTabSz="914400" rtl="0" eaLnBrk="1" latinLnBrk="0" hangingPunct="1">
        <a:lnSpc>
          <a:spcPct val="100000"/>
        </a:lnSpc>
        <a:spcBef>
          <a:spcPts val="0"/>
        </a:spcBef>
        <a:buFont typeface="BundesSans Office" panose="020B0002030500000203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200" i="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200" i="1" kern="1200">
          <a:solidFill>
            <a:schemeClr val="tx1"/>
          </a:solidFill>
          <a:latin typeface="+mj-lt"/>
          <a:ea typeface="+mn-ea"/>
          <a:cs typeface="+mn-cs"/>
        </a:defRPr>
      </a:lvl8pPr>
      <a:lvl9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201600" indent="-201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201600" indent="-201600" algn="l" defTabSz="914400" rtl="0" eaLnBrk="1" latinLnBrk="0" hangingPunct="1">
        <a:lnSpc>
          <a:spcPct val="100000"/>
        </a:lnSpc>
        <a:spcBef>
          <a:spcPts val="0"/>
        </a:spcBef>
        <a:buFont typeface="+mj-lt"/>
        <a:buAutoNum type="arabicPeriod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201600" indent="-201600" algn="l" defTabSz="914400" rtl="0" eaLnBrk="1" latinLnBrk="0" hangingPunct="1">
        <a:lnSpc>
          <a:spcPct val="100000"/>
        </a:lnSpc>
        <a:spcBef>
          <a:spcPts val="0"/>
        </a:spcBef>
        <a:buFont typeface="+mj-lt"/>
        <a:buAutoNum type="alphaLcParenR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374400" indent="-172800" algn="l" defTabSz="914400" rtl="0" eaLnBrk="1" latinLnBrk="0" hangingPunct="1">
        <a:lnSpc>
          <a:spcPct val="100000"/>
        </a:lnSpc>
        <a:spcBef>
          <a:spcPts val="0"/>
        </a:spcBef>
        <a:buFont typeface="BundesSans Office" panose="020B0002030500000203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200" i="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200" i="1" kern="1200">
          <a:solidFill>
            <a:schemeClr val="tx1"/>
          </a:solidFill>
          <a:latin typeface="+mj-lt"/>
          <a:ea typeface="+mn-ea"/>
          <a:cs typeface="+mn-cs"/>
        </a:defRPr>
      </a:lvl8pPr>
      <a:lvl9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ki.de/DE/Content/InfAZ/N/Neuartiges_Coronavirus/Vorl_Testung_nCoV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rki.de/DE/Content/InfAZ/N/Neuartiges_Coronavirus/Entlassmanagement.html" TargetMode="External"/><Relationship Id="rId4" Type="http://schemas.openxmlformats.org/officeDocument/2006/relationships/hyperlink" Target="https://www.rki.de/DE/Content/InfAZ/N/Neuartiges_Coronavirus/Teststrategie/Nat-Teststrat.html;jsessionid=AB553CB843ED55E095F023408988B49C.internet062?nn=1349088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8644044" y="6649633"/>
            <a:ext cx="496872" cy="195750"/>
          </a:xfrm>
        </p:spPr>
        <p:txBody>
          <a:bodyPr/>
          <a:lstStyle/>
          <a:p>
            <a:fld id="{47B57C3B-A18F-49B5-9C04-98D6B0541CBD}" type="slidenum">
              <a:rPr lang="de-DE" sz="1000" smtClean="0"/>
              <a:pPr/>
              <a:t>1</a:t>
            </a:fld>
            <a:endParaRPr lang="de-DE" sz="1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472" y="-11376"/>
            <a:ext cx="8092592" cy="338554"/>
          </a:xfrm>
        </p:spPr>
        <p:txBody>
          <a:bodyPr/>
          <a:lstStyle/>
          <a:p>
            <a:r>
              <a:rPr lang="de-DE" dirty="0"/>
              <a:t>SARS-CoV-2 Nachweis (direkter Erregernachweis) 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4C02E9C8-E14E-4E39-8074-6764AC553467}"/>
              </a:ext>
            </a:extLst>
          </p:cNvPr>
          <p:cNvSpPr txBox="1"/>
          <p:nvPr/>
        </p:nvSpPr>
        <p:spPr>
          <a:xfrm>
            <a:off x="9013" y="265060"/>
            <a:ext cx="8297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Hinweise zur Testung </a:t>
            </a:r>
            <a:r>
              <a:rPr lang="de-DE" sz="1200" dirty="0">
                <a:hlinkClick r:id="rId3"/>
              </a:rPr>
              <a:t>https://www.rki.de/DE/Content/InfAZ/N/Neuartiges_Coronavirus/Vorl_Testung_nCoV.html</a:t>
            </a:r>
            <a:endParaRPr lang="de-DE" sz="12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ECB0DA8-8793-454D-871B-AF8814EA39C5}"/>
              </a:ext>
            </a:extLst>
          </p:cNvPr>
          <p:cNvSpPr txBox="1"/>
          <p:nvPr/>
        </p:nvSpPr>
        <p:spPr>
          <a:xfrm>
            <a:off x="7762281" y="6485274"/>
            <a:ext cx="1381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Vorschlag Mielke RKI</a:t>
            </a:r>
          </a:p>
          <a:p>
            <a:r>
              <a:rPr lang="de-DE" sz="1000" dirty="0"/>
              <a:t>Ergänzung Müller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51520" y="692696"/>
            <a:ext cx="4320480" cy="57606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8" name="Abgerundetes Rechteck 57"/>
          <p:cNvSpPr/>
          <p:nvPr/>
        </p:nvSpPr>
        <p:spPr>
          <a:xfrm>
            <a:off x="4717589" y="692696"/>
            <a:ext cx="4320480" cy="581401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EF94CEAF-ED13-4D53-AFCA-6CDBE7CA7CFF}"/>
              </a:ext>
            </a:extLst>
          </p:cNvPr>
          <p:cNvSpPr/>
          <p:nvPr/>
        </p:nvSpPr>
        <p:spPr>
          <a:xfrm>
            <a:off x="4860032" y="1249252"/>
            <a:ext cx="3662422" cy="265213"/>
          </a:xfrm>
          <a:prstGeom prst="rect">
            <a:avLst/>
          </a:prstGeom>
          <a:solidFill>
            <a:srgbClr val="4A7EBB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Exposition </a:t>
            </a:r>
            <a:r>
              <a:rPr lang="de-DE" sz="1100" dirty="0"/>
              <a:t>(asymptomatische Personen)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EF94CEAF-ED13-4D53-AFCA-6CDBE7CA7CFF}"/>
              </a:ext>
            </a:extLst>
          </p:cNvPr>
          <p:cNvSpPr/>
          <p:nvPr/>
        </p:nvSpPr>
        <p:spPr>
          <a:xfrm>
            <a:off x="5220073" y="764704"/>
            <a:ext cx="3086358" cy="371945"/>
          </a:xfrm>
          <a:prstGeom prst="rect">
            <a:avLst/>
          </a:prstGeom>
          <a:solidFill>
            <a:srgbClr val="4A7EBB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Public </a:t>
            </a:r>
            <a:r>
              <a:rPr lang="de-DE" sz="1400" b="1" dirty="0" err="1"/>
              <a:t>Health</a:t>
            </a:r>
            <a:endParaRPr lang="de-DE" sz="1400" b="1" dirty="0"/>
          </a:p>
          <a:p>
            <a:pPr algn="ctr"/>
            <a:r>
              <a:rPr lang="de-DE" sz="1100" dirty="0"/>
              <a:t>(Ausbreitung eingrenzen, Risikogruppen schützen)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EF94CEAF-ED13-4D53-AFCA-6CDBE7CA7CFF}"/>
              </a:ext>
            </a:extLst>
          </p:cNvPr>
          <p:cNvSpPr/>
          <p:nvPr/>
        </p:nvSpPr>
        <p:spPr>
          <a:xfrm>
            <a:off x="827584" y="764704"/>
            <a:ext cx="3086358" cy="371945"/>
          </a:xfrm>
          <a:prstGeom prst="rect">
            <a:avLst/>
          </a:prstGeom>
          <a:solidFill>
            <a:srgbClr val="4A7EBB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Krankenbehandlung</a:t>
            </a:r>
          </a:p>
          <a:p>
            <a:pPr algn="ctr"/>
            <a:r>
              <a:rPr lang="de-DE" sz="1100" dirty="0"/>
              <a:t>(Infektionen sicher erkennen und behandeln)</a:t>
            </a: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C72FCDA0-8188-4641-BF72-CD02F5D0DC45}"/>
              </a:ext>
            </a:extLst>
          </p:cNvPr>
          <p:cNvSpPr/>
          <p:nvPr/>
        </p:nvSpPr>
        <p:spPr>
          <a:xfrm>
            <a:off x="6084168" y="1524523"/>
            <a:ext cx="864096" cy="395620"/>
          </a:xfrm>
          <a:prstGeom prst="rect">
            <a:avLst/>
          </a:prstGeom>
          <a:solidFill>
            <a:srgbClr val="4A7EBB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HCW </a:t>
            </a:r>
            <a:r>
              <a:rPr lang="de-DE" sz="1000" b="1" dirty="0"/>
              <a:t>(Pflegende)</a:t>
            </a: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8AE33E56-8A71-4B2E-B7D2-8EB9D3A7BEB6}"/>
              </a:ext>
            </a:extLst>
          </p:cNvPr>
          <p:cNvSpPr/>
          <p:nvPr/>
        </p:nvSpPr>
        <p:spPr>
          <a:xfrm>
            <a:off x="7164288" y="1520058"/>
            <a:ext cx="1358166" cy="759066"/>
          </a:xfrm>
          <a:prstGeom prst="rect">
            <a:avLst/>
          </a:prstGeom>
          <a:solidFill>
            <a:srgbClr val="4A7EBB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/>
              <a:t>z.B. LehrerInnen, ErzieherInnen; betriebliche Kontexte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277EAB7B-5F2D-4704-95A3-1901AFE874D1}"/>
              </a:ext>
            </a:extLst>
          </p:cNvPr>
          <p:cNvSpPr/>
          <p:nvPr/>
        </p:nvSpPr>
        <p:spPr>
          <a:xfrm>
            <a:off x="4860032" y="1529336"/>
            <a:ext cx="1021549" cy="395620"/>
          </a:xfrm>
          <a:prstGeom prst="rect">
            <a:avLst/>
          </a:prstGeom>
          <a:solidFill>
            <a:srgbClr val="4A7EBB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KP1</a:t>
            </a:r>
          </a:p>
          <a:p>
            <a:pPr algn="ctr"/>
            <a:r>
              <a:rPr lang="de-DE" sz="1200" dirty="0"/>
              <a:t>(Quarantäne)</a:t>
            </a: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A385F23A-2E04-4DFF-9751-26DB88861942}"/>
              </a:ext>
            </a:extLst>
          </p:cNvPr>
          <p:cNvSpPr/>
          <p:nvPr/>
        </p:nvSpPr>
        <p:spPr>
          <a:xfrm>
            <a:off x="3856418" y="2120738"/>
            <a:ext cx="1499042" cy="496198"/>
          </a:xfrm>
          <a:prstGeom prst="rect">
            <a:avLst/>
          </a:prstGeom>
          <a:solidFill>
            <a:srgbClr val="FF99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Symptome</a:t>
            </a:r>
          </a:p>
          <a:p>
            <a:pPr algn="ctr"/>
            <a:r>
              <a:rPr lang="de-DE" sz="1000" b="1" dirty="0"/>
              <a:t>(s. Testkriterien RKI) </a:t>
            </a:r>
          </a:p>
        </p:txBody>
      </p:sp>
      <p:cxnSp>
        <p:nvCxnSpPr>
          <p:cNvPr id="86" name="Gerader Verbinder 85">
            <a:extLst>
              <a:ext uri="{FF2B5EF4-FFF2-40B4-BE49-F238E27FC236}">
                <a16:creationId xmlns:a16="http://schemas.microsoft.com/office/drawing/2014/main" id="{E432254E-F0BC-43D3-9DEE-42BA986C1442}"/>
              </a:ext>
            </a:extLst>
          </p:cNvPr>
          <p:cNvCxnSpPr>
            <a:cxnSpLocks/>
          </p:cNvCxnSpPr>
          <p:nvPr/>
        </p:nvCxnSpPr>
        <p:spPr>
          <a:xfrm flipV="1">
            <a:off x="6660232" y="2669272"/>
            <a:ext cx="0" cy="236164"/>
          </a:xfrm>
          <a:prstGeom prst="line">
            <a:avLst/>
          </a:prstGeom>
          <a:ln w="12700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Rechteck 93">
            <a:extLst>
              <a:ext uri="{FF2B5EF4-FFF2-40B4-BE49-F238E27FC236}">
                <a16:creationId xmlns:a16="http://schemas.microsoft.com/office/drawing/2014/main" id="{1104CA02-70F1-4539-A161-0B6C7E66AEC1}"/>
              </a:ext>
            </a:extLst>
          </p:cNvPr>
          <p:cNvSpPr/>
          <p:nvPr/>
        </p:nvSpPr>
        <p:spPr>
          <a:xfrm>
            <a:off x="5004049" y="2949824"/>
            <a:ext cx="3384376" cy="39428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Testkonzept (7 Tage-Inzidenz / Testkapazität berücksichtigen)</a:t>
            </a: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s. auch </a:t>
            </a:r>
            <a:r>
              <a:rPr lang="de-DE" sz="1000" dirty="0">
                <a:solidFill>
                  <a:schemeClr val="tx1"/>
                </a:solidFill>
                <a:hlinkClick r:id="rId4"/>
              </a:rPr>
              <a:t>Nationale Teststrategie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96" name="Eckige Klammer rechts 95">
            <a:extLst>
              <a:ext uri="{FF2B5EF4-FFF2-40B4-BE49-F238E27FC236}">
                <a16:creationId xmlns:a16="http://schemas.microsoft.com/office/drawing/2014/main" id="{96487DFE-FFA8-45FE-988D-C229B605434E}"/>
              </a:ext>
            </a:extLst>
          </p:cNvPr>
          <p:cNvSpPr/>
          <p:nvPr/>
        </p:nvSpPr>
        <p:spPr>
          <a:xfrm rot="5400000">
            <a:off x="6680591" y="804325"/>
            <a:ext cx="48639" cy="3689759"/>
          </a:xfrm>
          <a:prstGeom prst="rightBracket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>
            <a:cxnSpLocks/>
          </p:cNvCxnSpPr>
          <p:nvPr/>
        </p:nvCxnSpPr>
        <p:spPr>
          <a:xfrm flipH="1">
            <a:off x="3111881" y="2348651"/>
            <a:ext cx="74453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Gerader Verbinder 96">
            <a:extLst>
              <a:ext uri="{FF2B5EF4-FFF2-40B4-BE49-F238E27FC236}">
                <a16:creationId xmlns:a16="http://schemas.microsoft.com/office/drawing/2014/main" id="{751983BB-1D99-4C8D-9702-0A0CC213F4B3}"/>
              </a:ext>
            </a:extLst>
          </p:cNvPr>
          <p:cNvCxnSpPr>
            <a:cxnSpLocks/>
          </p:cNvCxnSpPr>
          <p:nvPr/>
        </p:nvCxnSpPr>
        <p:spPr>
          <a:xfrm flipV="1">
            <a:off x="6660232" y="3337484"/>
            <a:ext cx="0" cy="792111"/>
          </a:xfrm>
          <a:prstGeom prst="line">
            <a:avLst/>
          </a:prstGeom>
          <a:ln w="28575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feld 94">
            <a:extLst>
              <a:ext uri="{FF2B5EF4-FFF2-40B4-BE49-F238E27FC236}">
                <a16:creationId xmlns:a16="http://schemas.microsoft.com/office/drawing/2014/main" id="{CA0847A5-FDEE-45DC-90EB-1E836BB91FC0}"/>
              </a:ext>
            </a:extLst>
          </p:cNvPr>
          <p:cNvSpPr txBox="1"/>
          <p:nvPr/>
        </p:nvSpPr>
        <p:spPr>
          <a:xfrm>
            <a:off x="5700853" y="3466162"/>
            <a:ext cx="1918758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1000" i="1" dirty="0"/>
              <a:t>Low </a:t>
            </a:r>
            <a:r>
              <a:rPr lang="de-DE" sz="1000" i="1" dirty="0" err="1"/>
              <a:t>risk</a:t>
            </a:r>
            <a:r>
              <a:rPr lang="de-DE" sz="1000" i="1" dirty="0"/>
              <a:t>? Ausgelastete PCR- Testkapazität?</a:t>
            </a:r>
          </a:p>
          <a:p>
            <a:pPr algn="ctr"/>
            <a:r>
              <a:rPr lang="de-DE" sz="1000" i="1" dirty="0"/>
              <a:t>Hochsensitive Ag-Tests verfügbar?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EA4580A0-D515-4357-90F8-90643822B7D5}"/>
              </a:ext>
            </a:extLst>
          </p:cNvPr>
          <p:cNvSpPr/>
          <p:nvPr/>
        </p:nvSpPr>
        <p:spPr>
          <a:xfrm>
            <a:off x="6075779" y="4804646"/>
            <a:ext cx="464571" cy="3679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+</a:t>
            </a:r>
          </a:p>
        </p:txBody>
      </p:sp>
      <p:cxnSp>
        <p:nvCxnSpPr>
          <p:cNvPr id="99" name="Gerade Verbindung mit Pfeil 98">
            <a:extLst>
              <a:ext uri="{FF2B5EF4-FFF2-40B4-BE49-F238E27FC236}">
                <a16:creationId xmlns:a16="http://schemas.microsoft.com/office/drawing/2014/main" id="{52814643-C2CB-4182-B845-F2747147D188}"/>
              </a:ext>
            </a:extLst>
          </p:cNvPr>
          <p:cNvCxnSpPr>
            <a:cxnSpLocks/>
            <a:stCxn id="55" idx="2"/>
          </p:cNvCxnSpPr>
          <p:nvPr/>
        </p:nvCxnSpPr>
        <p:spPr>
          <a:xfrm>
            <a:off x="5420463" y="5593149"/>
            <a:ext cx="0" cy="284123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Rechteck 101">
            <a:extLst>
              <a:ext uri="{FF2B5EF4-FFF2-40B4-BE49-F238E27FC236}">
                <a16:creationId xmlns:a16="http://schemas.microsoft.com/office/drawing/2014/main" id="{D30C61F6-CF40-4D6A-9E2C-828DB61F0C6A}"/>
              </a:ext>
            </a:extLst>
          </p:cNvPr>
          <p:cNvSpPr/>
          <p:nvPr/>
        </p:nvSpPr>
        <p:spPr>
          <a:xfrm>
            <a:off x="5206305" y="5877272"/>
            <a:ext cx="1283834" cy="58551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/>
              <a:t>Meldung</a:t>
            </a:r>
          </a:p>
          <a:p>
            <a:pPr algn="ctr"/>
            <a:r>
              <a:rPr lang="de-DE" sz="1200" b="1" dirty="0"/>
              <a:t>Isolierung</a:t>
            </a:r>
          </a:p>
          <a:p>
            <a:pPr algn="ctr"/>
            <a:r>
              <a:rPr lang="de-DE" sz="1200" b="1" dirty="0"/>
              <a:t>ggf. Behandlung</a:t>
            </a: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45961FB1-BEDE-49F8-A44D-B945030A7880}"/>
              </a:ext>
            </a:extLst>
          </p:cNvPr>
          <p:cNvSpPr/>
          <p:nvPr/>
        </p:nvSpPr>
        <p:spPr>
          <a:xfrm>
            <a:off x="4860032" y="4777717"/>
            <a:ext cx="935568" cy="43689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PCR-Nachtest</a:t>
            </a:r>
          </a:p>
        </p:txBody>
      </p:sp>
      <p:cxnSp>
        <p:nvCxnSpPr>
          <p:cNvPr id="104" name="Gerader Verbinder 103">
            <a:extLst>
              <a:ext uri="{FF2B5EF4-FFF2-40B4-BE49-F238E27FC236}">
                <a16:creationId xmlns:a16="http://schemas.microsoft.com/office/drawing/2014/main" id="{23709243-7011-4354-9188-43941AB392D4}"/>
              </a:ext>
            </a:extLst>
          </p:cNvPr>
          <p:cNvCxnSpPr>
            <a:cxnSpLocks/>
          </p:cNvCxnSpPr>
          <p:nvPr/>
        </p:nvCxnSpPr>
        <p:spPr>
          <a:xfrm>
            <a:off x="7275067" y="4273588"/>
            <a:ext cx="262772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Gerader Verbinder 104">
            <a:extLst>
              <a:ext uri="{FF2B5EF4-FFF2-40B4-BE49-F238E27FC236}">
                <a16:creationId xmlns:a16="http://schemas.microsoft.com/office/drawing/2014/main" id="{5C0FB4EA-E306-4D5F-9071-62AB381DCD0F}"/>
              </a:ext>
            </a:extLst>
          </p:cNvPr>
          <p:cNvCxnSpPr>
            <a:cxnSpLocks/>
          </p:cNvCxnSpPr>
          <p:nvPr/>
        </p:nvCxnSpPr>
        <p:spPr>
          <a:xfrm flipH="1" flipV="1">
            <a:off x="7205298" y="4993668"/>
            <a:ext cx="581652" cy="0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Rechteck 106">
            <a:extLst>
              <a:ext uri="{FF2B5EF4-FFF2-40B4-BE49-F238E27FC236}">
                <a16:creationId xmlns:a16="http://schemas.microsoft.com/office/drawing/2014/main" id="{0EBAFB9F-698F-4F63-863B-50484F4A1802}"/>
              </a:ext>
            </a:extLst>
          </p:cNvPr>
          <p:cNvSpPr/>
          <p:nvPr/>
        </p:nvSpPr>
        <p:spPr>
          <a:xfrm>
            <a:off x="7537837" y="4129595"/>
            <a:ext cx="1246595" cy="953953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Wiederholung der Testung in definierten Abständen (z.B. 2x/ Wo) </a:t>
            </a: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6D343085-94C3-4846-8D9C-74F18592B4C6}"/>
              </a:ext>
            </a:extLst>
          </p:cNvPr>
          <p:cNvSpPr/>
          <p:nvPr/>
        </p:nvSpPr>
        <p:spPr>
          <a:xfrm>
            <a:off x="6789467" y="4801408"/>
            <a:ext cx="447296" cy="370697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-</a:t>
            </a:r>
          </a:p>
        </p:txBody>
      </p:sp>
      <p:cxnSp>
        <p:nvCxnSpPr>
          <p:cNvPr id="111" name="Gerader Verbinder 110">
            <a:extLst>
              <a:ext uri="{FF2B5EF4-FFF2-40B4-BE49-F238E27FC236}">
                <a16:creationId xmlns:a16="http://schemas.microsoft.com/office/drawing/2014/main" id="{87EB6A51-8FB4-40B3-B303-177886376914}"/>
              </a:ext>
            </a:extLst>
          </p:cNvPr>
          <p:cNvCxnSpPr>
            <a:cxnSpLocks/>
          </p:cNvCxnSpPr>
          <p:nvPr/>
        </p:nvCxnSpPr>
        <p:spPr>
          <a:xfrm flipV="1">
            <a:off x="6662905" y="4092507"/>
            <a:ext cx="0" cy="57307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feld 113">
            <a:extLst>
              <a:ext uri="{FF2B5EF4-FFF2-40B4-BE49-F238E27FC236}">
                <a16:creationId xmlns:a16="http://schemas.microsoft.com/office/drawing/2014/main" id="{54C400FF-248C-4633-BD5C-3E82E6F90101}"/>
              </a:ext>
            </a:extLst>
          </p:cNvPr>
          <p:cNvSpPr txBox="1"/>
          <p:nvPr/>
        </p:nvSpPr>
        <p:spPr>
          <a:xfrm>
            <a:off x="4666810" y="6546482"/>
            <a:ext cx="3095471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182563" algn="ctr"/>
            <a:r>
              <a:rPr lang="de-DE" sz="1000" dirty="0"/>
              <a:t>** s. Mindestanforderungen  (PEI/ RKI; BfArM)</a:t>
            </a: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D5C52118-C8D0-402D-B8E9-A2C981219DF8}"/>
              </a:ext>
            </a:extLst>
          </p:cNvPr>
          <p:cNvSpPr/>
          <p:nvPr/>
        </p:nvSpPr>
        <p:spPr>
          <a:xfrm>
            <a:off x="6045397" y="4129595"/>
            <a:ext cx="1229670" cy="4895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AG-Test**</a:t>
            </a:r>
          </a:p>
          <a:p>
            <a:pPr algn="ctr"/>
            <a:r>
              <a:rPr lang="de-DE" sz="1400" b="1" dirty="0"/>
              <a:t>(„Vortest“)</a:t>
            </a:r>
            <a:endParaRPr lang="de-DE" sz="1000" dirty="0"/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F279BAD9-0623-4295-91C1-DD50D6194B04}"/>
              </a:ext>
            </a:extLst>
          </p:cNvPr>
          <p:cNvSpPr/>
          <p:nvPr/>
        </p:nvSpPr>
        <p:spPr>
          <a:xfrm>
            <a:off x="1621242" y="2899918"/>
            <a:ext cx="934534" cy="496198"/>
          </a:xfrm>
          <a:prstGeom prst="rect">
            <a:avLst/>
          </a:prstGeom>
          <a:solidFill>
            <a:srgbClr val="FF9999"/>
          </a:solidFill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PCR</a:t>
            </a:r>
          </a:p>
          <a:p>
            <a:pPr algn="ctr"/>
            <a:r>
              <a:rPr lang="de-DE" sz="1400" b="1" dirty="0"/>
              <a:t>(NAAT)</a:t>
            </a:r>
            <a:endParaRPr lang="de-DE" sz="1000" dirty="0"/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BDF3A857-049D-4EDA-8600-5F1EDA4FECF1}"/>
              </a:ext>
            </a:extLst>
          </p:cNvPr>
          <p:cNvSpPr/>
          <p:nvPr/>
        </p:nvSpPr>
        <p:spPr>
          <a:xfrm>
            <a:off x="841114" y="4150698"/>
            <a:ext cx="850566" cy="42858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+</a:t>
            </a:r>
          </a:p>
          <a:p>
            <a:pPr algn="ctr"/>
            <a:r>
              <a:rPr lang="de-DE" sz="1000" b="1" dirty="0"/>
              <a:t>(Erstbefund)</a:t>
            </a:r>
            <a:endParaRPr lang="de-DE" sz="1000" dirty="0"/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1E0D9923-4B0B-4E6E-B132-0189E20E0092}"/>
              </a:ext>
            </a:extLst>
          </p:cNvPr>
          <p:cNvSpPr/>
          <p:nvPr/>
        </p:nvSpPr>
        <p:spPr>
          <a:xfrm>
            <a:off x="2225900" y="4150698"/>
            <a:ext cx="864000" cy="40512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-</a:t>
            </a:r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56EC2B15-BB4D-4ED4-8590-2679099ECC42}"/>
              </a:ext>
            </a:extLst>
          </p:cNvPr>
          <p:cNvSpPr/>
          <p:nvPr/>
        </p:nvSpPr>
        <p:spPr>
          <a:xfrm>
            <a:off x="2163642" y="5103323"/>
            <a:ext cx="2186318" cy="810561"/>
          </a:xfrm>
          <a:prstGeom prst="rect">
            <a:avLst/>
          </a:prstGeom>
          <a:solidFill>
            <a:srgbClr val="FF99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/>
              <a:t>Charakterisierung der Erreger </a:t>
            </a:r>
          </a:p>
          <a:p>
            <a:pPr algn="ctr"/>
            <a:r>
              <a:rPr lang="de-DE" sz="800" dirty="0"/>
              <a:t>(Projekt IMS sowie </a:t>
            </a:r>
            <a:r>
              <a:rPr lang="de-DE" sz="800" dirty="0" err="1"/>
              <a:t>CorSurV</a:t>
            </a:r>
            <a:r>
              <a:rPr lang="de-DE" sz="800" dirty="0"/>
              <a:t>; Übersendung der Sequenzen ausgewählter Proben und Hinterlegung bei GISAID)</a:t>
            </a:r>
          </a:p>
          <a:p>
            <a:pPr algn="ctr"/>
            <a:endParaRPr lang="de-DE" sz="800" dirty="0"/>
          </a:p>
          <a:p>
            <a:pPr algn="ctr"/>
            <a:r>
              <a:rPr lang="de-DE" sz="800" dirty="0"/>
              <a:t>„Nachmeldung“ des Typisierbefundes (§9 IfSG)</a:t>
            </a:r>
          </a:p>
        </p:txBody>
      </p:sp>
      <p:cxnSp>
        <p:nvCxnSpPr>
          <p:cNvPr id="119" name="Gerader Verbinder 118">
            <a:extLst>
              <a:ext uri="{FF2B5EF4-FFF2-40B4-BE49-F238E27FC236}">
                <a16:creationId xmlns:a16="http://schemas.microsoft.com/office/drawing/2014/main" id="{9CA7145F-C6F0-4214-A130-4EE5A8CA5582}"/>
              </a:ext>
            </a:extLst>
          </p:cNvPr>
          <p:cNvCxnSpPr>
            <a:cxnSpLocks/>
          </p:cNvCxnSpPr>
          <p:nvPr/>
        </p:nvCxnSpPr>
        <p:spPr>
          <a:xfrm flipV="1">
            <a:off x="1988143" y="1884979"/>
            <a:ext cx="0" cy="1020457"/>
          </a:xfrm>
          <a:prstGeom prst="line">
            <a:avLst/>
          </a:prstGeom>
          <a:ln w="12700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Gerader Verbinder 119">
            <a:extLst>
              <a:ext uri="{FF2B5EF4-FFF2-40B4-BE49-F238E27FC236}">
                <a16:creationId xmlns:a16="http://schemas.microsoft.com/office/drawing/2014/main" id="{886925E6-4FA4-4CD3-A20E-578ED413E4C2}"/>
              </a:ext>
            </a:extLst>
          </p:cNvPr>
          <p:cNvCxnSpPr>
            <a:cxnSpLocks/>
          </p:cNvCxnSpPr>
          <p:nvPr/>
        </p:nvCxnSpPr>
        <p:spPr>
          <a:xfrm flipV="1">
            <a:off x="1979712" y="3412481"/>
            <a:ext cx="0" cy="57307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Gerader Verbinder 120">
            <a:extLst>
              <a:ext uri="{FF2B5EF4-FFF2-40B4-BE49-F238E27FC236}">
                <a16:creationId xmlns:a16="http://schemas.microsoft.com/office/drawing/2014/main" id="{28A1BA1E-45CA-45E3-AA7A-71A15831F7B6}"/>
              </a:ext>
            </a:extLst>
          </p:cNvPr>
          <p:cNvCxnSpPr>
            <a:cxnSpLocks/>
          </p:cNvCxnSpPr>
          <p:nvPr/>
        </p:nvCxnSpPr>
        <p:spPr>
          <a:xfrm flipV="1">
            <a:off x="1259632" y="3988578"/>
            <a:ext cx="0" cy="140994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Gerader Verbinder 121">
            <a:extLst>
              <a:ext uri="{FF2B5EF4-FFF2-40B4-BE49-F238E27FC236}">
                <a16:creationId xmlns:a16="http://schemas.microsoft.com/office/drawing/2014/main" id="{82B5D567-6FF4-4AD3-A435-C3140611DBFF}"/>
              </a:ext>
            </a:extLst>
          </p:cNvPr>
          <p:cNvCxnSpPr>
            <a:cxnSpLocks/>
          </p:cNvCxnSpPr>
          <p:nvPr/>
        </p:nvCxnSpPr>
        <p:spPr>
          <a:xfrm flipV="1">
            <a:off x="2620949" y="3988578"/>
            <a:ext cx="0" cy="140994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Gerader Verbinder 122">
            <a:extLst>
              <a:ext uri="{FF2B5EF4-FFF2-40B4-BE49-F238E27FC236}">
                <a16:creationId xmlns:a16="http://schemas.microsoft.com/office/drawing/2014/main" id="{D082F84A-BDED-4750-B942-7B9F5935BE00}"/>
              </a:ext>
            </a:extLst>
          </p:cNvPr>
          <p:cNvCxnSpPr>
            <a:cxnSpLocks/>
          </p:cNvCxnSpPr>
          <p:nvPr/>
        </p:nvCxnSpPr>
        <p:spPr>
          <a:xfrm flipH="1">
            <a:off x="1263456" y="3988578"/>
            <a:ext cx="1362408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Gerader Verbinder 123">
            <a:extLst>
              <a:ext uri="{FF2B5EF4-FFF2-40B4-BE49-F238E27FC236}">
                <a16:creationId xmlns:a16="http://schemas.microsoft.com/office/drawing/2014/main" id="{2F596AD1-5EFD-4A97-B718-692A815FFF34}"/>
              </a:ext>
            </a:extLst>
          </p:cNvPr>
          <p:cNvCxnSpPr>
            <a:cxnSpLocks/>
          </p:cNvCxnSpPr>
          <p:nvPr/>
        </p:nvCxnSpPr>
        <p:spPr>
          <a:xfrm flipH="1" flipV="1">
            <a:off x="1551016" y="4563498"/>
            <a:ext cx="1714698" cy="515470"/>
          </a:xfrm>
          <a:prstGeom prst="line">
            <a:avLst/>
          </a:prstGeom>
          <a:ln w="12700">
            <a:solidFill>
              <a:srgbClr val="FF9999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Gerade Verbindung mit Pfeil 124">
            <a:extLst>
              <a:ext uri="{FF2B5EF4-FFF2-40B4-BE49-F238E27FC236}">
                <a16:creationId xmlns:a16="http://schemas.microsoft.com/office/drawing/2014/main" id="{C2FA9E5C-CBE6-42E8-BC05-8473A2156838}"/>
              </a:ext>
            </a:extLst>
          </p:cNvPr>
          <p:cNvCxnSpPr>
            <a:cxnSpLocks/>
          </p:cNvCxnSpPr>
          <p:nvPr/>
        </p:nvCxnSpPr>
        <p:spPr>
          <a:xfrm>
            <a:off x="1264777" y="4619194"/>
            <a:ext cx="0" cy="29589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Rechteck 125">
            <a:extLst>
              <a:ext uri="{FF2B5EF4-FFF2-40B4-BE49-F238E27FC236}">
                <a16:creationId xmlns:a16="http://schemas.microsoft.com/office/drawing/2014/main" id="{5D6F7F16-67D9-4A49-B487-1E6177F4486F}"/>
              </a:ext>
            </a:extLst>
          </p:cNvPr>
          <p:cNvSpPr/>
          <p:nvPr/>
        </p:nvSpPr>
        <p:spPr>
          <a:xfrm>
            <a:off x="553534" y="4903472"/>
            <a:ext cx="1353702" cy="57055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b="1" dirty="0"/>
          </a:p>
          <a:p>
            <a:pPr algn="ctr"/>
            <a:r>
              <a:rPr lang="de-DE" sz="1200" b="1" dirty="0"/>
              <a:t>Meldung</a:t>
            </a:r>
          </a:p>
          <a:p>
            <a:pPr algn="ctr"/>
            <a:r>
              <a:rPr lang="de-DE" sz="1200" b="1" dirty="0"/>
              <a:t>Isolierung</a:t>
            </a:r>
          </a:p>
          <a:p>
            <a:pPr algn="ctr"/>
            <a:r>
              <a:rPr lang="de-DE" sz="1200" b="1" dirty="0"/>
              <a:t>ggf. Behandlung</a:t>
            </a:r>
          </a:p>
          <a:p>
            <a:pPr algn="ctr"/>
            <a:endParaRPr lang="de-DE" sz="1200" b="1" dirty="0"/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B0C5E162-0BE2-47A3-96AC-F5F780B7044D}"/>
              </a:ext>
            </a:extLst>
          </p:cNvPr>
          <p:cNvSpPr/>
          <p:nvPr/>
        </p:nvSpPr>
        <p:spPr>
          <a:xfrm>
            <a:off x="338534" y="1562081"/>
            <a:ext cx="1137119" cy="651704"/>
          </a:xfrm>
          <a:prstGeom prst="rect">
            <a:avLst/>
          </a:prstGeom>
          <a:solidFill>
            <a:srgbClr val="FF99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Disposition* bzw. Exposition</a:t>
            </a:r>
            <a:endParaRPr lang="de-DE" sz="1000" dirty="0"/>
          </a:p>
        </p:txBody>
      </p:sp>
      <p:sp>
        <p:nvSpPr>
          <p:cNvPr id="128" name="Textfeld 127">
            <a:extLst>
              <a:ext uri="{FF2B5EF4-FFF2-40B4-BE49-F238E27FC236}">
                <a16:creationId xmlns:a16="http://schemas.microsoft.com/office/drawing/2014/main" id="{09A3928C-9AC8-42CB-9502-CB746C5EE891}"/>
              </a:ext>
            </a:extLst>
          </p:cNvPr>
          <p:cNvSpPr txBox="1"/>
          <p:nvPr/>
        </p:nvSpPr>
        <p:spPr>
          <a:xfrm>
            <a:off x="285459" y="2253696"/>
            <a:ext cx="1283102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82563"/>
            <a:r>
              <a:rPr lang="de-DE" sz="1000" dirty="0"/>
              <a:t>*</a:t>
            </a:r>
          </a:p>
          <a:p>
            <a:pPr marL="171450" indent="-171450">
              <a:buFontTx/>
              <a:buChar char="-"/>
            </a:pPr>
            <a:r>
              <a:rPr lang="de-DE" sz="1000" dirty="0"/>
              <a:t>Herzinsuffizienz</a:t>
            </a:r>
          </a:p>
          <a:p>
            <a:pPr marL="171450" indent="-171450">
              <a:buFontTx/>
              <a:buChar char="-"/>
            </a:pPr>
            <a:r>
              <a:rPr lang="de-DE" sz="1000" dirty="0"/>
              <a:t>Diabetes</a:t>
            </a:r>
          </a:p>
          <a:p>
            <a:pPr marL="171450" indent="-171450">
              <a:buFontTx/>
              <a:buChar char="-"/>
            </a:pPr>
            <a:r>
              <a:rPr lang="de-DE" sz="1000" dirty="0"/>
              <a:t>Adipositas</a:t>
            </a:r>
          </a:p>
          <a:p>
            <a:pPr marL="171450" indent="-171450">
              <a:buFontTx/>
              <a:buChar char="-"/>
            </a:pPr>
            <a:r>
              <a:rPr lang="de-DE" sz="1000" dirty="0"/>
              <a:t>Niereninsuffizienz</a:t>
            </a:r>
          </a:p>
          <a:p>
            <a:pPr marL="171450" indent="-171450">
              <a:buFontTx/>
              <a:buChar char="-"/>
            </a:pPr>
            <a:r>
              <a:rPr lang="de-DE" sz="1000" dirty="0"/>
              <a:t>Immundefizienz</a:t>
            </a:r>
          </a:p>
          <a:p>
            <a:pPr marL="171450" indent="-171450">
              <a:buFontTx/>
              <a:buChar char="-"/>
            </a:pPr>
            <a:r>
              <a:rPr lang="de-DE" sz="1000" dirty="0"/>
              <a:t>&gt; 70 Jahre</a:t>
            </a:r>
          </a:p>
        </p:txBody>
      </p:sp>
      <p:cxnSp>
        <p:nvCxnSpPr>
          <p:cNvPr id="129" name="Gerader Verbinder 128">
            <a:extLst>
              <a:ext uri="{FF2B5EF4-FFF2-40B4-BE49-F238E27FC236}">
                <a16:creationId xmlns:a16="http://schemas.microsoft.com/office/drawing/2014/main" id="{84B735BB-7FED-4B14-AA78-D44369BD5CD1}"/>
              </a:ext>
            </a:extLst>
          </p:cNvPr>
          <p:cNvCxnSpPr>
            <a:cxnSpLocks/>
          </p:cNvCxnSpPr>
          <p:nvPr/>
        </p:nvCxnSpPr>
        <p:spPr>
          <a:xfrm flipH="1">
            <a:off x="1489041" y="1884979"/>
            <a:ext cx="499103" cy="2954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Rechteck 129">
            <a:extLst>
              <a:ext uri="{FF2B5EF4-FFF2-40B4-BE49-F238E27FC236}">
                <a16:creationId xmlns:a16="http://schemas.microsoft.com/office/drawing/2014/main" id="{5C70128D-8402-4B1F-9913-95035FD415F4}"/>
              </a:ext>
            </a:extLst>
          </p:cNvPr>
          <p:cNvSpPr/>
          <p:nvPr/>
        </p:nvSpPr>
        <p:spPr>
          <a:xfrm>
            <a:off x="521579" y="5820455"/>
            <a:ext cx="1477493" cy="38015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</a:rPr>
              <a:t>s. Hinweise zum </a:t>
            </a:r>
            <a:r>
              <a:rPr lang="de-DE" sz="1200" b="1" dirty="0" err="1">
                <a:solidFill>
                  <a:schemeClr val="tx1"/>
                </a:solidFill>
                <a:hlinkClick r:id="rId5"/>
              </a:rPr>
              <a:t>Entlassmanagement</a:t>
            </a:r>
            <a:endParaRPr lang="de-DE" sz="1200" b="1" dirty="0">
              <a:solidFill>
                <a:schemeClr val="tx1"/>
              </a:solidFill>
            </a:endParaRPr>
          </a:p>
        </p:txBody>
      </p:sp>
      <p:cxnSp>
        <p:nvCxnSpPr>
          <p:cNvPr id="131" name="Gerader Verbinder 130">
            <a:extLst>
              <a:ext uri="{FF2B5EF4-FFF2-40B4-BE49-F238E27FC236}">
                <a16:creationId xmlns:a16="http://schemas.microsoft.com/office/drawing/2014/main" id="{A8E2D5ED-3B3F-4AC5-B7F2-E830CC50BA0C}"/>
              </a:ext>
            </a:extLst>
          </p:cNvPr>
          <p:cNvCxnSpPr>
            <a:cxnSpLocks/>
            <a:endCxn id="94" idx="1"/>
          </p:cNvCxnSpPr>
          <p:nvPr/>
        </p:nvCxnSpPr>
        <p:spPr>
          <a:xfrm>
            <a:off x="2546051" y="3121460"/>
            <a:ext cx="2457998" cy="25505"/>
          </a:xfrm>
          <a:prstGeom prst="line">
            <a:avLst/>
          </a:prstGeom>
          <a:ln w="38100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feld 132">
            <a:extLst>
              <a:ext uri="{FF2B5EF4-FFF2-40B4-BE49-F238E27FC236}">
                <a16:creationId xmlns:a16="http://schemas.microsoft.com/office/drawing/2014/main" id="{97246866-8B02-41CD-9218-A078227ED373}"/>
              </a:ext>
            </a:extLst>
          </p:cNvPr>
          <p:cNvSpPr txBox="1"/>
          <p:nvPr/>
        </p:nvSpPr>
        <p:spPr>
          <a:xfrm>
            <a:off x="2843808" y="3189334"/>
            <a:ext cx="1626147" cy="15477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1000" i="1" dirty="0"/>
              <a:t>High </a:t>
            </a:r>
            <a:r>
              <a:rPr lang="de-DE" sz="1000" i="1" dirty="0" err="1"/>
              <a:t>risk</a:t>
            </a:r>
            <a:r>
              <a:rPr lang="de-DE" sz="1000" i="1" dirty="0"/>
              <a:t>? PCR-Testkapazität?</a:t>
            </a: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A385F23A-2E04-4DFF-9751-26DB88861942}"/>
              </a:ext>
            </a:extLst>
          </p:cNvPr>
          <p:cNvSpPr/>
          <p:nvPr/>
        </p:nvSpPr>
        <p:spPr>
          <a:xfrm>
            <a:off x="1621242" y="2113348"/>
            <a:ext cx="1499042" cy="496198"/>
          </a:xfrm>
          <a:prstGeom prst="rect">
            <a:avLst/>
          </a:prstGeom>
          <a:solidFill>
            <a:srgbClr val="FF99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Symptome</a:t>
            </a:r>
          </a:p>
          <a:p>
            <a:pPr algn="ctr"/>
            <a:r>
              <a:rPr lang="de-DE" sz="1000" b="1" dirty="0"/>
              <a:t>(s. Testkriterien RKI) </a:t>
            </a:r>
          </a:p>
        </p:txBody>
      </p:sp>
      <p:sp>
        <p:nvSpPr>
          <p:cNvPr id="64" name="Eckige Klammer rechts 63">
            <a:extLst>
              <a:ext uri="{FF2B5EF4-FFF2-40B4-BE49-F238E27FC236}">
                <a16:creationId xmlns:a16="http://schemas.microsoft.com/office/drawing/2014/main" id="{CF41F51A-A3A7-4CA7-836C-5768B93A583C}"/>
              </a:ext>
            </a:extLst>
          </p:cNvPr>
          <p:cNvSpPr/>
          <p:nvPr/>
        </p:nvSpPr>
        <p:spPr>
          <a:xfrm rot="16200000">
            <a:off x="6666721" y="4345412"/>
            <a:ext cx="79823" cy="784787"/>
          </a:xfrm>
          <a:prstGeom prst="rightBracket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6" name="Gerade Verbindung mit Pfeil 65">
            <a:extLst>
              <a:ext uri="{FF2B5EF4-FFF2-40B4-BE49-F238E27FC236}">
                <a16:creationId xmlns:a16="http://schemas.microsoft.com/office/drawing/2014/main" id="{5A46F004-1857-46CB-A63D-881314DD7A77}"/>
              </a:ext>
            </a:extLst>
          </p:cNvPr>
          <p:cNvCxnSpPr>
            <a:cxnSpLocks/>
            <a:stCxn id="98" idx="1"/>
          </p:cNvCxnSpPr>
          <p:nvPr/>
        </p:nvCxnSpPr>
        <p:spPr>
          <a:xfrm flipH="1">
            <a:off x="5785825" y="4988603"/>
            <a:ext cx="289954" cy="7071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hteck 54">
            <a:extLst>
              <a:ext uri="{FF2B5EF4-FFF2-40B4-BE49-F238E27FC236}">
                <a16:creationId xmlns:a16="http://schemas.microsoft.com/office/drawing/2014/main" id="{4E68A324-9C97-4175-8A29-5E37A5DB1C58}"/>
              </a:ext>
            </a:extLst>
          </p:cNvPr>
          <p:cNvSpPr/>
          <p:nvPr/>
        </p:nvSpPr>
        <p:spPr>
          <a:xfrm>
            <a:off x="5260193" y="5258725"/>
            <a:ext cx="320540" cy="33442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428467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EE625C2-42C6-4AAA-BBA2-C6AB48E4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D8C73D0-DC22-46B1-8013-3C5FF19E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F232274-EF08-4E85-ADA5-59C4BABD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52920" y="6622713"/>
            <a:ext cx="496872" cy="195750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8" name="Inhaltsplatzhalter 7" descr="2021-02-08_Nationale Teststrategie_kurz.pdf - Adobe Acrobat Reader 2017">
            <a:extLst>
              <a:ext uri="{FF2B5EF4-FFF2-40B4-BE49-F238E27FC236}">
                <a16:creationId xmlns:a16="http://schemas.microsoft.com/office/drawing/2014/main" id="{BE7765A2-4226-4CDF-845F-4C5A03A89A7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6" t="11555" r="24243" b="2025"/>
          <a:stretch/>
        </p:blipFill>
        <p:spPr>
          <a:xfrm>
            <a:off x="897924" y="1031250"/>
            <a:ext cx="7211144" cy="5525422"/>
          </a:xfr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EE196375-8D04-4C55-B7FA-6696C4C36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Nationale Teststrategie</a:t>
            </a:r>
          </a:p>
        </p:txBody>
      </p:sp>
    </p:spTree>
    <p:extLst>
      <p:ext uri="{BB962C8B-B14F-4D97-AF65-F5344CB8AC3E}">
        <p14:creationId xmlns:p14="http://schemas.microsoft.com/office/powerpoint/2010/main" val="3013614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EE625C2-42C6-4AAA-BBA2-C6AB48E4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D8C73D0-DC22-46B1-8013-3C5FF19E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F232274-EF08-4E85-ADA5-59C4BABD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EE196375-8D04-4C55-B7FA-6696C4C36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Nationale Teststrategie</a:t>
            </a:r>
          </a:p>
        </p:txBody>
      </p:sp>
      <p:pic>
        <p:nvPicPr>
          <p:cNvPr id="13" name="Inhaltsplatzhalter 12" descr="2021-02-22_Nationale Teststrategie_kurz.pptx - PowerPoint">
            <a:extLst>
              <a:ext uri="{FF2B5EF4-FFF2-40B4-BE49-F238E27FC236}">
                <a16:creationId xmlns:a16="http://schemas.microsoft.com/office/drawing/2014/main" id="{5E6560CF-5BA7-4D14-994F-943782A2845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18" t="18879" r="18905" b="10813"/>
          <a:stretch/>
        </p:blipFill>
        <p:spPr>
          <a:xfrm>
            <a:off x="807720" y="1031250"/>
            <a:ext cx="7391551" cy="5559933"/>
          </a:xfrm>
        </p:spPr>
      </p:pic>
    </p:spTree>
    <p:extLst>
      <p:ext uri="{BB962C8B-B14F-4D97-AF65-F5344CB8AC3E}">
        <p14:creationId xmlns:p14="http://schemas.microsoft.com/office/powerpoint/2010/main" val="899115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MG 2016 Ministerium">
  <a:themeElements>
    <a:clrScheme name="BMG Ministerium">
      <a:dk1>
        <a:srgbClr val="000000"/>
      </a:dk1>
      <a:lt1>
        <a:sysClr val="window" lastClr="FFFFFF"/>
      </a:lt1>
      <a:dk2>
        <a:srgbClr val="0088AE"/>
      </a:dk2>
      <a:lt2>
        <a:srgbClr val="E53075"/>
      </a:lt2>
      <a:accent1>
        <a:srgbClr val="3A89A9"/>
      </a:accent1>
      <a:accent2>
        <a:srgbClr val="005981"/>
      </a:accent2>
      <a:accent3>
        <a:srgbClr val="C8CD2E"/>
      </a:accent3>
      <a:accent4>
        <a:srgbClr val="F6AA42"/>
      </a:accent4>
      <a:accent5>
        <a:srgbClr val="65BAB4"/>
      </a:accent5>
      <a:accent6>
        <a:srgbClr val="A08FBB"/>
      </a:accent6>
      <a:hlink>
        <a:srgbClr val="000000"/>
      </a:hlink>
      <a:folHlink>
        <a:srgbClr val="000000"/>
      </a:folHlink>
    </a:clrScheme>
    <a:fontScheme name="BMG BundesFonts">
      <a:majorFont>
        <a:latin typeface="BundesSerif Office"/>
        <a:ea typeface=""/>
        <a:cs typeface=""/>
      </a:majorFont>
      <a:minorFont>
        <a:latin typeface="BundesSans Office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231</Words>
  <Application>Microsoft Office PowerPoint</Application>
  <PresentationFormat>Bildschirmpräsentation (4:3)</PresentationFormat>
  <Paragraphs>59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11" baseType="lpstr">
      <vt:lpstr>Arial</vt:lpstr>
      <vt:lpstr>BundesSans Office</vt:lpstr>
      <vt:lpstr>BundesSerif Office</vt:lpstr>
      <vt:lpstr>Calibri</vt:lpstr>
      <vt:lpstr>ＭＳ 明朝</vt:lpstr>
      <vt:lpstr>Wingdings</vt:lpstr>
      <vt:lpstr>Office-Design</vt:lpstr>
      <vt:lpstr>BMG 2016 Ministerium</vt:lpstr>
      <vt:lpstr>SARS-CoV-2 Nachweis (direkter Erregernachweis) </vt:lpstr>
      <vt:lpstr>Nationale Teststrategie</vt:lpstr>
      <vt:lpstr>Nationale Teststrategie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Lehmann, Virginie</dc:creator>
  <cp:lastModifiedBy>Ahrens, Jacqueline</cp:lastModifiedBy>
  <cp:revision>159</cp:revision>
  <cp:lastPrinted>2021-01-12T11:32:11Z</cp:lastPrinted>
  <dcterms:created xsi:type="dcterms:W3CDTF">2020-05-11T07:22:31Z</dcterms:created>
  <dcterms:modified xsi:type="dcterms:W3CDTF">2021-03-10T08:21:11Z</dcterms:modified>
</cp:coreProperties>
</file>