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27" r:id="rId3"/>
    <p:sldId id="728" r:id="rId4"/>
    <p:sldId id="264" r:id="rId5"/>
    <p:sldId id="729" r:id="rId6"/>
    <p:sldId id="266" r:id="rId7"/>
    <p:sldId id="730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86924" autoAdjust="0"/>
  </p:normalViewPr>
  <p:slideViewPr>
    <p:cSldViewPr snapToGrid="0" snapToObjects="1">
      <p:cViewPr varScale="1">
        <p:scale>
          <a:sx n="78" d="100"/>
          <a:sy n="78" d="100"/>
        </p:scale>
        <p:origin x="392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graue Einfärbung ist die Inzidenz von B.1.1.7. Die Umrandung in gelb oder rot gibt an, dass der Anteil der VOC in dem betroffenen Landkreis &gt;30% (gelb) oder &gt;50% an allen COVID-19 Fällen hat. (Daten für MW08)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03.03.2021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03.03.2021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03.03.2021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03.03.2021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03.03.2021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03.03.2021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03.03.2021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03.03.2021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03.03.2021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03.03.2021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10. März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10.03.2021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96AD89CD-79F0-4A83-9277-D43BE0B7B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776361"/>
              </p:ext>
            </p:extLst>
          </p:nvPr>
        </p:nvGraphicFramePr>
        <p:xfrm>
          <a:off x="473532" y="1280319"/>
          <a:ext cx="8213268" cy="3236911"/>
        </p:xfrm>
        <a:graphic>
          <a:graphicData uri="http://schemas.openxmlformats.org/drawingml/2006/table">
            <a:tbl>
              <a:tblPr firstRow="1" firstCol="1" bandRow="1"/>
              <a:tblGrid>
                <a:gridCol w="1077577">
                  <a:extLst>
                    <a:ext uri="{9D8B030D-6E8A-4147-A177-3AD203B41FA5}">
                      <a16:colId xmlns:a16="http://schemas.microsoft.com/office/drawing/2014/main" val="1848036968"/>
                    </a:ext>
                  </a:extLst>
                </a:gridCol>
                <a:gridCol w="1063468">
                  <a:extLst>
                    <a:ext uri="{9D8B030D-6E8A-4147-A177-3AD203B41FA5}">
                      <a16:colId xmlns:a16="http://schemas.microsoft.com/office/drawing/2014/main" val="1948223029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3824566926"/>
                    </a:ext>
                  </a:extLst>
                </a:gridCol>
                <a:gridCol w="733537">
                  <a:extLst>
                    <a:ext uri="{9D8B030D-6E8A-4147-A177-3AD203B41FA5}">
                      <a16:colId xmlns:a16="http://schemas.microsoft.com/office/drawing/2014/main" val="2985540721"/>
                    </a:ext>
                  </a:extLst>
                </a:gridCol>
                <a:gridCol w="563472">
                  <a:extLst>
                    <a:ext uri="{9D8B030D-6E8A-4147-A177-3AD203B41FA5}">
                      <a16:colId xmlns:a16="http://schemas.microsoft.com/office/drawing/2014/main" val="781203762"/>
                    </a:ext>
                  </a:extLst>
                </a:gridCol>
                <a:gridCol w="1400457">
                  <a:extLst>
                    <a:ext uri="{9D8B030D-6E8A-4147-A177-3AD203B41FA5}">
                      <a16:colId xmlns:a16="http://schemas.microsoft.com/office/drawing/2014/main" val="3622544564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2186132397"/>
                    </a:ext>
                  </a:extLst>
                </a:gridCol>
                <a:gridCol w="1444343">
                  <a:extLst>
                    <a:ext uri="{9D8B030D-6E8A-4147-A177-3AD203B41FA5}">
                      <a16:colId xmlns:a16="http://schemas.microsoft.com/office/drawing/2014/main" val="220435508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1651442186"/>
                    </a:ext>
                  </a:extLst>
                </a:gridCol>
                <a:gridCol w="1554844">
                  <a:extLst>
                    <a:ext uri="{9D8B030D-6E8A-4147-A177-3AD203B41FA5}">
                      <a16:colId xmlns:a16="http://schemas.microsoft.com/office/drawing/2014/main" val="4132555358"/>
                    </a:ext>
                  </a:extLst>
                </a:gridCol>
              </a:tblGrid>
              <a:tr h="40818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 (Datenstand 9.3.)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818094"/>
                  </a:ext>
                </a:extLst>
              </a:tr>
              <a:tr h="824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 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zum Vortag der Fälle in intensivmedizinischer Behandlung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96072"/>
                  </a:ext>
                </a:extLst>
              </a:tr>
              <a:tr h="21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+9.146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-200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65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-8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 Impfung: + 183.679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</a:rPr>
                        <a:t>-80</a:t>
                      </a:r>
                      <a:endParaRPr lang="de-DE" sz="1000" dirty="0">
                        <a:effectLst/>
                        <a:latin typeface="+mn-lt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569054"/>
                  </a:ext>
                </a:extLst>
              </a:tr>
              <a:tr h="269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(2.518.591)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117.400]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[265/412]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 Impfung: + 53.681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de-DE" sz="1000" dirty="0">
                          <a:effectLst/>
                          <a:latin typeface="+mn-lt"/>
                        </a:rPr>
                        <a:t>2.785</a:t>
                      </a:r>
                      <a:r>
                        <a:rPr lang="de-DE" sz="1000" dirty="0"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]</a:t>
                      </a:r>
                      <a:endParaRPr lang="de-DE" sz="1000" dirty="0">
                        <a:effectLst/>
                        <a:latin typeface="+mn-lt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186755"/>
                  </a:ext>
                </a:extLst>
              </a:tr>
              <a:tr h="866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60-79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80+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 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einer/zwei Impfung/en und Anteil an Bevölkerung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 verstorben zum Vortag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966775"/>
                  </a:ext>
                </a:extLst>
              </a:tr>
              <a:tr h="2424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+9.100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+300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42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48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-9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5.555.420 (6,7 %)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+135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419414"/>
                  </a:ext>
                </a:extLst>
              </a:tr>
              <a:tr h="4081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2.328.700)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(72.489)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[62/412]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2.605.818 (3,1 %)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378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10.03.2021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7-Tage-Inzidenz der Bundesländer nach Berichtsdatum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582FFF-345B-4333-9989-973798D7ABB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39" y="978907"/>
            <a:ext cx="7641392" cy="3899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05.03.2021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N=54.395 (COVID-19)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60A2B4-F362-449D-A904-93D211946E2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02105" y="677636"/>
            <a:ext cx="5492659" cy="400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3D240C0-168B-4C0E-BC99-5148305EF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10.03.2021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09.03.2021)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BAF8D5-2E6C-4744-8710-8F034A4AE62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2"/>
          <a:stretch/>
        </p:blipFill>
        <p:spPr bwMode="auto">
          <a:xfrm>
            <a:off x="1330870" y="1257300"/>
            <a:ext cx="6482260" cy="3509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6FFA52-A38E-446D-9D7C-83F5B8AB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10.03.2021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09.03.2021)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65ACD2-74FB-41D7-B41B-899A31CE58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23567" y="1450940"/>
            <a:ext cx="6496866" cy="33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6F7C93-4AF1-44C6-914A-88830231A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10.03.2021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892C40D-BE45-42FB-AC8A-D5461F1A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von konkordanten und diskordanten Ergebnissen der Antigen-Schnelltests und PCR-Tests nach Meldewoche</a:t>
            </a:r>
          </a:p>
        </p:txBody>
      </p:sp>
      <p:pic>
        <p:nvPicPr>
          <p:cNvPr id="2050" name="Diagramm 1" descr="image001">
            <a:extLst>
              <a:ext uri="{FF2B5EF4-FFF2-40B4-BE49-F238E27FC236}">
                <a16:creationId xmlns:a16="http://schemas.microsoft.com/office/drawing/2014/main" id="{0CFFAF6F-2090-4B7C-B813-6B61C903F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36" y="1352695"/>
            <a:ext cx="60960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988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Bildschirmpräsentation (16:9)</PresentationFormat>
  <Paragraphs>83</Paragraphs>
  <Slides>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</vt:lpstr>
      <vt:lpstr>7-Tage-Inzidenz der Bundesländer nach Berichtsdatum </vt:lpstr>
      <vt:lpstr>Geografische Verteilung 7-Tage-Inzidenz nach Landkreis, N=54.395 (COVID-19)</vt:lpstr>
      <vt:lpstr>Anzahl COVID-19-Todesfälle nach Sterbewoche (Stand 09.03.2021)</vt:lpstr>
      <vt:lpstr>7-Tage-Inzidenz der COVID-19-Fälle nach Altersgruppe und Meldewoche (Stand 09.03.2021)</vt:lpstr>
      <vt:lpstr>Anzahl von konkordanten und diskordanten Ergebnissen der Antigen-Schnelltests und PCR-Tests nach Meldewoche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Dudareva, Sandra</cp:lastModifiedBy>
  <cp:revision>189</cp:revision>
  <dcterms:created xsi:type="dcterms:W3CDTF">2015-11-02T12:29:13Z</dcterms:created>
  <dcterms:modified xsi:type="dcterms:W3CDTF">2021-03-10T09:34:53Z</dcterms:modified>
</cp:coreProperties>
</file>