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2" r:id="rId2"/>
    <p:sldId id="265" r:id="rId3"/>
    <p:sldId id="266" r:id="rId4"/>
    <p:sldId id="276" r:id="rId5"/>
    <p:sldId id="277" r:id="rId6"/>
    <p:sldId id="275" r:id="rId7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AA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44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1896" y="-17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95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10.03.2021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55" r:id="rId5"/>
    <p:sldLayoutId id="2147483657" r:id="rId6"/>
    <p:sldLayoutId id="2147483658" r:id="rId7"/>
    <p:sldLayoutId id="2147483659" r:id="rId8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e-DE" dirty="0"/>
              <a:t>NRZ Influenzaviren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Krisenstab 10.03.2021</a:t>
            </a: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5277E8D7-EE18-403B-88D2-789BA8EBF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8848" y="146811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350"/>
          </a:p>
        </p:txBody>
      </p:sp>
      <p:sp>
        <p:nvSpPr>
          <p:cNvPr id="6" name="Datumsplatzhalter 1">
            <a:extLst>
              <a:ext uri="{FF2B5EF4-FFF2-40B4-BE49-F238E27FC236}">
                <a16:creationId xmlns:a16="http://schemas.microsoft.com/office/drawing/2014/main" id="{CA793605-0429-497F-9A5C-825C0E7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10.03.2021</a:t>
            </a:r>
          </a:p>
        </p:txBody>
      </p:sp>
      <p:sp>
        <p:nvSpPr>
          <p:cNvPr id="7" name="Fußzeilenplatzhalter 2">
            <a:extLst>
              <a:ext uri="{FF2B5EF4-FFF2-40B4-BE49-F238E27FC236}">
                <a16:creationId xmlns:a16="http://schemas.microsoft.com/office/drawing/2014/main" id="{0F5CA3A0-AF5B-4067-96D6-B241E9197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369804"/>
            <a:ext cx="5479185" cy="374614"/>
          </a:xfrm>
        </p:spPr>
        <p:txBody>
          <a:bodyPr/>
          <a:lstStyle/>
          <a:p>
            <a:r>
              <a:rPr lang="de-DE" dirty="0"/>
              <a:t>Probeneingang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2C5FA31-706A-4428-85E6-A7B3B5B0CE38}"/>
              </a:ext>
            </a:extLst>
          </p:cNvPr>
          <p:cNvSpPr txBox="1"/>
          <p:nvPr/>
        </p:nvSpPr>
        <p:spPr>
          <a:xfrm>
            <a:off x="6511675" y="2815780"/>
            <a:ext cx="593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Kurier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5D98AD0-4C39-4789-B9AF-FA32BB247F4D}"/>
              </a:ext>
            </a:extLst>
          </p:cNvPr>
          <p:cNvCxnSpPr>
            <a:cxnSpLocks/>
          </p:cNvCxnSpPr>
          <p:nvPr/>
        </p:nvCxnSpPr>
        <p:spPr>
          <a:xfrm>
            <a:off x="3042410" y="3228153"/>
            <a:ext cx="539732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88342A2-9E20-44FE-A0B2-FB0A871A8167}"/>
              </a:ext>
            </a:extLst>
          </p:cNvPr>
          <p:cNvSpPr txBox="1"/>
          <p:nvPr/>
        </p:nvSpPr>
        <p:spPr>
          <a:xfrm>
            <a:off x="1165118" y="3068530"/>
            <a:ext cx="18412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SARS-CoV-2 Diagnostik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F50EE507-3D06-433D-983B-4A54F7C0289E}"/>
              </a:ext>
            </a:extLst>
          </p:cNvPr>
          <p:cNvCxnSpPr>
            <a:cxnSpLocks/>
          </p:cNvCxnSpPr>
          <p:nvPr/>
        </p:nvCxnSpPr>
        <p:spPr>
          <a:xfrm>
            <a:off x="7105107" y="2964623"/>
            <a:ext cx="13346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C9D64A20-3C74-4E71-A16B-7FBD8830BD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652139"/>
              </p:ext>
            </p:extLst>
          </p:nvPr>
        </p:nvGraphicFramePr>
        <p:xfrm>
          <a:off x="349671" y="113583"/>
          <a:ext cx="2551249" cy="25247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6667">
                  <a:extLst>
                    <a:ext uri="{9D8B030D-6E8A-4147-A177-3AD203B41FA5}">
                      <a16:colId xmlns:a16="http://schemas.microsoft.com/office/drawing/2014/main" val="2032971714"/>
                    </a:ext>
                  </a:extLst>
                </a:gridCol>
                <a:gridCol w="636589">
                  <a:extLst>
                    <a:ext uri="{9D8B030D-6E8A-4147-A177-3AD203B41FA5}">
                      <a16:colId xmlns:a16="http://schemas.microsoft.com/office/drawing/2014/main" val="3157406787"/>
                    </a:ext>
                  </a:extLst>
                </a:gridCol>
                <a:gridCol w="441326">
                  <a:extLst>
                    <a:ext uri="{9D8B030D-6E8A-4147-A177-3AD203B41FA5}">
                      <a16:colId xmlns:a16="http://schemas.microsoft.com/office/drawing/2014/main" val="1403037224"/>
                    </a:ext>
                  </a:extLst>
                </a:gridCol>
                <a:gridCol w="736667">
                  <a:extLst>
                    <a:ext uri="{9D8B030D-6E8A-4147-A177-3AD203B41FA5}">
                      <a16:colId xmlns:a16="http://schemas.microsoft.com/office/drawing/2014/main" val="676085122"/>
                    </a:ext>
                  </a:extLst>
                </a:gridCol>
              </a:tblGrid>
              <a:tr h="2538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Week 20/21</a:t>
                      </a: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SARS-CoV-2+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Samples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% positive for SARS-CoV-2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ctr"/>
                </a:tc>
                <a:extLst>
                  <a:ext uri="{0D108BD9-81ED-4DB2-BD59-A6C34878D82A}">
                    <a16:rowId xmlns:a16="http://schemas.microsoft.com/office/drawing/2014/main" val="405610890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25705944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973961239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48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6%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22332910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49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74531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50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247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11%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41929116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186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3673483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44445930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11.6%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10950914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14.1%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684282914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142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10.56%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9211391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362792696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4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6.3%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967870822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5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160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6.25%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64510880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151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7.28%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2165059447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167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7.19%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838711031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8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12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159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7.55%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1079585518"/>
                  </a:ext>
                </a:extLst>
              </a:tr>
              <a:tr h="1335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9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196</a:t>
                      </a:r>
                    </a:p>
                  </a:txBody>
                  <a:tcPr marL="33338" marR="33338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3.06%</a:t>
                      </a:r>
                    </a:p>
                  </a:txBody>
                  <a:tcPr marL="33338" marR="33338" marT="0" marB="0" anchor="b"/>
                </a:tc>
                <a:extLst>
                  <a:ext uri="{0D108BD9-81ED-4DB2-BD59-A6C34878D82A}">
                    <a16:rowId xmlns:a16="http://schemas.microsoft.com/office/drawing/2014/main" val="3721888166"/>
                  </a:ext>
                </a:extLst>
              </a:tr>
            </a:tbl>
          </a:graphicData>
        </a:graphic>
      </p:graphicFrame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2C637A5B-3059-44BE-9124-E4A2B195D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0C33729C-4B20-45E5-8442-06C32DCBEA25}"/>
              </a:ext>
            </a:extLst>
          </p:cNvPr>
          <p:cNvSpPr txBox="1"/>
          <p:nvPr/>
        </p:nvSpPr>
        <p:spPr>
          <a:xfrm>
            <a:off x="4176808" y="827031"/>
            <a:ext cx="286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Sentinel 2020/21 KW9: 2766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3B1D8DF9-7FEC-42DF-95B0-1931084C48D8}"/>
              </a:ext>
            </a:extLst>
          </p:cNvPr>
          <p:cNvSpPr txBox="1"/>
          <p:nvPr/>
        </p:nvSpPr>
        <p:spPr>
          <a:xfrm>
            <a:off x="4176808" y="1660648"/>
            <a:ext cx="2066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</a:t>
            </a:r>
          </a:p>
          <a:p>
            <a:r>
              <a:rPr lang="de-DE" sz="1000" dirty="0"/>
              <a:t>gesamt: 4637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CA91F08F-0A2B-4ABB-BA7C-C8EA7A853B19}"/>
              </a:ext>
            </a:extLst>
          </p:cNvPr>
          <p:cNvSpPr txBox="1"/>
          <p:nvPr/>
        </p:nvSpPr>
        <p:spPr>
          <a:xfrm>
            <a:off x="4176808" y="1293157"/>
            <a:ext cx="228800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2019/20 Sentinel KW9: 2576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81F204F-4F71-4A4B-A711-3A6566B8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825" y="3426935"/>
            <a:ext cx="8414247" cy="2755631"/>
          </a:xfrm>
          <a:prstGeom prst="rect">
            <a:avLst/>
          </a:prstGeom>
        </p:spPr>
      </p:pic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1B610D5D-D97A-43FD-BD13-9A5B1D084D60}"/>
              </a:ext>
            </a:extLst>
          </p:cNvPr>
          <p:cNvCxnSpPr>
            <a:cxnSpLocks/>
          </p:cNvCxnSpPr>
          <p:nvPr/>
        </p:nvCxnSpPr>
        <p:spPr>
          <a:xfrm>
            <a:off x="3226955" y="4319266"/>
            <a:ext cx="632123" cy="67865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Textfeld 23">
            <a:extLst>
              <a:ext uri="{FF2B5EF4-FFF2-40B4-BE49-F238E27FC236}">
                <a16:creationId xmlns:a16="http://schemas.microsoft.com/office/drawing/2014/main" id="{842C1637-531C-4EA4-AB11-34D39CDD02A7}"/>
              </a:ext>
            </a:extLst>
          </p:cNvPr>
          <p:cNvSpPr txBox="1"/>
          <p:nvPr/>
        </p:nvSpPr>
        <p:spPr>
          <a:xfrm>
            <a:off x="6434598" y="2525695"/>
            <a:ext cx="14923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Aktive Betreuung</a:t>
            </a:r>
          </a:p>
        </p:txBody>
      </p: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011D5040-8F6B-4554-8099-B3403B296C15}"/>
              </a:ext>
            </a:extLst>
          </p:cNvPr>
          <p:cNvCxnSpPr>
            <a:cxnSpLocks/>
          </p:cNvCxnSpPr>
          <p:nvPr/>
        </p:nvCxnSpPr>
        <p:spPr>
          <a:xfrm>
            <a:off x="7748989" y="2664194"/>
            <a:ext cx="6907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E834864F-5360-403A-9EB9-DEE39DEC6E01}"/>
              </a:ext>
            </a:extLst>
          </p:cNvPr>
          <p:cNvCxnSpPr>
            <a:cxnSpLocks/>
          </p:cNvCxnSpPr>
          <p:nvPr/>
        </p:nvCxnSpPr>
        <p:spPr>
          <a:xfrm>
            <a:off x="7942862" y="2369725"/>
            <a:ext cx="49687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>
            <a:extLst>
              <a:ext uri="{FF2B5EF4-FFF2-40B4-BE49-F238E27FC236}">
                <a16:creationId xmlns:a16="http://schemas.microsoft.com/office/drawing/2014/main" id="{2519FABE-24D8-475B-A35A-FD221BD7C48D}"/>
              </a:ext>
            </a:extLst>
          </p:cNvPr>
          <p:cNvSpPr txBox="1"/>
          <p:nvPr/>
        </p:nvSpPr>
        <p:spPr>
          <a:xfrm>
            <a:off x="5453815" y="2212032"/>
            <a:ext cx="29185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i="1" dirty="0">
                <a:latin typeface="Arial" panose="020B0604020202020204" pitchFamily="34" charset="0"/>
                <a:cs typeface="Arial" panose="020B0604020202020204" pitchFamily="34" charset="0"/>
              </a:rPr>
              <a:t>Rekrutierung neuer </a:t>
            </a:r>
            <a:r>
              <a:rPr lang="de-DE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Sentinelpraxen</a:t>
            </a:r>
            <a:endParaRPr lang="de-DE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036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1">
            <a:extLst>
              <a:ext uri="{FF2B5EF4-FFF2-40B4-BE49-F238E27FC236}">
                <a16:creationId xmlns:a16="http://schemas.microsoft.com/office/drawing/2014/main" id="{00DA46EC-E777-4545-A50B-09DC4E8588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4825" y="6356350"/>
            <a:ext cx="1860421" cy="365125"/>
          </a:xfrm>
        </p:spPr>
        <p:txBody>
          <a:bodyPr/>
          <a:lstStyle/>
          <a:p>
            <a:r>
              <a:rPr lang="de-DE" dirty="0"/>
              <a:t>10.03.2021</a:t>
            </a:r>
          </a:p>
        </p:txBody>
      </p:sp>
      <p:sp>
        <p:nvSpPr>
          <p:cNvPr id="9" name="Fußzeilenplatzhalter 2">
            <a:extLst>
              <a:ext uri="{FF2B5EF4-FFF2-40B4-BE49-F238E27FC236}">
                <a16:creationId xmlns:a16="http://schemas.microsoft.com/office/drawing/2014/main" id="{88DB29AC-6F59-40FA-8776-7FB2138AA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5243070" cy="365125"/>
          </a:xfrm>
        </p:spPr>
        <p:txBody>
          <a:bodyPr/>
          <a:lstStyle/>
          <a:p>
            <a:r>
              <a:rPr lang="de-DE" dirty="0"/>
              <a:t>Viruszirkulation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264141F4-B53C-4334-8F3A-1884DC69D3CA}"/>
              </a:ext>
            </a:extLst>
          </p:cNvPr>
          <p:cNvSpPr txBox="1"/>
          <p:nvPr/>
        </p:nvSpPr>
        <p:spPr>
          <a:xfrm>
            <a:off x="4178016" y="1047585"/>
            <a:ext cx="1417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Partieller Lockdown</a:t>
            </a:r>
          </a:p>
        </p:txBody>
      </p: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C7DF2B9D-8C43-4403-A0EB-E04AEBB5E2BC}"/>
              </a:ext>
            </a:extLst>
          </p:cNvPr>
          <p:cNvCxnSpPr>
            <a:cxnSpLocks/>
          </p:cNvCxnSpPr>
          <p:nvPr/>
        </p:nvCxnSpPr>
        <p:spPr>
          <a:xfrm>
            <a:off x="5568939" y="1178390"/>
            <a:ext cx="648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106BC1C7-2EE4-4856-BB9F-0DE9342228D4}"/>
              </a:ext>
            </a:extLst>
          </p:cNvPr>
          <p:cNvCxnSpPr>
            <a:cxnSpLocks/>
          </p:cNvCxnSpPr>
          <p:nvPr/>
        </p:nvCxnSpPr>
        <p:spPr>
          <a:xfrm>
            <a:off x="2936951" y="1441725"/>
            <a:ext cx="360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5D670051-B736-4395-A0F7-8CF4FBCDC3FE}"/>
              </a:ext>
            </a:extLst>
          </p:cNvPr>
          <p:cNvSpPr txBox="1"/>
          <p:nvPr/>
        </p:nvSpPr>
        <p:spPr>
          <a:xfrm>
            <a:off x="2169681" y="1309195"/>
            <a:ext cx="8210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i="1" dirty="0">
                <a:latin typeface="Arial" panose="020B0604020202020204" pitchFamily="34" charset="0"/>
                <a:cs typeface="Arial" panose="020B0604020202020204" pitchFamily="34" charset="0"/>
              </a:rPr>
              <a:t>Lockdown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E281160B-E251-4A2B-AC22-11909417D5A2}"/>
              </a:ext>
            </a:extLst>
          </p:cNvPr>
          <p:cNvCxnSpPr>
            <a:cxnSpLocks/>
          </p:cNvCxnSpPr>
          <p:nvPr/>
        </p:nvCxnSpPr>
        <p:spPr>
          <a:xfrm>
            <a:off x="5994261" y="1440000"/>
            <a:ext cx="85599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liennummernplatzhalter 3">
            <a:extLst>
              <a:ext uri="{FF2B5EF4-FFF2-40B4-BE49-F238E27FC236}">
                <a16:creationId xmlns:a16="http://schemas.microsoft.com/office/drawing/2014/main" id="{003ADD1A-A6B7-4633-B07C-6CD20115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42862" y="6356350"/>
            <a:ext cx="496872" cy="365125"/>
          </a:xfrm>
        </p:spPr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E7ABD76-89E4-4A49-BE2D-EAC8D2CF6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00" y="1507215"/>
            <a:ext cx="8151734" cy="310411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47D9F1E-99B0-45E8-8564-A3E04C6F3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046" y="4680000"/>
            <a:ext cx="4194794" cy="1188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1CAD8D35-167B-4CBF-AC68-CDF017FE7F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000" y="4680000"/>
            <a:ext cx="3992416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61EA438-79BF-4054-A051-B6703A79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9F01A9-1619-4A3C-A8FA-FB9201F39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1" y="6356350"/>
            <a:ext cx="4894377" cy="365125"/>
          </a:xfrm>
        </p:spPr>
        <p:txBody>
          <a:bodyPr/>
          <a:lstStyle/>
          <a:p>
            <a:r>
              <a:rPr lang="de-DE" dirty="0" err="1"/>
              <a:t>Rhinovirusaktivität</a:t>
            </a:r>
            <a:r>
              <a:rPr lang="de-DE" dirty="0"/>
              <a:t> steigt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26A8FD-3279-4C03-9285-5EF088C7B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FF14AFB-60B5-4FDD-B1CA-E01B4B517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6" y="673368"/>
            <a:ext cx="4584589" cy="275563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E4CB95C-28CD-4392-9B1B-74E46EB71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" y="3575130"/>
            <a:ext cx="4584589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0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2F02F99-7409-4715-BBBC-A45B065D9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ED4E5DB-6E0D-4FB2-A3AA-B5E1685B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Saisonale Coronaviren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C7ECC4-CB7F-4782-ABA9-3F63734D4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8A9A0DB-1C60-4589-91B6-457569A8D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96" y="1193368"/>
            <a:ext cx="8318019" cy="189982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162AC49-CA83-43DC-91DE-35029F800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20000"/>
            <a:ext cx="4132672" cy="2484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D46A1E9-44EC-40A0-8343-C2CF4EDDC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000" y="3420000"/>
            <a:ext cx="4132672" cy="24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528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CFC55FC-D239-4FEB-AD1D-5C5A192FD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10.03.2021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F346C4-6F8E-4073-826F-C814DC8F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99792" y="6356350"/>
            <a:ext cx="3631852" cy="365125"/>
          </a:xfrm>
        </p:spPr>
        <p:txBody>
          <a:bodyPr/>
          <a:lstStyle/>
          <a:p>
            <a:r>
              <a:rPr lang="de-DE" dirty="0"/>
              <a:t>Molekulare Surveillance (n = 948)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BF17A6-8918-4A60-80B6-E444DA0D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44F89EB-7F3C-4021-8229-67AF0D95F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753" y="2051184"/>
            <a:ext cx="4578493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6762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Bildschirmpräsentation (4:3)</PresentationFormat>
  <Paragraphs>99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ＭＳ 明朝</vt:lpstr>
      <vt:lpstr>Wingdings</vt:lpstr>
      <vt:lpstr>Office-Design</vt:lpstr>
      <vt:lpstr>NRZ Influenzaviren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Ralf Dürrwald</cp:lastModifiedBy>
  <cp:revision>191</cp:revision>
  <cp:lastPrinted>2020-12-17T20:27:56Z</cp:lastPrinted>
  <dcterms:created xsi:type="dcterms:W3CDTF">2015-11-02T12:29:13Z</dcterms:created>
  <dcterms:modified xsi:type="dcterms:W3CDTF">2021-03-10T09:51:18Z</dcterms:modified>
</cp:coreProperties>
</file>