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6" r:id="rId8"/>
    <p:sldId id="625" r:id="rId9"/>
    <p:sldId id="624" r:id="rId10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7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84014" autoAdjust="0"/>
  </p:normalViewPr>
  <p:slideViewPr>
    <p:cSldViewPr snapToGrid="0" snapToObjects="1">
      <p:cViewPr varScale="1">
        <p:scale>
          <a:sx n="73" d="100"/>
          <a:sy n="73" d="100"/>
        </p:scale>
        <p:origin x="1099" y="43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  <a:p>
            <a:pPr algn="just"/>
            <a:r>
              <a:rPr lang="de-DE" dirty="0"/>
              <a:t>ARE-Rate in 9. KW bei Kindern (hier besonders die 0-4-Jährigen, aber auch </a:t>
            </a:r>
            <a:r>
              <a:rPr lang="de-DE"/>
              <a:t>die 5-14-Jährigen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stabil geblieben, insgesamt deutlich unter dem Niveau der Vorsaisons </a:t>
            </a:r>
          </a:p>
          <a:p>
            <a:r>
              <a:rPr lang="de-DE" dirty="0"/>
              <a:t>Leichter Rückgang in den AG 60-79, 80+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etwas unter Niveau der Vorjahre </a:t>
            </a:r>
            <a:r>
              <a:rPr lang="de-DE" dirty="0"/>
              <a:t>stabiler, Abwärtstrend in den letzten Wochen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Altersgruppe Unter 80 Jahre deutlich unter Zahlen der Vorjahre, insgesamt relativ stabil bzw. kein deutlicher Trend zu erkennen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 so gering wie vorher nur im Sommer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stabil geblieben, insgesamt deutlich unter dem Niveau der Vorsaisons </a:t>
            </a:r>
          </a:p>
          <a:p>
            <a:r>
              <a:rPr lang="de-DE" dirty="0"/>
              <a:t>Leichter Rückgang in den AG 60-79, 80+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etwas unter Niveau der Vorjahre </a:t>
            </a:r>
            <a:r>
              <a:rPr lang="de-DE" dirty="0"/>
              <a:t>stabiler, Abwärtstrend in den letzten Wochen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Altersgruppe Unter 80 Jahre deutlich unter Zahlen der Vorjahre, insgesamt relativ stabil bzw. kein deutlicher Trend zu erkennen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 so gering wie vorher nur im Sommer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COVID-19 Fallzahlen</a:t>
            </a:r>
          </a:p>
          <a:p>
            <a:pPr marL="0" indent="0">
              <a:buFontTx/>
              <a:buNone/>
            </a:pPr>
            <a:r>
              <a:rPr lang="de-DE" b="0" dirty="0"/>
              <a:t>AG 35-59: 	Stabilisierung etwa auf Niveau der 1. Welle</a:t>
            </a:r>
          </a:p>
          <a:p>
            <a:pPr marL="0" indent="0">
              <a:buFontTx/>
              <a:buNone/>
            </a:pPr>
            <a:r>
              <a:rPr lang="de-DE" b="0" dirty="0"/>
              <a:t>60-79: 		möglicherweise wieder leichter Anstieg</a:t>
            </a:r>
          </a:p>
          <a:p>
            <a:pPr marL="0" indent="0">
              <a:buFontTx/>
              <a:buNone/>
            </a:pPr>
            <a:r>
              <a:rPr lang="de-DE" b="0" dirty="0"/>
              <a:t>AG 80+ :	kontinuierlicher Trend nach unten</a:t>
            </a:r>
          </a:p>
          <a:p>
            <a:pPr marL="0" indent="0">
              <a:buFontTx/>
              <a:buNone/>
            </a:pPr>
            <a:r>
              <a:rPr lang="de-DE" b="0" dirty="0"/>
              <a:t>AG 15-34:	Anstieg</a:t>
            </a:r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Nach Rückgang in KW 7/2021 wieder (leichter) Anstieg beim Anteil COVID-19 an 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Sommerniveau lag durchgehend unter 10%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-Anzahl COVID-19-Fälle mit SARI (gelbe Balken) aber schon deutlich niedriger,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1" dirty="0">
                <a:sym typeface="Wingdings" panose="05000000000000000000" pitchFamily="2" charset="2"/>
              </a:rPr>
              <a:t>aber noch nicht auf Sommerniveau (TCD: &lt;50 Fälle, SCD: &lt;100 Fälle)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SARI:</a:t>
            </a:r>
          </a:p>
          <a:p>
            <a:pPr marL="0" indent="0">
              <a:buFontTx/>
              <a:buNone/>
            </a:pPr>
            <a:r>
              <a:rPr lang="de-DE" b="1" dirty="0"/>
              <a:t>Nach Rückgang in KW 07/2020 wieder Anstieg auf 56%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Fallzahlen sinken, daher zunehmende Schwankungen und Unsicherheit</a:t>
            </a:r>
          </a:p>
          <a:p>
            <a:pPr marL="0" indent="0">
              <a:buFontTx/>
              <a:buNone/>
            </a:pPr>
            <a:endParaRPr lang="de-DE" b="1" dirty="0"/>
          </a:p>
          <a:p>
            <a:pPr marL="0" indent="0">
              <a:buFontTx/>
              <a:buNone/>
            </a:pPr>
            <a:r>
              <a:rPr lang="de-DE" b="0" dirty="0"/>
              <a:t>Deutlich zu sehen: </a:t>
            </a:r>
            <a:r>
              <a:rPr lang="de-DE" b="0" dirty="0" err="1"/>
              <a:t>kontinierlicher</a:t>
            </a:r>
            <a:r>
              <a:rPr lang="de-DE" b="0" dirty="0"/>
              <a:t> Rückgang des Anteils COVID ans SARI in Altersgruppe 60+ seit KW 02/2021</a:t>
            </a:r>
          </a:p>
          <a:p>
            <a:pPr marL="0" indent="0">
              <a:buFontTx/>
              <a:buNone/>
            </a:pPr>
            <a:r>
              <a:rPr lang="de-DE" b="0"/>
              <a:t>(graue Linie: KW 1/2021)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9.3.2021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9.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9.3.2021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99B930-2E7D-4847-A410-D17F98467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3" y="740318"/>
            <a:ext cx="5405243" cy="3928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9151ED7-0C47-4384-A39A-44974232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025" y="3890877"/>
            <a:ext cx="3632767" cy="26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9.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28385" y="1076913"/>
            <a:ext cx="38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9. KW 2021 bei 490 Arzt­konsul­ta­tionen wegen ARE pro 100.000 Einwohner. Auf die Bevölke­rung in Deutschland bezogen entspricht das einer Gesamtzahl von rund 408.000 Arzt­besuchen wegen akuter Atem­wegs­er­kran­kungen. </a:t>
            </a:r>
            <a:endParaRPr lang="en-US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3FACAC-6E5A-4A72-AC1F-FF0F54948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8486" r="4350" b="3676"/>
          <a:stretch/>
        </p:blipFill>
        <p:spPr bwMode="auto">
          <a:xfrm>
            <a:off x="457200" y="1088819"/>
            <a:ext cx="4410000" cy="2533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914EC3-373F-4254-B75D-E165BEB6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780" y="3785693"/>
            <a:ext cx="4320000" cy="27838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14F2254-7745-4A7F-9739-B5D9C825B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65" y="3785693"/>
            <a:ext cx="4329083" cy="27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8.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73" y="1331772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EC4F83-4A65-41A6-89E3-CA28B76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6744" y="3917098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7816" y="1315844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5952" y="3897449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304562" y="4895855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192222" y="1891807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79894" y="1658133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374541" y="4640904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60-79 Jahre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2EBFC-FD61-44FF-92DC-895D030E8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34" y="3429000"/>
            <a:ext cx="5742798" cy="286792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EC9FFA-B0A0-4FD1-A906-CD58200AA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351" y="707751"/>
            <a:ext cx="5889364" cy="291963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173017" y="1053373"/>
            <a:ext cx="25551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Tagen: </a:t>
            </a:r>
          </a:p>
          <a:p>
            <a:r>
              <a:rPr lang="de-DE" b="1" dirty="0"/>
              <a:t>Wieder über 50% Anteil </a:t>
            </a:r>
          </a:p>
          <a:p>
            <a:r>
              <a:rPr lang="de-DE" b="1" dirty="0"/>
              <a:t>COVID-19 an SARI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5917" y="3768758"/>
            <a:ext cx="2554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Patienten:</a:t>
            </a:r>
          </a:p>
          <a:p>
            <a:r>
              <a:rPr lang="de-DE" b="1" dirty="0"/>
              <a:t>Anteil COVID-19 an SARI </a:t>
            </a:r>
          </a:p>
          <a:p>
            <a:r>
              <a:rPr lang="de-DE" b="1" dirty="0"/>
              <a:t>liegt bei 60%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E447934-B0C4-4225-9F25-13BC6E64E9A9}"/>
              </a:ext>
            </a:extLst>
          </p:cNvPr>
          <p:cNvCxnSpPr>
            <a:cxnSpLocks/>
          </p:cNvCxnSpPr>
          <p:nvPr/>
        </p:nvCxnSpPr>
        <p:spPr>
          <a:xfrm flipV="1">
            <a:off x="2199605" y="4531784"/>
            <a:ext cx="1418715" cy="273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A333E6C-6887-468A-9684-8438A46E6A5C}"/>
              </a:ext>
            </a:extLst>
          </p:cNvPr>
          <p:cNvCxnSpPr>
            <a:cxnSpLocks/>
          </p:cNvCxnSpPr>
          <p:nvPr/>
        </p:nvCxnSpPr>
        <p:spPr>
          <a:xfrm flipV="1">
            <a:off x="2107580" y="1792038"/>
            <a:ext cx="1293542" cy="547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14441"/>
            <a:ext cx="9112675" cy="501197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9856512-D8A4-4FD3-80E2-AD0AF8E47D13}"/>
              </a:ext>
            </a:extLst>
          </p:cNvPr>
          <p:cNvCxnSpPr>
            <a:cxnSpLocks/>
          </p:cNvCxnSpPr>
          <p:nvPr/>
        </p:nvCxnSpPr>
        <p:spPr>
          <a:xfrm flipH="1">
            <a:off x="1098550" y="2832410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D6F6517-A603-4E7D-852C-73E7E4AEE837}"/>
              </a:ext>
            </a:extLst>
          </p:cNvPr>
          <p:cNvCxnSpPr>
            <a:cxnSpLocks/>
          </p:cNvCxnSpPr>
          <p:nvPr/>
        </p:nvCxnSpPr>
        <p:spPr>
          <a:xfrm flipH="1">
            <a:off x="1098550" y="4473498"/>
            <a:ext cx="70006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8.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9.3.2021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146628"/>
            <a:ext cx="7995555" cy="533037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4F8DB9C-A8E6-4922-B47E-B45DA536A0FF}"/>
              </a:ext>
            </a:extLst>
          </p:cNvPr>
          <p:cNvCxnSpPr/>
          <p:nvPr/>
        </p:nvCxnSpPr>
        <p:spPr>
          <a:xfrm flipV="1">
            <a:off x="7124700" y="1835150"/>
            <a:ext cx="0" cy="34734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60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Bildschirmpräsentation (4:3)</PresentationFormat>
  <Paragraphs>78</Paragraphs>
  <Slides>9</Slides>
  <Notes>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9.3.2021</vt:lpstr>
      <vt:lpstr>GrippeWeb bis zur 9. KW 2021 </vt:lpstr>
      <vt:lpstr>Arbeitsgemeinschaft Influenza ARE-Konsultationen bis zur 9.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2020</cp:revision>
  <cp:lastPrinted>2020-05-13T06:04:10Z</cp:lastPrinted>
  <dcterms:created xsi:type="dcterms:W3CDTF">2015-11-02T12:29:13Z</dcterms:created>
  <dcterms:modified xsi:type="dcterms:W3CDTF">2021-03-10T08:52:05Z</dcterms:modified>
</cp:coreProperties>
</file>