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91" r:id="rId2"/>
    <p:sldId id="689" r:id="rId3"/>
    <p:sldId id="681" r:id="rId4"/>
    <p:sldId id="675" r:id="rId5"/>
    <p:sldId id="676" r:id="rId6"/>
    <p:sldId id="677" r:id="rId7"/>
    <p:sldId id="683" r:id="rId8"/>
    <p:sldId id="678" r:id="rId9"/>
    <p:sldId id="679" r:id="rId10"/>
    <p:sldId id="690" r:id="rId11"/>
    <p:sldId id="682" r:id="rId12"/>
    <p:sldId id="684" r:id="rId13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3737" autoAdjust="0"/>
  </p:normalViewPr>
  <p:slideViewPr>
    <p:cSldViewPr>
      <p:cViewPr varScale="1">
        <p:scale>
          <a:sx n="63" d="100"/>
          <a:sy n="63" d="100"/>
        </p:scale>
        <p:origin x="16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07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4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Belgien: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Basissurveillance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aller positiven Isolate, aktive Surveillance bei Reisenden und Cluster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Frankreich: Quelle: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ars.sante.fr; Grand Est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Österreich: https://www.ages.at/themen/krankheitserreger/coronavirus/sars-cov-2-varianten-in-oesterreich/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NL: https://www.rivm.nl/en/novel-coronavirus-covid-19/virus-sars-cov-2/variants-of-coronavirus-sars-cov-2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25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90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6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106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38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56 Länder (+5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20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29 Länder (+1 seit der Vorwoche)</a:t>
            </a:r>
          </a:p>
          <a:p>
            <a:endParaRPr lang="de-DE" dirty="0"/>
          </a:p>
          <a:p>
            <a:r>
              <a:rPr lang="de-DE" dirty="0"/>
              <a:t>https://www.who.int/publications/m/item/weekly-epidemiological-update---2-march-2021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6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11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291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4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69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117.799.584 Fälle </a:t>
            </a:r>
            <a:r>
              <a:rPr lang="de-DE" sz="2000" b="1" dirty="0">
                <a:solidFill>
                  <a:srgbClr val="FF0000"/>
                </a:solidFill>
              </a:rPr>
              <a:t>(+8,3%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2.615.018 Todesfälle (2,2%)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295128" y="6334360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11.03.2021; *https://ourworldindata.org/covid-vaccinations, 10.03.21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31193"/>
              </p:ext>
            </p:extLst>
          </p:nvPr>
        </p:nvGraphicFramePr>
        <p:xfrm>
          <a:off x="114063" y="1512672"/>
          <a:ext cx="8991462" cy="4590154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6960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0221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28.879.927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476.511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143,96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11.122.429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475.503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3.894.447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150.387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9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3.123.368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147.094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242,93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11.285.561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128.638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1.849.424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98.765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27,59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260,68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2.821.943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87.107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1.365.724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81.436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761,85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4.360.823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70.688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48,46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1.715.162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66.988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79,75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97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C2BA0A-D22A-45A4-AAF4-771A889DB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5023"/>
            <a:ext cx="6588224" cy="4347123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vollständig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EEF23B0-4C1C-47D1-8439-D100AC0C255B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10.03.2021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7DE9C2-97A6-47DC-802B-CD9777544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307" y="2620145"/>
            <a:ext cx="5724128" cy="383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0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85155"/>
            <a:ext cx="8092592" cy="615553"/>
          </a:xfrm>
        </p:spPr>
        <p:txBody>
          <a:bodyPr/>
          <a:lstStyle/>
          <a:p>
            <a:r>
              <a:rPr lang="en-US" sz="2000" dirty="0">
                <a:latin typeface="Scala Sans OT" panose="020B0504030101020104" pitchFamily="34" charset="0"/>
              </a:rPr>
              <a:t>Distribution of laboratory-confirmed COVID-19 deaths in EU/EEA, </a:t>
            </a:r>
            <a:br>
              <a:rPr lang="en-US" sz="2000" dirty="0">
                <a:latin typeface="Scala Sans OT" panose="020B0504030101020104" pitchFamily="34" charset="0"/>
              </a:rPr>
            </a:br>
            <a:r>
              <a:rPr lang="en-US" sz="2000" dirty="0">
                <a:latin typeface="Scala Sans OT" panose="020B0504030101020104" pitchFamily="34" charset="0"/>
              </a:rPr>
              <a:t>as of week 9, 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42F0EC9-41BF-48B0-9D99-9EA45F1D2A4B}"/>
              </a:ext>
            </a:extLst>
          </p:cNvPr>
          <p:cNvSpPr txBox="1"/>
          <p:nvPr/>
        </p:nvSpPr>
        <p:spPr>
          <a:xfrm>
            <a:off x="467544" y="6611779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12.03.2021</a:t>
            </a:r>
            <a:r>
              <a:rPr lang="de-DE" sz="1000" i="1">
                <a:solidFill>
                  <a:prstClr val="black"/>
                </a:solidFill>
              </a:rPr>
              <a:t>; KW09</a:t>
            </a:r>
            <a:endParaRPr lang="de-DE" sz="1000" i="1" dirty="0">
              <a:solidFill>
                <a:prstClr val="black"/>
              </a:solidFill>
            </a:endParaRP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EDD70B4-CA6E-48C7-A038-6864EB744597}"/>
              </a:ext>
            </a:extLst>
          </p:cNvPr>
          <p:cNvPicPr>
            <a:picLocks noGr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6" y="1196753"/>
            <a:ext cx="8845624" cy="47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602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Verbreitung der SARS-CoV-2-Varianten: Auswahl Nachbarländern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D873B66-58C1-440A-9257-A57F9820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51914"/>
              </p:ext>
            </p:extLst>
          </p:nvPr>
        </p:nvGraphicFramePr>
        <p:xfrm>
          <a:off x="120257" y="872717"/>
          <a:ext cx="8523566" cy="5920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943">
                  <a:extLst>
                    <a:ext uri="{9D8B030D-6E8A-4147-A177-3AD203B41FA5}">
                      <a16:colId xmlns:a16="http://schemas.microsoft.com/office/drawing/2014/main" val="469760673"/>
                    </a:ext>
                  </a:extLst>
                </a:gridCol>
                <a:gridCol w="3421068">
                  <a:extLst>
                    <a:ext uri="{9D8B030D-6E8A-4147-A177-3AD203B41FA5}">
                      <a16:colId xmlns:a16="http://schemas.microsoft.com/office/drawing/2014/main" val="1209214826"/>
                    </a:ext>
                  </a:extLst>
                </a:gridCol>
                <a:gridCol w="3251555">
                  <a:extLst>
                    <a:ext uri="{9D8B030D-6E8A-4147-A177-3AD203B41FA5}">
                      <a16:colId xmlns:a16="http://schemas.microsoft.com/office/drawing/2014/main" val="982674548"/>
                    </a:ext>
                  </a:extLst>
                </a:gridCol>
              </a:tblGrid>
              <a:tr h="40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Land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Variante B.1.1.7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Variante B.1.351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381685"/>
                  </a:ext>
                </a:extLst>
              </a:tr>
              <a:tr h="22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Belgien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(KW6: 34/103),</a:t>
                      </a:r>
                      <a:endParaRPr lang="de-DE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3,9%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(KW6: 4/103)</a:t>
                      </a:r>
                      <a:endParaRPr lang="de-DE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0002198"/>
                  </a:ext>
                </a:extLst>
              </a:tr>
              <a:tr h="44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Dänemark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63,2%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(KW7: 805 / 1.274)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11 (gesamt)</a:t>
                      </a:r>
                      <a:endParaRPr lang="de-DE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6813865"/>
                  </a:ext>
                </a:extLst>
              </a:tr>
              <a:tr h="519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Frankreich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 (40.444/82.096)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15.-21.02.2021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 (4.610/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82.096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15.-21.02.2021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32655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Grand-Est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Moselle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</a:rPr>
                        <a:t>36,1% (1.988/6.222),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/1.541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</a:rPr>
                        <a:t>22,0% (1.371/6.222),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54%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827/1.541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(15.-21.02.2021)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613337799"/>
                  </a:ext>
                </a:extLst>
              </a:tr>
              <a:tr h="4116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Luxemburg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57,6%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(76 / 132 Proben, 08. – 14.02.21)</a:t>
                      </a:r>
                      <a:endParaRPr lang="de-DE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4,5%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(6/132 Proben, 08. – 14.02.21)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873591"/>
                  </a:ext>
                </a:extLst>
              </a:tr>
              <a:tr h="617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Österreich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+Verdachtsfälle)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(1.561 / 15.646);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Anteil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(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+Verdachtsfälle),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(582 / 15.646), ); 03.01. – 15.02.21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312537"/>
                  </a:ext>
                </a:extLst>
              </a:tr>
              <a:tr h="61749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(500 / 1.471),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55,9%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(143 / 256)</a:t>
                      </a:r>
                    </a:p>
                    <a:p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 (574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1.471), 03.01. – 15.02.21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KW6: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38,7%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(99/256)</a:t>
                      </a: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4249025"/>
                  </a:ext>
                </a:extLst>
              </a:tr>
              <a:tr h="40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Niederlande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511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 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55916"/>
                  </a:ext>
                </a:extLst>
              </a:tr>
              <a:tr h="40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Polen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Erste Fälle nachgewiesen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366788"/>
                  </a:ext>
                </a:extLst>
              </a:tr>
              <a:tr h="823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Tschechien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Unklare Datenlage,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 vom 9. und 10.02. (Auswahl von Regionen): 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Prag: </a:t>
                      </a: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&gt;70%;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Aussig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&gt;65%; Mittel und- Südböhmen: &gt;60%; Pilsen: &gt;55%</a:t>
                      </a:r>
                      <a:endParaRPr lang="de-DE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801697"/>
                  </a:ext>
                </a:extLst>
              </a:tr>
              <a:tr h="519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Schweiz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24,6% (270 / 1.113 sequenzierten Proben), KW5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in KW6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96 Fälle (15.02.21)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295998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1FCEAA8B-7EE6-47DE-AC3D-B1C6E0D39575}"/>
              </a:ext>
            </a:extLst>
          </p:cNvPr>
          <p:cNvSpPr txBox="1"/>
          <p:nvPr/>
        </p:nvSpPr>
        <p:spPr>
          <a:xfrm>
            <a:off x="4572000" y="6662541"/>
            <a:ext cx="4644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>
                <a:solidFill>
                  <a:prstClr val="black"/>
                </a:solidFill>
              </a:rPr>
              <a:t>Quelle: nationale Daten, WHO, Medien, Stand: 17.02.2021</a:t>
            </a:r>
          </a:p>
        </p:txBody>
      </p:sp>
    </p:spTree>
    <p:extLst>
      <p:ext uri="{BB962C8B-B14F-4D97-AF65-F5344CB8AC3E}">
        <p14:creationId xmlns:p14="http://schemas.microsoft.com/office/powerpoint/2010/main" val="225703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weltweit pro 100.000 Einwohner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11.03.2021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B5E326-92BC-4BA3-BB15-21D268F1E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8"/>
          <a:stretch/>
        </p:blipFill>
        <p:spPr>
          <a:xfrm>
            <a:off x="161764" y="620688"/>
            <a:ext cx="8730716" cy="58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 09.03.2021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7657A6B-857F-4AAE-B216-8836405A9024}"/>
              </a:ext>
            </a:extLst>
          </p:cNvPr>
          <p:cNvSpPr txBox="1"/>
          <p:nvPr/>
        </p:nvSpPr>
        <p:spPr>
          <a:xfrm>
            <a:off x="5617598" y="916462"/>
            <a:ext cx="259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09.03.2021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430F18-D190-42B6-AACD-7EB8D20D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0" y="855995"/>
            <a:ext cx="5343094" cy="3081349"/>
          </a:xfrm>
          <a:prstGeom prst="rect">
            <a:avLst/>
          </a:prstGeom>
        </p:spPr>
      </p:pic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B1CFA58-18C2-444B-952C-108AD77C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43901"/>
              </p:ext>
            </p:extLst>
          </p:nvPr>
        </p:nvGraphicFramePr>
        <p:xfrm>
          <a:off x="302216" y="3998906"/>
          <a:ext cx="826128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13">
                  <a:extLst>
                    <a:ext uri="{9D8B030D-6E8A-4147-A177-3AD203B41FA5}">
                      <a16:colId xmlns:a16="http://schemas.microsoft.com/office/drawing/2014/main" val="150862031"/>
                    </a:ext>
                  </a:extLst>
                </a:gridCol>
                <a:gridCol w="955618">
                  <a:extLst>
                    <a:ext uri="{9D8B030D-6E8A-4147-A177-3AD203B41FA5}">
                      <a16:colId xmlns:a16="http://schemas.microsoft.com/office/drawing/2014/main" val="2351631979"/>
                    </a:ext>
                  </a:extLst>
                </a:gridCol>
                <a:gridCol w="1396672">
                  <a:extLst>
                    <a:ext uri="{9D8B030D-6E8A-4147-A177-3AD203B41FA5}">
                      <a16:colId xmlns:a16="http://schemas.microsoft.com/office/drawing/2014/main" val="4264648394"/>
                    </a:ext>
                  </a:extLst>
                </a:gridCol>
                <a:gridCol w="2159105">
                  <a:extLst>
                    <a:ext uri="{9D8B030D-6E8A-4147-A177-3AD203B41FA5}">
                      <a16:colId xmlns:a16="http://schemas.microsoft.com/office/drawing/2014/main" val="1232036262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1497724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Kontinent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7T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Todesfälle7T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 Veränderung % (7T)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05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-5,37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956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Amerika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41,73%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53,13%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62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</a:t>
                      </a:r>
                      <a:r>
                        <a:rPr lang="de-DE" sz="18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19,46%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9,42%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11,44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-10,27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71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r>
                        <a:rPr lang="de-DE" sz="1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zeanien</a:t>
                      </a:r>
                      <a:endParaRPr lang="de-DE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0,02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0,01</a:t>
                      </a: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45,39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  <a:endParaRPr lang="de-DE" sz="1800" b="0" i="0" u="none" strike="noStrike" kern="1200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4735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561BC3-9930-488C-9F42-7C0F8789FEDF}"/>
              </a:ext>
            </a:extLst>
          </p:cNvPr>
          <p:cNvSpPr txBox="1"/>
          <p:nvPr/>
        </p:nvSpPr>
        <p:spPr>
          <a:xfrm>
            <a:off x="-1805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11.03.2021</a:t>
            </a:r>
          </a:p>
        </p:txBody>
      </p:sp>
    </p:spTree>
    <p:extLst>
      <p:ext uri="{BB962C8B-B14F-4D97-AF65-F5344CB8AC3E}">
        <p14:creationId xmlns:p14="http://schemas.microsoft.com/office/powerpoint/2010/main" val="123667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VOC 202012/01 (Linie B.1.1.7)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09.03.2021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899592" y="588410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Irland, Portugal, Slowakei, Tschechien, UK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6418D3-763B-4C89-A412-217923020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030"/>
            <a:ext cx="9144000" cy="51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1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Varianten: 501Y.V2 (Linie B1.351)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7535B97-82AF-4C0C-9D43-90035C9915C6}"/>
              </a:ext>
            </a:extLst>
          </p:cNvPr>
          <p:cNvSpPr txBox="1"/>
          <p:nvPr/>
        </p:nvSpPr>
        <p:spPr>
          <a:xfrm>
            <a:off x="471202" y="570992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Virusvarianten-Risikogebiete: </a:t>
            </a:r>
            <a:r>
              <a:rPr lang="de-DE" sz="1600" dirty="0"/>
              <a:t>Botsuana</a:t>
            </a:r>
            <a:r>
              <a:rPr lang="de-DE" sz="1600" b="1" dirty="0"/>
              <a:t>, </a:t>
            </a:r>
            <a:r>
              <a:rPr lang="de-DE" sz="1600" dirty="0" err="1"/>
              <a:t>Eswatini</a:t>
            </a:r>
            <a:r>
              <a:rPr lang="de-DE" sz="1600" dirty="0"/>
              <a:t>, Lesotho, Malawi, Mosambik, Österreich (Tirol),    			               Sambia, Simbabwe, Südafrika, Moselle in Grand Est (Frankreich)</a:t>
            </a:r>
          </a:p>
          <a:p>
            <a:r>
              <a:rPr lang="de-DE" sz="1600" b="1" dirty="0"/>
              <a:t>Unter Beobachtung: </a:t>
            </a:r>
            <a:r>
              <a:rPr lang="de-DE" sz="1600" dirty="0"/>
              <a:t>Afrika (u.a. Angola, Burundi, Ghana, Kenia, Namibia, Nigeria, Ruanda, </a:t>
            </a:r>
            <a:r>
              <a:rPr lang="de-DE" sz="1600" dirty="0" err="1"/>
              <a:t>Tanzania</a:t>
            </a:r>
            <a:r>
              <a:rPr lang="de-DE" sz="1600" dirty="0"/>
              <a:t>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8DF39BD-587D-424E-9033-F1AA82497B7A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09.03.2021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7693D1-FB14-4CF7-B4F7-663B58B04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1087"/>
            <a:ext cx="8672798" cy="47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8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sv-SE" sz="2400" dirty="0">
                <a:latin typeface="Scala Sans OT" panose="020B0504030101020104" pitchFamily="34" charset="0"/>
              </a:rPr>
              <a:t>SARS-CoV-2 Varianten: P1. Variante (Linie B1.128.1)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926FE536-4C84-48A1-B1CF-C32DC0836CEA}"/>
              </a:ext>
            </a:extLst>
          </p:cNvPr>
          <p:cNvSpPr txBox="1"/>
          <p:nvPr/>
        </p:nvSpPr>
        <p:spPr>
          <a:xfrm>
            <a:off x="475184" y="589634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</a:t>
            </a:r>
            <a:r>
              <a:rPr lang="de-DE" dirty="0"/>
              <a:t>Brasilien</a:t>
            </a:r>
          </a:p>
          <a:p>
            <a:r>
              <a:rPr lang="de-DE" b="1" dirty="0"/>
              <a:t>Unter Beobachtung: </a:t>
            </a:r>
            <a:r>
              <a:rPr lang="de-DE" dirty="0"/>
              <a:t>Südamerika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2E78A0-7AC3-47B9-B896-F884586CA684}"/>
              </a:ext>
            </a:extLst>
          </p:cNvPr>
          <p:cNvSpPr txBox="1"/>
          <p:nvPr/>
        </p:nvSpPr>
        <p:spPr>
          <a:xfrm>
            <a:off x="4283968" y="657760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09.03.2021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03B3C6-9871-4C22-BA60-C3684779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998"/>
            <a:ext cx="9144000" cy="51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3B8847-FD45-48C0-AFBF-1A0941CF8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741"/>
            <a:ext cx="5930875" cy="4016444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738664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Verabreichte COVID-19-Impfstoffdosen pro 100 Personen</a:t>
            </a:r>
            <a:br>
              <a:rPr lang="de-DE" sz="2400" dirty="0">
                <a:latin typeface="Scala Sans OT" panose="020B0504030101020104" pitchFamily="34" charset="0"/>
              </a:rPr>
            </a:b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DD237E3-8B3E-40DF-BA5E-C121BAD576FA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10.03.2021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E791841-696B-4C5E-93A7-10225F466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620" y="2862657"/>
            <a:ext cx="5781299" cy="35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5DD242D-7BB3-4406-BD91-B5DDA73C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406"/>
            <a:ext cx="5292077" cy="3557699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37300" y="405825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Anteil der einmal gegen COVID-19 geimpften Bevölkerung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8367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0C4C9C0B-F94B-45F6-BB4F-7E42313345DE}"/>
              </a:ext>
            </a:extLst>
          </p:cNvPr>
          <p:cNvSpPr txBox="1"/>
          <p:nvPr/>
        </p:nvSpPr>
        <p:spPr>
          <a:xfrm>
            <a:off x="2629298" y="6618861"/>
            <a:ext cx="2993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</a:t>
            </a:r>
            <a:r>
              <a:rPr lang="de-DE" sz="1000" i="1" dirty="0" err="1">
                <a:solidFill>
                  <a:prstClr val="black"/>
                </a:solidFill>
              </a:rPr>
              <a:t>Our</a:t>
            </a:r>
            <a:r>
              <a:rPr lang="de-DE" sz="1000" i="1" dirty="0">
                <a:solidFill>
                  <a:prstClr val="black"/>
                </a:solidFill>
              </a:rPr>
              <a:t> World in Data, Stand: 10.03.2021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A5ECB04-50E2-46A9-B4DB-F2ED9376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466" y="2564913"/>
            <a:ext cx="5841533" cy="39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Bildschirmpräsentation (4:3)</PresentationFormat>
  <Paragraphs>240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ＭＳ 明朝</vt:lpstr>
      <vt:lpstr>Scala Sans OT</vt:lpstr>
      <vt:lpstr>Times New Roman</vt:lpstr>
      <vt:lpstr>Wingdings</vt:lpstr>
      <vt:lpstr>Office-Design</vt:lpstr>
      <vt:lpstr>Top 10 Länder nach Anzahl neuer COVID-19-Fälle</vt:lpstr>
      <vt:lpstr>7-Tages-Inzidenz weltweit pro 100.000 Einwohner </vt:lpstr>
      <vt:lpstr>WHO Epidemiological Update 09.03.2021</vt:lpstr>
      <vt:lpstr>SARS-CoV-2 Varianten: VOC 202012/01 (Linie B.1.1.7)</vt:lpstr>
      <vt:lpstr>SARS-CoV-2 Varianten: 501Y.V2 (Linie B1.351) </vt:lpstr>
      <vt:lpstr>SARS-CoV-2 Varianten: P1. Variante (Linie B1.128.1)</vt:lpstr>
      <vt:lpstr>BACK-UP</vt:lpstr>
      <vt:lpstr>Verabreichte COVID-19-Impfstoffdosen pro 100 Personen </vt:lpstr>
      <vt:lpstr>Anteil der einmal gegen COVID-19 geimpften Bevölkerung</vt:lpstr>
      <vt:lpstr>Anteil der vollständig gegen COVID-19 geimpften Bevölkerung</vt:lpstr>
      <vt:lpstr>Distribution of laboratory-confirmed COVID-19 deaths in EU/EEA,  as of week 9, 2021</vt:lpstr>
      <vt:lpstr>Verbreitung der SARS-CoV-2-Varianten: Auswahl Nachbarländern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1350</cp:revision>
  <cp:lastPrinted>2020-09-29T15:21:52Z</cp:lastPrinted>
  <dcterms:created xsi:type="dcterms:W3CDTF">2020-03-24T07:57:46Z</dcterms:created>
  <dcterms:modified xsi:type="dcterms:W3CDTF">2021-03-12T09:10:30Z</dcterms:modified>
</cp:coreProperties>
</file>