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9" r:id="rId3"/>
    <p:sldId id="263" r:id="rId4"/>
    <p:sldId id="264" r:id="rId5"/>
    <p:sldId id="256" r:id="rId6"/>
    <p:sldId id="265" r:id="rId7"/>
    <p:sldId id="266" r:id="rId8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ich, Patrick" initials="SP" lastIdx="1" clrIdx="0">
    <p:extLst>
      <p:ext uri="{19B8F6BF-5375-455C-9EA6-DF929625EA0E}">
        <p15:presenceInfo xmlns:p15="http://schemas.microsoft.com/office/powerpoint/2012/main" userId="Schmich, Patr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1" autoAdjust="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452" y="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9T17:20:43.234" idx="1">
    <p:pos x="3696" y="1709"/>
    <p:text>das ist eigentlich gewährleistet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12.03.2021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12.03.2021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80A1F-6381-4271-9B76-772CE9F1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CE54E2-CFD4-4B78-8F99-748303949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7AC726-9289-42A3-99BD-8538F07D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45637E-D9C0-4089-851F-C7DC6C3E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A5B69-3AD6-46E8-8F2D-5DF034F8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32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D1272-C6C9-4965-9B6C-84CD09A67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5F5EBE-0392-4867-B528-BBB1AA20C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2B46A-DC48-419C-992F-DD1AE26D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C67255-8685-4A68-A8D1-1AD5B303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EB63BF-D503-489A-A66B-EDC986CA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0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12.03.2021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CoViRiS-CWA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  <p:sldLayoutId id="2147483663" r:id="rId11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710940" y="1698621"/>
            <a:ext cx="4815840" cy="1265345"/>
          </a:xfrm>
        </p:spPr>
        <p:txBody>
          <a:bodyPr>
            <a:normAutofit fontScale="90000"/>
          </a:bodyPr>
          <a:lstStyle/>
          <a:p>
            <a:pPr algn="ctr"/>
            <a:r>
              <a:rPr lang="de-DE" sz="2000" dirty="0"/>
              <a:t>Studienvorschlag: Nutzung der Corona-Warn-App für Assoziationsstudien zu Covid-19</a:t>
            </a:r>
            <a:br>
              <a:rPr lang="de-DE" sz="2000" dirty="0"/>
            </a:br>
            <a:r>
              <a:rPr lang="de-DE" sz="2000" dirty="0"/>
              <a:t>(CoViRiS-CWA)</a:t>
            </a: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965824"/>
            <a:ext cx="4503737" cy="851795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Patrick Schmich (FG21), Hendrik Wilking (FG35)</a:t>
            </a:r>
          </a:p>
          <a:p>
            <a:r>
              <a:rPr lang="de-DE" dirty="0"/>
              <a:t>Krisenstab, 12.03.2021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CE05F03-ABDE-4768-BD2B-CF7A7AC34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26" y="1221123"/>
            <a:ext cx="7886700" cy="28127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800" dirty="0"/>
              <a:t>Hintergrund: Fall-Kontroll-Studie zu Corona-Virus Risiko- und Schutzfaktoren</a:t>
            </a:r>
          </a:p>
          <a:p>
            <a:r>
              <a:rPr lang="de-DE" sz="1800" i="1" dirty="0"/>
              <a:t>Was haben Sie in den Tagen vor ihrer Infektion gemacht? </a:t>
            </a:r>
          </a:p>
          <a:p>
            <a:r>
              <a:rPr lang="de-DE" sz="1800" dirty="0"/>
              <a:t>Läuft seit Jahresanfang, telefonbasiert (50min), IfSG-Meldefälle</a:t>
            </a:r>
          </a:p>
          <a:p>
            <a:r>
              <a:rPr lang="de-DE" sz="1800" dirty="0"/>
              <a:t>Bisher Daten zu 100 Fälle, 180 Kontrolle aus 50 Gesundheitsämtern, 365 eingereicht</a:t>
            </a:r>
          </a:p>
          <a:p>
            <a:r>
              <a:rPr lang="de-DE" sz="1800" dirty="0"/>
              <a:t>Feedback des ÖGD moderat (Belastung). </a:t>
            </a:r>
          </a:p>
          <a:p>
            <a:r>
              <a:rPr lang="de-DE" sz="1800" dirty="0"/>
              <a:t>Starke Verzögerung (4 Wochen nach Testung) und hoher </a:t>
            </a:r>
            <a:r>
              <a:rPr lang="de-DE" sz="1800" dirty="0" err="1"/>
              <a:t>drop-out</a:t>
            </a:r>
            <a:r>
              <a:rPr lang="de-DE" sz="1800" dirty="0"/>
              <a:t> durch Datenschutzanforderungen (doppelte Einverständnis, </a:t>
            </a:r>
            <a:r>
              <a:rPr lang="de-DE" sz="1800" dirty="0" err="1"/>
              <a:t>Cryptshare+Briefpost</a:t>
            </a:r>
            <a:r>
              <a:rPr lang="de-DE" sz="1800" dirty="0"/>
              <a:t>)</a:t>
            </a:r>
          </a:p>
          <a:p>
            <a:r>
              <a:rPr lang="de-DE" sz="1800" dirty="0"/>
              <a:t>Methodische Probleme durch Maßnahmenänderungen (</a:t>
            </a:r>
            <a:r>
              <a:rPr lang="de-DE" sz="1800" i="1" dirty="0"/>
              <a:t>Cave: Kontrollpersonen gehen jetzt alle zum Frisör</a:t>
            </a:r>
            <a:r>
              <a:rPr lang="de-DE" sz="1800" dirty="0"/>
              <a:t>)</a:t>
            </a:r>
          </a:p>
          <a:p>
            <a:endParaRPr lang="de-DE" sz="18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89F12EE-E849-446F-8B4C-512D86DB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43" y="226951"/>
            <a:ext cx="7085134" cy="994172"/>
          </a:xfrm>
        </p:spPr>
        <p:txBody>
          <a:bodyPr>
            <a:noAutofit/>
          </a:bodyPr>
          <a:lstStyle/>
          <a:p>
            <a:pPr algn="ctr"/>
            <a:r>
              <a:rPr lang="de-DE" sz="2000" dirty="0"/>
              <a:t>Fall-Kontroll-Studie zu Covid-19 (CoViRiS)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24293517-7174-4A34-8DF6-71654C3C264A}"/>
              </a:ext>
            </a:extLst>
          </p:cNvPr>
          <p:cNvSpPr txBox="1">
            <a:spLocks/>
          </p:cNvSpPr>
          <p:nvPr/>
        </p:nvSpPr>
        <p:spPr>
          <a:xfrm>
            <a:off x="294543" y="3919943"/>
            <a:ext cx="8514044" cy="94046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000" b="1" dirty="0">
                <a:solidFill>
                  <a:srgbClr val="FF0000"/>
                </a:solidFill>
              </a:rPr>
              <a:t>Studienvorschlag: Weitere Studie mit Fall- und Kontrollrekrutierung durch CWA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131BA7A-7B24-490D-A3A1-F3E055DE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12.03.2021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0C2485-154D-4497-ACF6-9EB461E06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3CC817-FB5F-46CB-B469-B357B6E5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26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500F1F-9226-4462-A8C3-E2C790F2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5D5B4A-BCAD-47B0-A790-218F4CFE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CoViRiS</a:t>
            </a:r>
            <a:r>
              <a:rPr lang="de-DE" dirty="0"/>
              <a:t>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D7E291-1F90-44AC-8C12-C4446964D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3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02BB801F-9A2E-4966-BD76-E2F5D78E8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34510"/>
            <a:ext cx="3882920" cy="32369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2300" b="1" dirty="0" err="1"/>
              <a:t>CoMolo</a:t>
            </a:r>
            <a:r>
              <a:rPr lang="de-DE" b="1" dirty="0"/>
              <a:t> </a:t>
            </a:r>
          </a:p>
          <a:p>
            <a:r>
              <a:rPr lang="de-DE" dirty="0"/>
              <a:t>Aktuelle Umstände der Infektion nur bedingt abbildbar:</a:t>
            </a:r>
          </a:p>
          <a:p>
            <a:pPr marL="719138" lvl="1" indent="-261938"/>
            <a:r>
              <a:rPr lang="de-DE" dirty="0"/>
              <a:t>Daten aus erster Welle </a:t>
            </a:r>
          </a:p>
          <a:p>
            <a:pPr marL="719138" lvl="1" indent="-261938"/>
            <a:r>
              <a:rPr lang="de-DE" dirty="0"/>
              <a:t>betrifft sehr konkrete Ausbruchssituationen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357188">
              <a:buFont typeface="Wingdings" panose="05000000000000000000" pitchFamily="2" charset="2"/>
              <a:buChar char="à"/>
            </a:pPr>
            <a:r>
              <a:rPr lang="de-DE" dirty="0"/>
              <a:t>Daten aus Berlin könnten geeignet sein</a:t>
            </a:r>
          </a:p>
          <a:p>
            <a:pPr marL="719138" lvl="1" indent="-261938"/>
            <a:r>
              <a:rPr lang="de-DE" dirty="0"/>
              <a:t>Daten umfassen Beginn der zweiten Welle </a:t>
            </a:r>
          </a:p>
          <a:p>
            <a:pPr marL="719138" lvl="1" indent="-261938"/>
            <a:r>
              <a:rPr lang="de-DE" dirty="0"/>
              <a:t>verschiedene Risikofaktoren:</a:t>
            </a:r>
            <a:br>
              <a:rPr lang="de-DE" dirty="0"/>
            </a:br>
            <a:r>
              <a:rPr lang="de-DE" dirty="0"/>
              <a:t>Wohnsituation, Reisen, ÖPNV-Nutzung, </a:t>
            </a:r>
            <a:br>
              <a:rPr lang="de-DE" dirty="0"/>
            </a:br>
            <a:r>
              <a:rPr lang="de-DE" dirty="0" err="1"/>
              <a:t>berufl</a:t>
            </a:r>
            <a:r>
              <a:rPr lang="de-DE" dirty="0"/>
              <a:t>. Exposition, Einhaltung der Maßnahmen</a:t>
            </a:r>
          </a:p>
          <a:p>
            <a:pPr marL="719138" lvl="1" indent="-261938"/>
            <a:r>
              <a:rPr lang="de-DE" dirty="0"/>
              <a:t>Haushaltsgröße, Anzahl der Kinder, Sozialstatus, Migrationshintergrund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2300" b="1" dirty="0" err="1"/>
              <a:t>CoMolo</a:t>
            </a:r>
            <a:r>
              <a:rPr lang="de-DE" sz="2300" b="1" dirty="0"/>
              <a:t> Follow-</a:t>
            </a:r>
            <a:r>
              <a:rPr lang="de-DE" sz="2300" b="1" dirty="0" err="1"/>
              <a:t>up</a:t>
            </a:r>
            <a:r>
              <a:rPr lang="de-DE" sz="2300" b="1" dirty="0"/>
              <a:t> </a:t>
            </a:r>
          </a:p>
          <a:p>
            <a:r>
              <a:rPr lang="de-DE" dirty="0"/>
              <a:t>Beginn Datenerhebung im April 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80D48EE-A9B0-4360-A0BC-989CC9F8B0C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80124" y="934510"/>
            <a:ext cx="4011425" cy="3236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/>
              <a:t>Corona-Warn-App (CWA)</a:t>
            </a:r>
          </a:p>
          <a:p>
            <a:r>
              <a:rPr lang="de-DE" sz="1500" dirty="0"/>
              <a:t>Online-Befragung mit Datenspende</a:t>
            </a:r>
          </a:p>
          <a:p>
            <a:pPr marL="719138" lvl="1" indent="-261938"/>
            <a:r>
              <a:rPr lang="de-DE" sz="1300" dirty="0" err="1"/>
              <a:t>Ereignisgetriggerte</a:t>
            </a:r>
            <a:r>
              <a:rPr lang="de-DE" sz="1300" dirty="0"/>
              <a:t> Befragung</a:t>
            </a:r>
          </a:p>
          <a:p>
            <a:pPr marL="719138" lvl="1" indent="-261938"/>
            <a:r>
              <a:rPr lang="de-DE" sz="1300" dirty="0"/>
              <a:t>Bundesland, Kreis/Bezirk, Altersgruppe</a:t>
            </a:r>
          </a:p>
          <a:p>
            <a:r>
              <a:rPr lang="de-DE" sz="1500" dirty="0"/>
              <a:t>Online seit 05.03.2021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500" dirty="0"/>
              <a:t>Mehr als 500 Befragungen innerhalb von </a:t>
            </a:r>
            <a:br>
              <a:rPr lang="de-DE" sz="1500" dirty="0"/>
            </a:br>
            <a:r>
              <a:rPr lang="de-DE" sz="1500" dirty="0"/>
              <a:t>einer Woche</a:t>
            </a:r>
          </a:p>
          <a:p>
            <a:pPr marL="0" indent="0">
              <a:buNone/>
            </a:pPr>
            <a:r>
              <a:rPr lang="de-DE" sz="1500" dirty="0"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500" dirty="0"/>
              <a:t>Werkzeug, um kurzfristig Informationen zu erhalten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E9A8B5E-2015-4E25-AC6D-D6F032C9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020" y="-17446"/>
            <a:ext cx="6480810" cy="994172"/>
          </a:xfrm>
        </p:spPr>
        <p:txBody>
          <a:bodyPr>
            <a:noAutofit/>
          </a:bodyPr>
          <a:lstStyle/>
          <a:p>
            <a:pPr algn="ctr"/>
            <a:r>
              <a:rPr lang="de-DE" sz="2000" dirty="0"/>
              <a:t>Querschnittsstudie (</a:t>
            </a:r>
            <a:r>
              <a:rPr lang="de-DE" sz="2000" dirty="0" err="1"/>
              <a:t>CoMoLo</a:t>
            </a:r>
            <a:r>
              <a:rPr lang="de-DE" sz="2000" dirty="0"/>
              <a:t>) und CWA</a:t>
            </a:r>
          </a:p>
        </p:txBody>
      </p:sp>
    </p:spTree>
    <p:extLst>
      <p:ext uri="{BB962C8B-B14F-4D97-AF65-F5344CB8AC3E}">
        <p14:creationId xmlns:p14="http://schemas.microsoft.com/office/powerpoint/2010/main" val="210697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DA1C39A-2CFA-4C2D-8F55-97383844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463C9D-E68C-465F-BA73-ABF67A71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8ADD530-6473-4B81-8AD7-45BFCA91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849A24C-4BB6-4EAD-8C5E-ABCE8A3A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CWA – Evaluation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5136EE3-201C-4FB0-B780-69DC66332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89" y="1477827"/>
            <a:ext cx="4900067" cy="269684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7D2D759-6152-454B-AA51-802E5254EFB0}"/>
              </a:ext>
            </a:extLst>
          </p:cNvPr>
          <p:cNvSpPr txBox="1"/>
          <p:nvPr/>
        </p:nvSpPr>
        <p:spPr>
          <a:xfrm>
            <a:off x="4718957" y="1551214"/>
            <a:ext cx="644979" cy="3940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832DED1-BFD2-445A-9B8B-8CD9B645798F}"/>
              </a:ext>
            </a:extLst>
          </p:cNvPr>
          <p:cNvGrpSpPr/>
          <p:nvPr/>
        </p:nvGrpSpPr>
        <p:grpSpPr>
          <a:xfrm>
            <a:off x="4969800" y="1876337"/>
            <a:ext cx="3668150" cy="1942342"/>
            <a:chOff x="4969800" y="2177676"/>
            <a:chExt cx="3668150" cy="1942342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6BB87918-BB82-444B-A75E-6EEE0D6F5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69800" y="2273323"/>
              <a:ext cx="3668150" cy="1846695"/>
            </a:xfrm>
            <a:prstGeom prst="rect">
              <a:avLst/>
            </a:prstGeom>
          </p:spPr>
        </p:pic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A4AD8D6A-B431-49F1-9DCA-4EE8ECDF8503}"/>
                </a:ext>
              </a:extLst>
            </p:cNvPr>
            <p:cNvSpPr txBox="1"/>
            <p:nvPr/>
          </p:nvSpPr>
          <p:spPr>
            <a:xfrm>
              <a:off x="7992970" y="2177676"/>
              <a:ext cx="644979" cy="3940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71896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rona-Warn-App: Fragen und Antworten (FAQ) - hamburg.de">
            <a:extLst>
              <a:ext uri="{FF2B5EF4-FFF2-40B4-BE49-F238E27FC236}">
                <a16:creationId xmlns:a16="http://schemas.microsoft.com/office/drawing/2014/main" id="{93611961-6F53-480A-975C-3E0E720BA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8" y="131219"/>
            <a:ext cx="1606776" cy="72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24EABD7A-5C1F-4099-A1C8-3ADFD240AC5F}"/>
              </a:ext>
            </a:extLst>
          </p:cNvPr>
          <p:cNvSpPr txBox="1"/>
          <p:nvPr/>
        </p:nvSpPr>
        <p:spPr>
          <a:xfrm>
            <a:off x="424570" y="1054832"/>
            <a:ext cx="3740319" cy="11310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Studienaufklärung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Einverständniserklärung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Demographie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b="1" dirty="0"/>
              <a:t>Allgemeine Befragung zu Infektionsumständen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i="1" dirty="0"/>
              <a:t>Fall-Kategorisierung</a:t>
            </a:r>
            <a:endParaRPr lang="de-DE" sz="1350" b="1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9B0035B-8A42-4BB6-BCD2-B6BEC5131005}"/>
              </a:ext>
            </a:extLst>
          </p:cNvPr>
          <p:cNvGrpSpPr/>
          <p:nvPr/>
        </p:nvGrpSpPr>
        <p:grpSpPr>
          <a:xfrm>
            <a:off x="663800" y="240443"/>
            <a:ext cx="6415813" cy="514470"/>
            <a:chOff x="663800" y="240443"/>
            <a:chExt cx="6415813" cy="514470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B14141D5-74A7-4A73-AD08-9D6710EED4A0}"/>
                </a:ext>
              </a:extLst>
            </p:cNvPr>
            <p:cNvSpPr/>
            <p:nvPr/>
          </p:nvSpPr>
          <p:spPr>
            <a:xfrm>
              <a:off x="2140726" y="240905"/>
              <a:ext cx="3377507" cy="484748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F06D3E38-35CA-4904-B578-3A96B481FA9D}"/>
                </a:ext>
              </a:extLst>
            </p:cNvPr>
            <p:cNvSpPr/>
            <p:nvPr/>
          </p:nvSpPr>
          <p:spPr>
            <a:xfrm>
              <a:off x="663800" y="240580"/>
              <a:ext cx="1888814" cy="484748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B041CDB-02AB-4AEF-A8F3-B72C61B50977}"/>
                </a:ext>
              </a:extLst>
            </p:cNvPr>
            <p:cNvSpPr/>
            <p:nvPr/>
          </p:nvSpPr>
          <p:spPr>
            <a:xfrm>
              <a:off x="5520602" y="240443"/>
              <a:ext cx="1474555" cy="48474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89685B5A-3C9C-4085-A7A2-A4033B068C9B}"/>
                </a:ext>
              </a:extLst>
            </p:cNvPr>
            <p:cNvSpPr txBox="1"/>
            <p:nvPr/>
          </p:nvSpPr>
          <p:spPr>
            <a:xfrm>
              <a:off x="675304" y="339419"/>
              <a:ext cx="1434746" cy="300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dirty="0"/>
                <a:t>Warnende CWA-Nutzer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F58F7649-D686-48C1-BBB6-A3753018ECD8}"/>
                </a:ext>
              </a:extLst>
            </p:cNvPr>
            <p:cNvSpPr txBox="1"/>
            <p:nvPr/>
          </p:nvSpPr>
          <p:spPr>
            <a:xfrm>
              <a:off x="5499885" y="247082"/>
              <a:ext cx="1579728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dirty="0">
                  <a:solidFill>
                    <a:schemeClr val="bg1"/>
                  </a:solidFill>
                </a:rPr>
                <a:t>Auswahl „Negative“</a:t>
              </a:r>
            </a:p>
            <a:p>
              <a:r>
                <a:rPr lang="de-DE" sz="1350" dirty="0">
                  <a:solidFill>
                    <a:schemeClr val="bg1"/>
                  </a:solidFill>
                </a:rPr>
                <a:t>CWA-Nutzer</a:t>
              </a:r>
            </a:p>
          </p:txBody>
        </p:sp>
      </p:grpSp>
      <p:graphicFrame>
        <p:nvGraphicFramePr>
          <p:cNvPr id="26" name="Tabelle 25">
            <a:extLst>
              <a:ext uri="{FF2B5EF4-FFF2-40B4-BE49-F238E27FC236}">
                <a16:creationId xmlns:a16="http://schemas.microsoft.com/office/drawing/2014/main" id="{6ED07320-387B-4A5B-A4BA-2C9345C52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3154"/>
              </p:ext>
            </p:extLst>
          </p:nvPr>
        </p:nvGraphicFramePr>
        <p:xfrm>
          <a:off x="704814" y="2189974"/>
          <a:ext cx="3364266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266">
                  <a:extLst>
                    <a:ext uri="{9D8B030D-6E8A-4147-A177-3AD203B41FA5}">
                      <a16:colId xmlns:a16="http://schemas.microsoft.com/office/drawing/2014/main" val="128099700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Fokussierte Befragungen in Tracks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7145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Bei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Verdacht</a:t>
                      </a:r>
                      <a:r>
                        <a:rPr lang="de-DE" sz="1400" dirty="0"/>
                        <a:t> auf Impfdurchbruch</a:t>
                      </a:r>
                      <a:endParaRPr lang="de-DE" sz="1400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2675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Erkrankungsfällen in Einrichtungen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99297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Medizinischem Personal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8972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Nach Auslandsreise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7646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Ausbruchsfälle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5249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Sporadische Fälle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0041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Bei Verdacht auf VOC / Regionen mit VOC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83147"/>
                  </a:ext>
                </a:extLst>
              </a:tr>
            </a:tbl>
          </a:graphicData>
        </a:graphic>
      </p:graphicFrame>
      <p:sp>
        <p:nvSpPr>
          <p:cNvPr id="27" name="Textfeld 26">
            <a:extLst>
              <a:ext uri="{FF2B5EF4-FFF2-40B4-BE49-F238E27FC236}">
                <a16:creationId xmlns:a16="http://schemas.microsoft.com/office/drawing/2014/main" id="{43A53213-D93F-41DE-BCBA-4AC9F7DF04F8}"/>
              </a:ext>
            </a:extLst>
          </p:cNvPr>
          <p:cNvSpPr txBox="1"/>
          <p:nvPr/>
        </p:nvSpPr>
        <p:spPr>
          <a:xfrm>
            <a:off x="5748817" y="1033170"/>
            <a:ext cx="2097049" cy="7155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Studienaufklärung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Einverständniserklärung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Demographie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C2BD991C-72EF-48E5-B34A-53A8B4316E6C}"/>
              </a:ext>
            </a:extLst>
          </p:cNvPr>
          <p:cNvCxnSpPr/>
          <p:nvPr/>
        </p:nvCxnSpPr>
        <p:spPr>
          <a:xfrm>
            <a:off x="1393256" y="725191"/>
            <a:ext cx="0" cy="243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3DE2403D-7102-4146-B24B-7906F1E99401}"/>
              </a:ext>
            </a:extLst>
          </p:cNvPr>
          <p:cNvCxnSpPr/>
          <p:nvPr/>
        </p:nvCxnSpPr>
        <p:spPr>
          <a:xfrm>
            <a:off x="6331893" y="764162"/>
            <a:ext cx="0" cy="243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76C7F691-FCCF-4920-9307-A21CF232B34B}"/>
              </a:ext>
            </a:extLst>
          </p:cNvPr>
          <p:cNvSpPr txBox="1"/>
          <p:nvPr/>
        </p:nvSpPr>
        <p:spPr>
          <a:xfrm>
            <a:off x="5461565" y="1754396"/>
            <a:ext cx="3683444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de-DE" sz="1350" b="1" dirty="0"/>
              <a:t>Kontrollbefragungen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Gezielt je nach Fragestellung der Fallbefragung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Datenbankfüllung nach </a:t>
            </a:r>
            <a:r>
              <a:rPr lang="de-DE" sz="1350" dirty="0" err="1"/>
              <a:t>Matching</a:t>
            </a:r>
            <a:r>
              <a:rPr lang="de-DE" sz="1350" dirty="0"/>
              <a:t>-Kriterien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Fall-Kontroll-Verhältnis z.B. 1 zu 4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B43C569-DED9-4D02-AD48-88825CC902D1}"/>
              </a:ext>
            </a:extLst>
          </p:cNvPr>
          <p:cNvSpPr txBox="1"/>
          <p:nvPr/>
        </p:nvSpPr>
        <p:spPr>
          <a:xfrm>
            <a:off x="1400439" y="751417"/>
            <a:ext cx="41135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Online-Fragebogen (selbstausgefüllt, 2d nach Warnung)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AF1BD95-BFFC-4491-ADB8-E0C16514B698}"/>
              </a:ext>
            </a:extLst>
          </p:cNvPr>
          <p:cNvSpPr txBox="1"/>
          <p:nvPr/>
        </p:nvSpPr>
        <p:spPr>
          <a:xfrm>
            <a:off x="6583912" y="733088"/>
            <a:ext cx="64152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</a:t>
            </a:r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DB9D3E40-6755-40A3-9CCD-44D395AE8472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69081" y="2216061"/>
            <a:ext cx="1392484" cy="355691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51E0B9-6311-4D9E-BC26-E7517EE47401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83089" y="2216061"/>
            <a:ext cx="1378476" cy="1517739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E5D5220E-1553-4C00-B06D-3EC8B33DABE3}"/>
              </a:ext>
            </a:extLst>
          </p:cNvPr>
          <p:cNvCxnSpPr>
            <a:cxnSpLocks/>
          </p:cNvCxnSpPr>
          <p:nvPr/>
        </p:nvCxnSpPr>
        <p:spPr>
          <a:xfrm>
            <a:off x="512545" y="4833801"/>
            <a:ext cx="25409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567746FA-5F36-4624-BED5-06D9AA451E30}"/>
              </a:ext>
            </a:extLst>
          </p:cNvPr>
          <p:cNvSpPr txBox="1"/>
          <p:nvPr/>
        </p:nvSpPr>
        <p:spPr>
          <a:xfrm>
            <a:off x="772768" y="4616872"/>
            <a:ext cx="1779846" cy="5078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de-DE" sz="1350" b="1" dirty="0"/>
              <a:t>Follow </a:t>
            </a:r>
            <a:r>
              <a:rPr lang="de-DE" sz="1350" b="1" dirty="0" err="1"/>
              <a:t>up</a:t>
            </a:r>
            <a:endParaRPr lang="de-DE" sz="1350" b="1" dirty="0"/>
          </a:p>
          <a:p>
            <a:pPr lvl="0"/>
            <a:r>
              <a:rPr lang="de-DE" sz="1350" dirty="0"/>
              <a:t>Krankheitsentwicklung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BCD813AE-EB4C-4B54-B945-BC996D8332DD}"/>
              </a:ext>
            </a:extLst>
          </p:cNvPr>
          <p:cNvCxnSpPr>
            <a:cxnSpLocks/>
          </p:cNvCxnSpPr>
          <p:nvPr/>
        </p:nvCxnSpPr>
        <p:spPr>
          <a:xfrm>
            <a:off x="512545" y="2185911"/>
            <a:ext cx="1" cy="2662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>
            <a:extLst>
              <a:ext uri="{FF2B5EF4-FFF2-40B4-BE49-F238E27FC236}">
                <a16:creationId xmlns:a16="http://schemas.microsoft.com/office/drawing/2014/main" id="{38300106-7BA9-486D-B813-FF880127A75B}"/>
              </a:ext>
            </a:extLst>
          </p:cNvPr>
          <p:cNvSpPr txBox="1"/>
          <p:nvPr/>
        </p:nvSpPr>
        <p:spPr>
          <a:xfrm rot="16200000">
            <a:off x="-758661" y="3370845"/>
            <a:ext cx="211391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Online-FB (nach 6  Wochen </a:t>
            </a:r>
          </a:p>
        </p:txBody>
      </p: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8F180E97-DDFB-48EC-939F-1BC205CD2B5C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69081" y="2216061"/>
            <a:ext cx="1392484" cy="831939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901412B4-5971-4226-A497-02DBA4B3820A}"/>
              </a:ext>
            </a:extLst>
          </p:cNvPr>
          <p:cNvSpPr/>
          <p:nvPr/>
        </p:nvSpPr>
        <p:spPr>
          <a:xfrm>
            <a:off x="5518233" y="3693543"/>
            <a:ext cx="2979512" cy="923329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: nach rechts 17">
            <a:extLst>
              <a:ext uri="{FF2B5EF4-FFF2-40B4-BE49-F238E27FC236}">
                <a16:creationId xmlns:a16="http://schemas.microsoft.com/office/drawing/2014/main" id="{B67948E6-814D-4E38-B44C-6BC4CE416332}"/>
              </a:ext>
            </a:extLst>
          </p:cNvPr>
          <p:cNvSpPr/>
          <p:nvPr/>
        </p:nvSpPr>
        <p:spPr>
          <a:xfrm rot="5400000">
            <a:off x="5751052" y="3112428"/>
            <a:ext cx="922490" cy="119918"/>
          </a:xfrm>
          <a:prstGeom prst="rightArrow">
            <a:avLst/>
          </a:prstGeom>
          <a:solidFill>
            <a:schemeClr val="bg1"/>
          </a:solidFill>
          <a:ln>
            <a:solidFill>
              <a:srgbClr val="045A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: nach rechts 36">
            <a:extLst>
              <a:ext uri="{FF2B5EF4-FFF2-40B4-BE49-F238E27FC236}">
                <a16:creationId xmlns:a16="http://schemas.microsoft.com/office/drawing/2014/main" id="{EEA0896B-A4EC-4E63-833F-CCA3FAFAA162}"/>
              </a:ext>
            </a:extLst>
          </p:cNvPr>
          <p:cNvSpPr/>
          <p:nvPr/>
        </p:nvSpPr>
        <p:spPr>
          <a:xfrm rot="946431">
            <a:off x="4987686" y="3442887"/>
            <a:ext cx="1201472" cy="144337"/>
          </a:xfrm>
          <a:prstGeom prst="rightArrow">
            <a:avLst/>
          </a:prstGeom>
          <a:solidFill>
            <a:schemeClr val="bg1"/>
          </a:solidFill>
          <a:ln>
            <a:solidFill>
              <a:srgbClr val="045A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6F61C67-B913-4B3F-804D-5709052298F7}"/>
              </a:ext>
            </a:extLst>
          </p:cNvPr>
          <p:cNvSpPr txBox="1"/>
          <p:nvPr/>
        </p:nvSpPr>
        <p:spPr>
          <a:xfrm>
            <a:off x="5812254" y="3867931"/>
            <a:ext cx="24448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/>
              <a:t>Epid</a:t>
            </a:r>
            <a:r>
              <a:rPr lang="de-DE" sz="1400" dirty="0"/>
              <a:t>. Maßzahlen für Assoziation mit SARS-CoV-2 Infektionen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E95619-52AC-4C25-B638-2CA813A8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74391-AA63-4898-BD52-E9667037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30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9C1AD-9A88-4D8A-83DF-FAD8A5CC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43790"/>
            <a:ext cx="7886700" cy="994172"/>
          </a:xfrm>
        </p:spPr>
        <p:txBody>
          <a:bodyPr/>
          <a:lstStyle/>
          <a:p>
            <a:r>
              <a:rPr lang="de-DE" dirty="0"/>
              <a:t>Herausforderungen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6D5EE5-6898-40C8-865F-B0BF167FE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460" y="816899"/>
            <a:ext cx="7886700" cy="2273142"/>
          </a:xfrm>
        </p:spPr>
        <p:txBody>
          <a:bodyPr>
            <a:noAutofit/>
          </a:bodyPr>
          <a:lstStyle/>
          <a:p>
            <a:r>
              <a:rPr lang="de-DE" sz="1800" dirty="0"/>
              <a:t>Notwendige Erweiterung der Zweckbindung beim </a:t>
            </a:r>
            <a:r>
              <a:rPr lang="de-DE" sz="1800" dirty="0" err="1"/>
              <a:t>BfDI</a:t>
            </a:r>
            <a:r>
              <a:rPr lang="de-DE" sz="1800" dirty="0"/>
              <a:t> &gt; Lobbyarbeit notwendig</a:t>
            </a:r>
          </a:p>
          <a:p>
            <a:r>
              <a:rPr lang="de-DE" sz="1800" dirty="0"/>
              <a:t>Online-Befragung sehr kurz (15 min) möglich &gt; Daher die Tracks</a:t>
            </a:r>
          </a:p>
          <a:p>
            <a:r>
              <a:rPr lang="de-DE" sz="1800" dirty="0"/>
              <a:t>Setup der Befragungen ist extrem aufwendig</a:t>
            </a:r>
          </a:p>
          <a:p>
            <a:pPr lvl="1"/>
            <a:r>
              <a:rPr lang="de-DE" dirty="0"/>
              <a:t>in unterschiedlichen Tracks</a:t>
            </a:r>
          </a:p>
          <a:p>
            <a:pPr lvl="1"/>
            <a:r>
              <a:rPr lang="de-DE" dirty="0"/>
              <a:t>in epidemiologisch zulässigen Vergleichsgruppen (Kontrollen)</a:t>
            </a:r>
          </a:p>
          <a:p>
            <a:pPr lvl="1"/>
            <a:r>
              <a:rPr lang="de-DE" dirty="0"/>
              <a:t>unter Berücksichtigung der Dynamik der Pandemie.</a:t>
            </a:r>
          </a:p>
          <a:p>
            <a:r>
              <a:rPr lang="de-DE" sz="1800" dirty="0"/>
              <a:t>Zugang zu den Befragungen muss geschützt werden. </a:t>
            </a:r>
          </a:p>
          <a:p>
            <a:endParaRPr lang="de-DE" sz="18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E975D175-86CA-4383-870C-40E9AC71766F}"/>
              </a:ext>
            </a:extLst>
          </p:cNvPr>
          <p:cNvSpPr txBox="1">
            <a:spLocks/>
          </p:cNvSpPr>
          <p:nvPr/>
        </p:nvSpPr>
        <p:spPr>
          <a:xfrm>
            <a:off x="476250" y="3638402"/>
            <a:ext cx="7886700" cy="14967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Evidenz zu Risikofaktoren, Übertragungswege und schützende Faktoren für SARS-CoV-2-Infektionen.</a:t>
            </a:r>
          </a:p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Zeitnah, unabhängig vom ÖGD und mit hohen Fallzahlen.</a:t>
            </a:r>
          </a:p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Zusatznutzen für die Corona-Warn-App.</a:t>
            </a:r>
          </a:p>
          <a:p>
            <a:endParaRPr lang="de-DE" sz="21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9698501-A843-4E5B-B42D-B4EA4AB86E7F}"/>
              </a:ext>
            </a:extLst>
          </p:cNvPr>
          <p:cNvSpPr txBox="1">
            <a:spLocks/>
          </p:cNvSpPr>
          <p:nvPr/>
        </p:nvSpPr>
        <p:spPr>
          <a:xfrm>
            <a:off x="700840" y="2887577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200" b="1" dirty="0">
                <a:solidFill>
                  <a:srgbClr val="045AA6"/>
                </a:solidFill>
              </a:rPr>
              <a:t>Chancen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F5D51F1-5706-4C50-AEEF-ADF8AAA3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46FDBEF-0299-4F12-B566-962EFE68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BB26CE2-A113-40CF-8962-45D6213E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69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EC88AD0-C24D-4B11-A244-EF4BD692C1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426320"/>
            <a:ext cx="7983646" cy="14179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err="1"/>
              <a:t>CoMolo</a:t>
            </a:r>
            <a:r>
              <a:rPr lang="de-DE" dirty="0"/>
              <a:t>: Prüfen, was mit </a:t>
            </a:r>
            <a:r>
              <a:rPr lang="de-DE" dirty="0" err="1"/>
              <a:t>CoMolo</a:t>
            </a:r>
            <a:r>
              <a:rPr lang="de-DE" dirty="0"/>
              <a:t>-Daten möglich ist.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CWA: Prüfen, ob + wie Datenerhebung integriert werden kann.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Abstimmung mit dem BMG.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Ressourcenplanung.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62D538-15E0-4191-8D9C-7EFA7965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12.03.2021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B0A3015-01EE-4E57-AB7E-3A6ECC85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FFFA32-DCB0-4419-9B23-348CEDCF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202F19E-ABFB-438B-AED8-79FDCE89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Nächste Schritte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574A0A3-C863-421A-AF17-4DCA2E6314F0}"/>
              </a:ext>
            </a:extLst>
          </p:cNvPr>
          <p:cNvSpPr txBox="1">
            <a:spLocks/>
          </p:cNvSpPr>
          <p:nvPr/>
        </p:nvSpPr>
        <p:spPr>
          <a:xfrm>
            <a:off x="457200" y="2938683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Nächste Ziele</a:t>
            </a:r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351ACF66-5ED6-404D-958D-64F9BC6EAA4F}"/>
              </a:ext>
            </a:extLst>
          </p:cNvPr>
          <p:cNvSpPr txBox="1">
            <a:spLocks/>
          </p:cNvSpPr>
          <p:nvPr/>
        </p:nvSpPr>
        <p:spPr>
          <a:xfrm>
            <a:off x="457200" y="3727161"/>
            <a:ext cx="7983646" cy="323697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Unterstützung für eine Erweiterung der Zweckbindung.</a:t>
            </a:r>
          </a:p>
          <a:p>
            <a:r>
              <a:rPr lang="de-DE"/>
              <a:t>Unterstützung für Sach- und Personalmittel für den Aufwand.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35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Bildschirmpräsentation (16:9)</PresentationFormat>
  <Paragraphs>101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ＭＳ 明朝</vt:lpstr>
      <vt:lpstr>Wingdings</vt:lpstr>
      <vt:lpstr>Office-Design</vt:lpstr>
      <vt:lpstr>Studienvorschlag: Nutzung der Corona-Warn-App für Assoziationsstudien zu Covid-19 (CoViRiS-CWA) </vt:lpstr>
      <vt:lpstr>Fall-Kontroll-Studie zu Covid-19 (CoViRiS)</vt:lpstr>
      <vt:lpstr>Querschnittsstudie (CoMoLo) und CWA</vt:lpstr>
      <vt:lpstr>CWA – Evaluation </vt:lpstr>
      <vt:lpstr>PowerPoint-Präsentation</vt:lpstr>
      <vt:lpstr>Herausforderungen</vt:lpstr>
      <vt:lpstr>Nächste Schritte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Hendrik Wilking</cp:lastModifiedBy>
  <cp:revision>102</cp:revision>
  <dcterms:created xsi:type="dcterms:W3CDTF">2015-11-02T12:29:13Z</dcterms:created>
  <dcterms:modified xsi:type="dcterms:W3CDTF">2021-03-12T09:12:44Z</dcterms:modified>
</cp:coreProperties>
</file>