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90" r:id="rId3"/>
    <p:sldId id="293" r:id="rId4"/>
    <p:sldId id="292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43" autoAdjust="0"/>
    <p:restoredTop sz="96301" autoAdjust="0"/>
  </p:normalViewPr>
  <p:slideViewPr>
    <p:cSldViewPr snapToGrid="0">
      <p:cViewPr>
        <p:scale>
          <a:sx n="110" d="100"/>
          <a:sy n="110" d="100"/>
        </p:scale>
        <p:origin x="552" y="36"/>
      </p:cViewPr>
      <p:guideLst>
        <p:guide orient="horz" pos="120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16.03.2021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b="1" dirty="0"/>
              <a:t>2.732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letzte Woche, damit ITS-Belegung um + xx  erhöht zu letzter Woche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4025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8830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22155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35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16.03.2021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16.03.2021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16.03.2021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16.03.2021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16.03.2021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16.03.2021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16.03.2021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16.03.2021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16.03.2021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16.03.2021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16.03.2021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16.03.2021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4461" y="718241"/>
            <a:ext cx="11822513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17.03.2020 werden </a:t>
            </a:r>
            <a:r>
              <a:rPr lang="de-DE" sz="1600" b="1" dirty="0"/>
              <a:t>2.858  </a:t>
            </a:r>
            <a:r>
              <a:rPr lang="de-DE" sz="1600" dirty="0"/>
              <a:t>COVID-19-Patienten auf Intensivstationen (der ca. 1.300 Akutkrankenhäuser) behandelt.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In den meisten Bundesländern ist der Rückgang der COVID-19-ITS-Belegung stagnierend, in einem Drittel der Länder steigen die Fallzahlen wieder an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Zunehmende Bewegungsdynamik an Neuzugängen und Abgängen auf der ITS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60866" y="6518818"/>
            <a:ext cx="15495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17.03.2021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8B209C2B-C649-47CF-9B15-0F2B88950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55" y="2335947"/>
            <a:ext cx="6045292" cy="3886259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3988136" y="2485939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3324163" y="2485939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4742342" y="2490151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5.762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21BC29F1-248A-43B5-91BB-6499CD29C5E5}"/>
              </a:ext>
            </a:extLst>
          </p:cNvPr>
          <p:cNvCxnSpPr/>
          <p:nvPr/>
        </p:nvCxnSpPr>
        <p:spPr>
          <a:xfrm flipH="1">
            <a:off x="5858184" y="3308349"/>
            <a:ext cx="128187" cy="8033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5785B65B-14EA-4574-853C-A004843C0E4E}"/>
              </a:ext>
            </a:extLst>
          </p:cNvPr>
          <p:cNvSpPr txBox="1"/>
          <p:nvPr/>
        </p:nvSpPr>
        <p:spPr>
          <a:xfrm>
            <a:off x="5712614" y="4343228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2.858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FD2D7C59-C076-4916-AFA4-B338C447B8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29" r="31420" b="3129"/>
          <a:stretch/>
        </p:blipFill>
        <p:spPr>
          <a:xfrm>
            <a:off x="7080069" y="2886624"/>
            <a:ext cx="4502331" cy="3190206"/>
          </a:xfrm>
          <a:prstGeom prst="rect">
            <a:avLst/>
          </a:prstGeom>
        </p:spPr>
      </p:pic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DD0C45B0-A4B2-48F5-9E1A-5989EE508D5C}"/>
              </a:ext>
            </a:extLst>
          </p:cNvPr>
          <p:cNvCxnSpPr/>
          <p:nvPr/>
        </p:nvCxnSpPr>
        <p:spPr>
          <a:xfrm>
            <a:off x="10493831" y="2767150"/>
            <a:ext cx="0" cy="295438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2E67EAAA-EE97-4C12-8C63-E875742375F7}"/>
              </a:ext>
            </a:extLst>
          </p:cNvPr>
          <p:cNvSpPr txBox="1"/>
          <p:nvPr/>
        </p:nvSpPr>
        <p:spPr>
          <a:xfrm>
            <a:off x="9835941" y="2771208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4E3A7253-B044-44E2-BC6F-0364A93AA31C}"/>
              </a:ext>
            </a:extLst>
          </p:cNvPr>
          <p:cNvSpPr txBox="1"/>
          <p:nvPr/>
        </p:nvSpPr>
        <p:spPr>
          <a:xfrm>
            <a:off x="7324565" y="2362513"/>
            <a:ext cx="28999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Kinder-COVID-Fälle auf ITS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C6B4BF61-085C-4769-9B43-8872CCCB657A}"/>
              </a:ext>
            </a:extLst>
          </p:cNvPr>
          <p:cNvSpPr txBox="1"/>
          <p:nvPr/>
        </p:nvSpPr>
        <p:spPr>
          <a:xfrm>
            <a:off x="11555300" y="4662971"/>
            <a:ext cx="7489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17.03: </a:t>
            </a:r>
            <a:br>
              <a:rPr lang="de-DE" sz="1100" dirty="0"/>
            </a:br>
            <a:r>
              <a:rPr lang="de-DE" sz="1100" dirty="0"/>
              <a:t>10 Fälle</a:t>
            </a:r>
          </a:p>
        </p:txBody>
      </p:sp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88550" y="6538912"/>
            <a:ext cx="2743200" cy="365125"/>
          </a:xfrm>
        </p:spPr>
        <p:txBody>
          <a:bodyPr/>
          <a:lstStyle/>
          <a:p>
            <a:pPr defTabSz="457189"/>
            <a:r>
              <a:rPr lang="de-DE" dirty="0">
                <a:latin typeface="Calibri"/>
              </a:rPr>
              <a:t>17.03.21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2928AC30-3EAD-4B9D-8F5B-6AEC9AF36E59}"/>
              </a:ext>
            </a:extLst>
          </p:cNvPr>
          <p:cNvSpPr/>
          <p:nvPr/>
        </p:nvSpPr>
        <p:spPr>
          <a:xfrm>
            <a:off x="4075642" y="692931"/>
            <a:ext cx="324908" cy="6310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377B48BE-FC6B-43AA-A1FC-40E3BE7DD939}"/>
              </a:ext>
            </a:extLst>
          </p:cNvPr>
          <p:cNvSpPr/>
          <p:nvPr/>
        </p:nvSpPr>
        <p:spPr>
          <a:xfrm>
            <a:off x="4075642" y="760576"/>
            <a:ext cx="390181" cy="5633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3CEDFD1-AE8A-42CE-A988-3561D86AFD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17" y="136525"/>
            <a:ext cx="4353017" cy="6529526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939987" y="181235"/>
            <a:ext cx="6837042" cy="624051"/>
          </a:xfrm>
        </p:spPr>
        <p:txBody>
          <a:bodyPr>
            <a:noAutofit/>
          </a:bodyPr>
          <a:lstStyle/>
          <a:p>
            <a:r>
              <a:rPr lang="de-DE" sz="1600" dirty="0"/>
              <a:t>In 3 Bundesländern</a:t>
            </a:r>
            <a:r>
              <a:rPr lang="de-DE" sz="1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/>
              <a:t>liegt der Anteil von COVID-19-Patient*innen an ITS-Betten über 15%, in Thüringen nun über 20%</a:t>
            </a:r>
            <a:endParaRPr lang="de-DE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EC48340-ED01-4FA3-A309-75F567159D46}"/>
              </a:ext>
            </a:extLst>
          </p:cNvPr>
          <p:cNvSpPr/>
          <p:nvPr/>
        </p:nvSpPr>
        <p:spPr>
          <a:xfrm>
            <a:off x="4238096" y="760576"/>
            <a:ext cx="301841" cy="5681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A97F29C2-7E62-4F9A-B4F9-57E2E06C98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1968" y="1160079"/>
            <a:ext cx="1966501" cy="5091450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B49D7F86-FB22-4436-AEAF-016DE51BF9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18469" y="1133951"/>
            <a:ext cx="1154541" cy="5091450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8CEC6DE6-8143-4755-9A02-60A76A2A2DC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98517" y="1142660"/>
            <a:ext cx="2108503" cy="5134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820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17">
            <a:extLst>
              <a:ext uri="{FF2B5EF4-FFF2-40B4-BE49-F238E27FC236}">
                <a16:creationId xmlns:a16="http://schemas.microsoft.com/office/drawing/2014/main" id="{23C4A049-1376-4C12-AC2F-B8155FD048B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79" b="3830"/>
          <a:stretch/>
        </p:blipFill>
        <p:spPr>
          <a:xfrm>
            <a:off x="6426277" y="3677305"/>
            <a:ext cx="5220932" cy="3095278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AE503BF2-7FED-4329-AC44-3FE57BF63EB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33" b="4926"/>
          <a:stretch/>
        </p:blipFill>
        <p:spPr>
          <a:xfrm>
            <a:off x="463525" y="3710204"/>
            <a:ext cx="5000582" cy="3000977"/>
          </a:xfrm>
          <a:prstGeom prst="rect">
            <a:avLst/>
          </a:prstGeom>
        </p:spPr>
      </p:pic>
      <p:sp>
        <p:nvSpPr>
          <p:cNvPr id="50" name="Rechteck 49">
            <a:extLst>
              <a:ext uri="{FF2B5EF4-FFF2-40B4-BE49-F238E27FC236}">
                <a16:creationId xmlns:a16="http://schemas.microsoft.com/office/drawing/2014/main" id="{4B4B199B-0077-4B9E-967B-D854A694299F}"/>
              </a:ext>
            </a:extLst>
          </p:cNvPr>
          <p:cNvSpPr/>
          <p:nvPr/>
        </p:nvSpPr>
        <p:spPr>
          <a:xfrm>
            <a:off x="4886795" y="4725975"/>
            <a:ext cx="460268" cy="1331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C1CE8E52-2C45-42A2-82BB-F2BCF8D465B8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35" b="4925"/>
          <a:stretch/>
        </p:blipFill>
        <p:spPr>
          <a:xfrm>
            <a:off x="463525" y="209808"/>
            <a:ext cx="4997456" cy="3299746"/>
          </a:xfrm>
          <a:prstGeom prst="rect">
            <a:avLst/>
          </a:prstGeom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3</a:t>
            </a:fld>
            <a:endParaRPr lang="de-DE">
              <a:latin typeface="Calibri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37770203-A3C9-4562-8FA9-EF62A570CA33}"/>
              </a:ext>
            </a:extLst>
          </p:cNvPr>
          <p:cNvSpPr txBox="1"/>
          <p:nvPr/>
        </p:nvSpPr>
        <p:spPr>
          <a:xfrm>
            <a:off x="4808516" y="1107"/>
            <a:ext cx="6555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/>
              <a:t>N-W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A8168A24-C0E8-41D3-9D3B-1886BC8017D5}"/>
              </a:ext>
            </a:extLst>
          </p:cNvPr>
          <p:cNvSpPr txBox="1"/>
          <p:nvPr/>
        </p:nvSpPr>
        <p:spPr>
          <a:xfrm>
            <a:off x="4807178" y="3455991"/>
            <a:ext cx="6538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/>
              <a:t>Mitte</a:t>
            </a:r>
          </a:p>
        </p:txBody>
      </p:sp>
      <p:cxnSp>
        <p:nvCxnSpPr>
          <p:cNvPr id="53" name="Gerade Verbindung mit Pfeil 52">
            <a:extLst>
              <a:ext uri="{FF2B5EF4-FFF2-40B4-BE49-F238E27FC236}">
                <a16:creationId xmlns:a16="http://schemas.microsoft.com/office/drawing/2014/main" id="{1AF29F1E-A2DE-4A57-891E-59275105915B}"/>
              </a:ext>
            </a:extLst>
          </p:cNvPr>
          <p:cNvCxnSpPr>
            <a:cxnSpLocks/>
          </p:cNvCxnSpPr>
          <p:nvPr/>
        </p:nvCxnSpPr>
        <p:spPr>
          <a:xfrm flipH="1">
            <a:off x="10931907" y="4113912"/>
            <a:ext cx="123700" cy="86656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hteck 39">
            <a:extLst>
              <a:ext uri="{FF2B5EF4-FFF2-40B4-BE49-F238E27FC236}">
                <a16:creationId xmlns:a16="http://schemas.microsoft.com/office/drawing/2014/main" id="{DED12479-D96D-4684-B4D0-20FAB41AF815}"/>
              </a:ext>
            </a:extLst>
          </p:cNvPr>
          <p:cNvSpPr/>
          <p:nvPr/>
        </p:nvSpPr>
        <p:spPr>
          <a:xfrm>
            <a:off x="4862714" y="1026836"/>
            <a:ext cx="484349" cy="3232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62139D23-565F-494E-A000-E138C90DED9A}"/>
              </a:ext>
            </a:extLst>
          </p:cNvPr>
          <p:cNvSpPr/>
          <p:nvPr/>
        </p:nvSpPr>
        <p:spPr>
          <a:xfrm>
            <a:off x="4875778" y="1658480"/>
            <a:ext cx="484349" cy="152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ACE0BC40-18FB-4DE0-869B-C37FAF802414}"/>
              </a:ext>
            </a:extLst>
          </p:cNvPr>
          <p:cNvSpPr/>
          <p:nvPr/>
        </p:nvSpPr>
        <p:spPr>
          <a:xfrm>
            <a:off x="4862714" y="2560537"/>
            <a:ext cx="484349" cy="152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1A32470F-F527-4C05-99B1-9C29FB0C99E6}"/>
              </a:ext>
            </a:extLst>
          </p:cNvPr>
          <p:cNvSpPr txBox="1"/>
          <p:nvPr/>
        </p:nvSpPr>
        <p:spPr>
          <a:xfrm>
            <a:off x="10991618" y="59158"/>
            <a:ext cx="6555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/>
              <a:t>N-O</a:t>
            </a: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78C57BE2-ED70-4286-9905-E41E7B027656}"/>
              </a:ext>
            </a:extLst>
          </p:cNvPr>
          <p:cNvSpPr/>
          <p:nvPr/>
        </p:nvSpPr>
        <p:spPr>
          <a:xfrm>
            <a:off x="11038189" y="3806135"/>
            <a:ext cx="484349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AE349050-AD4A-4BA6-B9F4-DF133BBAED0B}"/>
              </a:ext>
            </a:extLst>
          </p:cNvPr>
          <p:cNvSpPr/>
          <p:nvPr/>
        </p:nvSpPr>
        <p:spPr>
          <a:xfrm>
            <a:off x="4892171" y="5150890"/>
            <a:ext cx="460268" cy="1331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94400EA6-20D7-4FD3-B977-178C4D7917CB}"/>
              </a:ext>
            </a:extLst>
          </p:cNvPr>
          <p:cNvSpPr/>
          <p:nvPr/>
        </p:nvSpPr>
        <p:spPr>
          <a:xfrm>
            <a:off x="4883463" y="5574000"/>
            <a:ext cx="460268" cy="1331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2FBAAD64-08A4-42D2-9149-480E5835AF08}"/>
              </a:ext>
            </a:extLst>
          </p:cNvPr>
          <p:cNvSpPr/>
          <p:nvPr/>
        </p:nvSpPr>
        <p:spPr>
          <a:xfrm>
            <a:off x="4903945" y="5992982"/>
            <a:ext cx="460268" cy="1331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1E807A09-B30D-4AF1-8CF3-744F2B08DE8B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79" b="4208"/>
          <a:stretch/>
        </p:blipFill>
        <p:spPr>
          <a:xfrm>
            <a:off x="6426277" y="308885"/>
            <a:ext cx="5223197" cy="3198538"/>
          </a:xfrm>
          <a:prstGeom prst="rect">
            <a:avLst/>
          </a:prstGeom>
        </p:spPr>
      </p:pic>
      <p:sp>
        <p:nvSpPr>
          <p:cNvPr id="35" name="Textfeld 34">
            <a:extLst>
              <a:ext uri="{FF2B5EF4-FFF2-40B4-BE49-F238E27FC236}">
                <a16:creationId xmlns:a16="http://schemas.microsoft.com/office/drawing/2014/main" id="{85D5720F-455A-4145-886D-045FB292D97A}"/>
              </a:ext>
            </a:extLst>
          </p:cNvPr>
          <p:cNvSpPr txBox="1"/>
          <p:nvPr/>
        </p:nvSpPr>
        <p:spPr>
          <a:xfrm>
            <a:off x="11055607" y="3395566"/>
            <a:ext cx="449119" cy="314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/>
              <a:t>Süd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8D25A889-9484-4794-8F2E-1299EA5480FC}"/>
              </a:ext>
            </a:extLst>
          </p:cNvPr>
          <p:cNvSpPr/>
          <p:nvPr/>
        </p:nvSpPr>
        <p:spPr>
          <a:xfrm>
            <a:off x="11037991" y="5265405"/>
            <a:ext cx="484349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514779DE-95C6-4D90-B87F-F4DC0F81647C}"/>
              </a:ext>
            </a:extLst>
          </p:cNvPr>
          <p:cNvSpPr/>
          <p:nvPr/>
        </p:nvSpPr>
        <p:spPr>
          <a:xfrm>
            <a:off x="11037990" y="736077"/>
            <a:ext cx="484349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1E7AA228-61CF-4D00-B9C0-AFC52E84BD5F}"/>
              </a:ext>
            </a:extLst>
          </p:cNvPr>
          <p:cNvSpPr/>
          <p:nvPr/>
        </p:nvSpPr>
        <p:spPr>
          <a:xfrm>
            <a:off x="11024681" y="1471749"/>
            <a:ext cx="479341" cy="20900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21C1F29C-CC93-4802-8B35-4A7B8489E332}"/>
              </a:ext>
            </a:extLst>
          </p:cNvPr>
          <p:cNvSpPr/>
          <p:nvPr/>
        </p:nvSpPr>
        <p:spPr>
          <a:xfrm>
            <a:off x="11024681" y="2397729"/>
            <a:ext cx="479341" cy="20900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>
            <a:extLst>
              <a:ext uri="{FF2B5EF4-FFF2-40B4-BE49-F238E27FC236}">
                <a16:creationId xmlns:a16="http://schemas.microsoft.com/office/drawing/2014/main" id="{89A951FC-5F3D-4352-84F4-496D92AB027F}"/>
              </a:ext>
            </a:extLst>
          </p:cNvPr>
          <p:cNvCxnSpPr>
            <a:cxnSpLocks/>
            <a:stCxn id="61" idx="1"/>
          </p:cNvCxnSpPr>
          <p:nvPr/>
        </p:nvCxnSpPr>
        <p:spPr>
          <a:xfrm flipH="1">
            <a:off x="10962831" y="5419294"/>
            <a:ext cx="75160" cy="22129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mit Pfeil 54">
            <a:extLst>
              <a:ext uri="{FF2B5EF4-FFF2-40B4-BE49-F238E27FC236}">
                <a16:creationId xmlns:a16="http://schemas.microsoft.com/office/drawing/2014/main" id="{4E6A71E9-8608-4473-885E-F98C7A995EB9}"/>
              </a:ext>
            </a:extLst>
          </p:cNvPr>
          <p:cNvCxnSpPr>
            <a:cxnSpLocks/>
          </p:cNvCxnSpPr>
          <p:nvPr/>
        </p:nvCxnSpPr>
        <p:spPr>
          <a:xfrm flipH="1">
            <a:off x="10879229" y="1026836"/>
            <a:ext cx="176378" cy="111768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>
            <a:extLst>
              <a:ext uri="{FF2B5EF4-FFF2-40B4-BE49-F238E27FC236}">
                <a16:creationId xmlns:a16="http://schemas.microsoft.com/office/drawing/2014/main" id="{468D8FAB-CFFB-4576-9755-09A3EF6011B1}"/>
              </a:ext>
            </a:extLst>
          </p:cNvPr>
          <p:cNvCxnSpPr>
            <a:cxnSpLocks/>
          </p:cNvCxnSpPr>
          <p:nvPr/>
        </p:nvCxnSpPr>
        <p:spPr>
          <a:xfrm flipH="1" flipV="1">
            <a:off x="4717262" y="2333897"/>
            <a:ext cx="130153" cy="255529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8402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919636EC-0227-4692-8C50-06BADD977BA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98" r="2399"/>
          <a:stretch/>
        </p:blipFill>
        <p:spPr>
          <a:xfrm>
            <a:off x="7070149" y="506584"/>
            <a:ext cx="5024695" cy="2911609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193590" y="749261"/>
            <a:ext cx="4989729" cy="74922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de-DE" sz="1400" dirty="0"/>
              <a:t>Zunahme in der Belegung der ECMO-Kapazitäten und nicht-invasiven Beatmungskapazitäten durch COVID-19-Patient*innen 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4</a:t>
            </a:fld>
            <a:endParaRPr lang="de-DE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93590" y="234394"/>
            <a:ext cx="8142541" cy="387798"/>
          </a:xfrm>
        </p:spPr>
        <p:txBody>
          <a:bodyPr/>
          <a:lstStyle/>
          <a:p>
            <a:r>
              <a:rPr lang="de-DE" sz="2800" dirty="0"/>
              <a:t>COVID-19-Belegung und Belastung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EC00495-8F2D-4499-80A9-8751C1E4D82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175" t="9307" r="13503" b="84424"/>
          <a:stretch/>
        </p:blipFill>
        <p:spPr>
          <a:xfrm>
            <a:off x="477677" y="6119997"/>
            <a:ext cx="445602" cy="619172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61C75B57-FF4D-4165-B4A7-AB87E4F2E24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13" t="12719" b="74709"/>
          <a:stretch/>
        </p:blipFill>
        <p:spPr>
          <a:xfrm>
            <a:off x="3846445" y="6093871"/>
            <a:ext cx="3223704" cy="574791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64D5411C-CEE2-4902-9489-755E69649A08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59" r="37706" b="4565"/>
          <a:stretch/>
        </p:blipFill>
        <p:spPr>
          <a:xfrm>
            <a:off x="300560" y="2420079"/>
            <a:ext cx="3288926" cy="3572849"/>
          </a:xfrm>
          <a:prstGeom prst="rect">
            <a:avLst/>
          </a:prstGeom>
        </p:spPr>
      </p:pic>
      <p:sp>
        <p:nvSpPr>
          <p:cNvPr id="19" name="Rechteck 18">
            <a:extLst>
              <a:ext uri="{FF2B5EF4-FFF2-40B4-BE49-F238E27FC236}">
                <a16:creationId xmlns:a16="http://schemas.microsoft.com/office/drawing/2014/main" id="{3BEE98B7-32AF-4F63-956E-AC43AC52C5B7}"/>
              </a:ext>
            </a:extLst>
          </p:cNvPr>
          <p:cNvSpPr/>
          <p:nvPr/>
        </p:nvSpPr>
        <p:spPr>
          <a:xfrm>
            <a:off x="7822756" y="1968338"/>
            <a:ext cx="128325" cy="7295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5D263F91-9EDA-4ED1-86E2-2788C277A65F}"/>
              </a:ext>
            </a:extLst>
          </p:cNvPr>
          <p:cNvSpPr txBox="1"/>
          <p:nvPr/>
        </p:nvSpPr>
        <p:spPr>
          <a:xfrm>
            <a:off x="300560" y="2081864"/>
            <a:ext cx="3512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Nicht-invasive Beatmungsbehandlung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3A8CEEFF-C707-4C1E-AC00-07BAE52A68DF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13" r="40364" b="5313"/>
          <a:stretch/>
        </p:blipFill>
        <p:spPr>
          <a:xfrm>
            <a:off x="3750037" y="3056309"/>
            <a:ext cx="2685598" cy="2873061"/>
          </a:xfrm>
          <a:prstGeom prst="rect">
            <a:avLst/>
          </a:prstGeom>
        </p:spPr>
      </p:pic>
      <p:sp>
        <p:nvSpPr>
          <p:cNvPr id="24" name="Textfeld 23">
            <a:extLst>
              <a:ext uri="{FF2B5EF4-FFF2-40B4-BE49-F238E27FC236}">
                <a16:creationId xmlns:a16="http://schemas.microsoft.com/office/drawing/2014/main" id="{13F03E5A-E900-4B59-BD8F-E5B010D6ED59}"/>
              </a:ext>
            </a:extLst>
          </p:cNvPr>
          <p:cNvSpPr txBox="1"/>
          <p:nvPr/>
        </p:nvSpPr>
        <p:spPr>
          <a:xfrm>
            <a:off x="3893760" y="2057384"/>
            <a:ext cx="3523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ECMO-Behandlung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0642B502-CE6B-46F9-8B37-6D5A49B947FF}"/>
              </a:ext>
            </a:extLst>
          </p:cNvPr>
          <p:cNvSpPr txBox="1"/>
          <p:nvPr/>
        </p:nvSpPr>
        <p:spPr>
          <a:xfrm>
            <a:off x="911442" y="6150435"/>
            <a:ext cx="2740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NIV-Patient*innen gesamt</a:t>
            </a:r>
            <a:br>
              <a:rPr lang="de-DE" sz="1200" dirty="0"/>
            </a:br>
            <a:r>
              <a:rPr lang="de-DE" sz="1200" dirty="0"/>
              <a:t>Davon NIV-Patient*innen mit COVID-19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36A2607C-7113-4017-AF45-D16D67D9E207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43" r="2756"/>
          <a:stretch/>
        </p:blipFill>
        <p:spPr>
          <a:xfrm>
            <a:off x="7125348" y="3974818"/>
            <a:ext cx="4766092" cy="2738559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9A5631DF-000F-434C-952C-6E542220AABF}"/>
              </a:ext>
            </a:extLst>
          </p:cNvPr>
          <p:cNvSpPr txBox="1"/>
          <p:nvPr/>
        </p:nvSpPr>
        <p:spPr>
          <a:xfrm>
            <a:off x="7121189" y="136525"/>
            <a:ext cx="2807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Verfügbarkeit High-Care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C3B3160A-EB7B-46C3-BED1-BBA49D28D603}"/>
              </a:ext>
            </a:extLst>
          </p:cNvPr>
          <p:cNvSpPr txBox="1"/>
          <p:nvPr/>
        </p:nvSpPr>
        <p:spPr>
          <a:xfrm>
            <a:off x="7206841" y="3606820"/>
            <a:ext cx="2807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Verfügbarkeit ECMO</a:t>
            </a:r>
          </a:p>
        </p:txBody>
      </p:sp>
    </p:spTree>
    <p:extLst>
      <p:ext uri="{BB962C8B-B14F-4D97-AF65-F5344CB8AC3E}">
        <p14:creationId xmlns:p14="http://schemas.microsoft.com/office/powerpoint/2010/main" val="639783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81886" y="1893169"/>
            <a:ext cx="533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(nach Kleeblättern)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BB67F89-C932-455D-A624-9369B62AD9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886" y="736314"/>
            <a:ext cx="7534275" cy="88582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32F46F8-91F6-44BC-9FD1-30BA5CABA547}"/>
              </a:ext>
            </a:extLst>
          </p:cNvPr>
          <p:cNvSpPr txBox="1"/>
          <p:nvPr/>
        </p:nvSpPr>
        <p:spPr>
          <a:xfrm>
            <a:off x="8085923" y="135650"/>
            <a:ext cx="137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Deutschland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B5BB7390-FD8F-488E-96F7-13B9597D6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9350" y="3017299"/>
            <a:ext cx="2956717" cy="379460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D84F85-3FF1-40EF-9A5C-17EA3996C8E2}"/>
              </a:ext>
            </a:extLst>
          </p:cNvPr>
          <p:cNvSpPr txBox="1"/>
          <p:nvPr/>
        </p:nvSpPr>
        <p:spPr>
          <a:xfrm>
            <a:off x="10815043" y="5114586"/>
            <a:ext cx="1626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Kleeblatt Zuordnungen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76C3AAA-C578-41FA-8266-F4AEC06CD4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125" y="526316"/>
            <a:ext cx="3919101" cy="2395006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EFC02606-9BE5-4E95-8427-1915A7E914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20" y="2298332"/>
            <a:ext cx="7275765" cy="4513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</Words>
  <Application>Microsoft Office PowerPoint</Application>
  <PresentationFormat>Breitbild</PresentationFormat>
  <Paragraphs>38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PowerPoint-Präsentation</vt:lpstr>
      <vt:lpstr>COVID-19-Belegung und Belastung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150</cp:revision>
  <dcterms:created xsi:type="dcterms:W3CDTF">2021-01-13T08:46:29Z</dcterms:created>
  <dcterms:modified xsi:type="dcterms:W3CDTF">2021-03-17T09:58:24Z</dcterms:modified>
</cp:coreProperties>
</file>