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3" r:id="rId2"/>
    <p:sldId id="301" r:id="rId3"/>
    <p:sldId id="311" r:id="rId4"/>
    <p:sldId id="316" r:id="rId5"/>
    <p:sldId id="308" r:id="rId6"/>
    <p:sldId id="309" r:id="rId7"/>
    <p:sldId id="31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10</a:t>
            </a:r>
          </a:p>
        </c:rich>
      </c:tx>
      <c:layout>
        <c:manualLayout>
          <c:xMode val="edge"/>
          <c:yMode val="edge"/>
          <c:x val="0.11667041619797526"/>
          <c:y val="1.371506819826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Epivurve_care_TOP!$D$1</c:f>
              <c:strCache>
                <c:ptCount val="1"/>
                <c:pt idx="0">
                  <c:v>Übermittelt bis KW 6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Epivurve_care_TOP!$A$2:$B$56</c:f>
              <c:multiLvlStrCache>
                <c:ptCount val="5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Epivurve_care_TOP!$D$2:$D$55</c:f>
              <c:numCache>
                <c:formatCode>General</c:formatCode>
                <c:ptCount val="54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44</c:v>
                </c:pt>
                <c:pt idx="4">
                  <c:v>118</c:v>
                </c:pt>
                <c:pt idx="5">
                  <c:v>182</c:v>
                </c:pt>
                <c:pt idx="6">
                  <c:v>115</c:v>
                </c:pt>
                <c:pt idx="7">
                  <c:v>59</c:v>
                </c:pt>
                <c:pt idx="8">
                  <c:v>39</c:v>
                </c:pt>
                <c:pt idx="9">
                  <c:v>23</c:v>
                </c:pt>
                <c:pt idx="10">
                  <c:v>28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11</c:v>
                </c:pt>
                <c:pt idx="30">
                  <c:v>18</c:v>
                </c:pt>
                <c:pt idx="31">
                  <c:v>14</c:v>
                </c:pt>
                <c:pt idx="32">
                  <c:v>36</c:v>
                </c:pt>
                <c:pt idx="33">
                  <c:v>81</c:v>
                </c:pt>
                <c:pt idx="34">
                  <c:v>137</c:v>
                </c:pt>
                <c:pt idx="35">
                  <c:v>167</c:v>
                </c:pt>
                <c:pt idx="36">
                  <c:v>190</c:v>
                </c:pt>
                <c:pt idx="37">
                  <c:v>237</c:v>
                </c:pt>
                <c:pt idx="38">
                  <c:v>263</c:v>
                </c:pt>
                <c:pt idx="39">
                  <c:v>241</c:v>
                </c:pt>
                <c:pt idx="40">
                  <c:v>264</c:v>
                </c:pt>
                <c:pt idx="41">
                  <c:v>311</c:v>
                </c:pt>
                <c:pt idx="42">
                  <c:v>346</c:v>
                </c:pt>
                <c:pt idx="43">
                  <c:v>295</c:v>
                </c:pt>
                <c:pt idx="44">
                  <c:v>289</c:v>
                </c:pt>
                <c:pt idx="45">
                  <c:v>271</c:v>
                </c:pt>
                <c:pt idx="46">
                  <c:v>214</c:v>
                </c:pt>
                <c:pt idx="47">
                  <c:v>164</c:v>
                </c:pt>
                <c:pt idx="48">
                  <c:v>127</c:v>
                </c:pt>
                <c:pt idx="49">
                  <c:v>81</c:v>
                </c:pt>
                <c:pt idx="5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D-4062-96AC-BED3CE20F7F2}"/>
            </c:ext>
          </c:extLst>
        </c:ser>
        <c:ser>
          <c:idx val="5"/>
          <c:order val="1"/>
          <c:tx>
            <c:strRef>
              <c:f>Epivurve_care_TOP!$I$1</c:f>
              <c:strCache>
                <c:ptCount val="1"/>
                <c:pt idx="0">
                  <c:v>Neu übermittelt in KW 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Epivurve_care_TOP!$A$2:$B$56</c:f>
              <c:multiLvlStrCache>
                <c:ptCount val="5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7</c:v>
                </c:pt>
                <c:pt idx="34">
                  <c:v>6</c:v>
                </c:pt>
                <c:pt idx="35">
                  <c:v>7</c:v>
                </c:pt>
                <c:pt idx="36">
                  <c:v>16</c:v>
                </c:pt>
                <c:pt idx="37">
                  <c:v>8</c:v>
                </c:pt>
                <c:pt idx="38">
                  <c:v>10</c:v>
                </c:pt>
                <c:pt idx="39">
                  <c:v>14</c:v>
                </c:pt>
                <c:pt idx="40">
                  <c:v>15</c:v>
                </c:pt>
                <c:pt idx="41">
                  <c:v>29</c:v>
                </c:pt>
                <c:pt idx="42">
                  <c:v>18</c:v>
                </c:pt>
                <c:pt idx="43">
                  <c:v>11</c:v>
                </c:pt>
                <c:pt idx="44">
                  <c:v>2</c:v>
                </c:pt>
                <c:pt idx="45">
                  <c:v>7</c:v>
                </c:pt>
                <c:pt idx="46">
                  <c:v>8</c:v>
                </c:pt>
                <c:pt idx="47">
                  <c:v>5</c:v>
                </c:pt>
                <c:pt idx="48">
                  <c:v>1</c:v>
                </c:pt>
                <c:pt idx="49">
                  <c:v>14</c:v>
                </c:pt>
                <c:pt idx="50">
                  <c:v>25</c:v>
                </c:pt>
                <c:pt idx="5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6D-4062-96AC-BED3CE20F7F2}"/>
            </c:ext>
          </c:extLst>
        </c:ser>
        <c:ser>
          <c:idx val="6"/>
          <c:order val="2"/>
          <c:tx>
            <c:strRef>
              <c:f>Epivurve_care_TOP!$J$1</c:f>
              <c:strCache>
                <c:ptCount val="1"/>
                <c:pt idx="0">
                  <c:v>Neu übermittelt in KW 8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Epivurve_care_TOP!$A$2:$B$56</c:f>
              <c:multiLvlStrCache>
                <c:ptCount val="5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Epivurve_care_TOP!$J$2:$J$54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3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  <c:pt idx="38">
                  <c:v>4</c:v>
                </c:pt>
                <c:pt idx="39">
                  <c:v>5</c:v>
                </c:pt>
                <c:pt idx="40">
                  <c:v>6</c:v>
                </c:pt>
                <c:pt idx="41">
                  <c:v>3</c:v>
                </c:pt>
                <c:pt idx="42">
                  <c:v>8</c:v>
                </c:pt>
                <c:pt idx="43">
                  <c:v>5</c:v>
                </c:pt>
                <c:pt idx="44">
                  <c:v>10</c:v>
                </c:pt>
                <c:pt idx="45">
                  <c:v>3</c:v>
                </c:pt>
                <c:pt idx="46">
                  <c:v>7</c:v>
                </c:pt>
                <c:pt idx="47">
                  <c:v>1</c:v>
                </c:pt>
                <c:pt idx="48">
                  <c:v>3</c:v>
                </c:pt>
                <c:pt idx="49">
                  <c:v>2</c:v>
                </c:pt>
                <c:pt idx="50">
                  <c:v>7</c:v>
                </c:pt>
                <c:pt idx="51">
                  <c:v>30</c:v>
                </c:pt>
                <c:pt idx="5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6D-4062-96AC-BED3CE20F7F2}"/>
            </c:ext>
          </c:extLst>
        </c:ser>
        <c:ser>
          <c:idx val="7"/>
          <c:order val="3"/>
          <c:tx>
            <c:strRef>
              <c:f>Epivurve_care_TOP!$K$1</c:f>
              <c:strCache>
                <c:ptCount val="1"/>
                <c:pt idx="0">
                  <c:v>Neu übermittelt in KW 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Epivurve_care_TOP!$A$2:$B$56</c:f>
              <c:multiLvlStrCache>
                <c:ptCount val="5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Epivurve_care_TOP!$K$2:$K$55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4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0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6</c:v>
                </c:pt>
                <c:pt idx="50">
                  <c:v>3</c:v>
                </c:pt>
                <c:pt idx="51">
                  <c:v>10</c:v>
                </c:pt>
                <c:pt idx="52">
                  <c:v>20</c:v>
                </c:pt>
                <c:pt idx="5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6D-4062-96AC-BED3CE20F7F2}"/>
            </c:ext>
          </c:extLst>
        </c:ser>
        <c:ser>
          <c:idx val="0"/>
          <c:order val="4"/>
          <c:tx>
            <c:strRef>
              <c:f>Epivurve_care_TOP!$L$1</c:f>
              <c:strCache>
                <c:ptCount val="1"/>
                <c:pt idx="0">
                  <c:v>Neu übermittelt in KW 10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Epivurve_care_TOP!$A$2:$B$56</c:f>
              <c:multiLvlStrCache>
                <c:ptCount val="5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Epivurve_care_TOP!$L$2:$L$56</c:f>
              <c:numCache>
                <c:formatCode>General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4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5</c:v>
                </c:pt>
                <c:pt idx="42">
                  <c:v>2</c:v>
                </c:pt>
                <c:pt idx="43">
                  <c:v>2</c:v>
                </c:pt>
                <c:pt idx="44">
                  <c:v>3</c:v>
                </c:pt>
                <c:pt idx="45">
                  <c:v>0</c:v>
                </c:pt>
                <c:pt idx="46">
                  <c:v>0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1</c:v>
                </c:pt>
                <c:pt idx="51">
                  <c:v>2</c:v>
                </c:pt>
                <c:pt idx="52">
                  <c:v>10</c:v>
                </c:pt>
                <c:pt idx="53">
                  <c:v>17</c:v>
                </c:pt>
                <c:pt idx="5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6D-4062-96AC-BED3CE20F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30596688"/>
        <c:axId val="330597016"/>
      </c:barChart>
      <c:catAx>
        <c:axId val="3305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97016"/>
        <c:crosses val="autoZero"/>
        <c:auto val="1"/>
        <c:lblAlgn val="ctr"/>
        <c:lblOffset val="100"/>
        <c:noMultiLvlLbl val="0"/>
      </c:catAx>
      <c:valAx>
        <c:axId val="33059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9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Epicurve_noso_TOP!$D$1</c:f>
              <c:strCache>
                <c:ptCount val="1"/>
                <c:pt idx="0">
                  <c:v>Übermittelt bis KW 6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Epicurve_noso_TOP!$A$2:$B$56</c:f>
              <c:multiLvlStrCache>
                <c:ptCount val="5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Epicurve_noso_TOP!$D$2:$D$55</c:f>
              <c:numCache>
                <c:formatCode>General</c:formatCode>
                <c:ptCount val="54"/>
                <c:pt idx="0">
                  <c:v>0</c:v>
                </c:pt>
                <c:pt idx="1">
                  <c:v>5</c:v>
                </c:pt>
                <c:pt idx="2">
                  <c:v>23</c:v>
                </c:pt>
                <c:pt idx="3">
                  <c:v>60</c:v>
                </c:pt>
                <c:pt idx="4">
                  <c:v>122</c:v>
                </c:pt>
                <c:pt idx="5">
                  <c:v>145</c:v>
                </c:pt>
                <c:pt idx="6">
                  <c:v>100</c:v>
                </c:pt>
                <c:pt idx="7">
                  <c:v>46</c:v>
                </c:pt>
                <c:pt idx="8">
                  <c:v>37</c:v>
                </c:pt>
                <c:pt idx="9">
                  <c:v>26</c:v>
                </c:pt>
                <c:pt idx="10">
                  <c:v>13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5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6</c:v>
                </c:pt>
                <c:pt idx="22">
                  <c:v>11</c:v>
                </c:pt>
                <c:pt idx="23">
                  <c:v>9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22</c:v>
                </c:pt>
                <c:pt idx="31">
                  <c:v>35</c:v>
                </c:pt>
                <c:pt idx="32">
                  <c:v>52</c:v>
                </c:pt>
                <c:pt idx="33">
                  <c:v>77</c:v>
                </c:pt>
                <c:pt idx="34">
                  <c:v>124</c:v>
                </c:pt>
                <c:pt idx="35">
                  <c:v>139</c:v>
                </c:pt>
                <c:pt idx="36">
                  <c:v>143</c:v>
                </c:pt>
                <c:pt idx="37">
                  <c:v>126</c:v>
                </c:pt>
                <c:pt idx="38">
                  <c:v>171</c:v>
                </c:pt>
                <c:pt idx="39">
                  <c:v>137</c:v>
                </c:pt>
                <c:pt idx="40">
                  <c:v>207</c:v>
                </c:pt>
                <c:pt idx="41">
                  <c:v>216</c:v>
                </c:pt>
                <c:pt idx="42">
                  <c:v>244</c:v>
                </c:pt>
                <c:pt idx="43">
                  <c:v>166</c:v>
                </c:pt>
                <c:pt idx="44">
                  <c:v>145</c:v>
                </c:pt>
                <c:pt idx="45">
                  <c:v>177</c:v>
                </c:pt>
                <c:pt idx="46">
                  <c:v>190</c:v>
                </c:pt>
                <c:pt idx="47">
                  <c:v>194</c:v>
                </c:pt>
                <c:pt idx="48">
                  <c:v>142</c:v>
                </c:pt>
                <c:pt idx="49">
                  <c:v>108</c:v>
                </c:pt>
                <c:pt idx="5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E-4B09-9860-17AF8757CF91}"/>
            </c:ext>
          </c:extLst>
        </c:ser>
        <c:ser>
          <c:idx val="5"/>
          <c:order val="1"/>
          <c:tx>
            <c:strRef>
              <c:f>Epicurve_noso_TOP!$I$1</c:f>
              <c:strCache>
                <c:ptCount val="1"/>
                <c:pt idx="0">
                  <c:v>Neu übermittelt in KW 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Epicurve_noso_TOP!$A$2:$B$56</c:f>
              <c:multiLvlStrCache>
                <c:ptCount val="5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Epicurve_noso_TOP!$I$2:$I$53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3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3</c:v>
                </c:pt>
                <c:pt idx="44">
                  <c:v>0</c:v>
                </c:pt>
                <c:pt idx="45">
                  <c:v>2</c:v>
                </c:pt>
                <c:pt idx="46">
                  <c:v>1</c:v>
                </c:pt>
                <c:pt idx="47">
                  <c:v>2</c:v>
                </c:pt>
                <c:pt idx="48">
                  <c:v>14</c:v>
                </c:pt>
                <c:pt idx="49">
                  <c:v>38</c:v>
                </c:pt>
                <c:pt idx="50">
                  <c:v>68</c:v>
                </c:pt>
                <c:pt idx="5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E-4B09-9860-17AF8757CF91}"/>
            </c:ext>
          </c:extLst>
        </c:ser>
        <c:ser>
          <c:idx val="6"/>
          <c:order val="2"/>
          <c:tx>
            <c:strRef>
              <c:f>Epicurve_noso_TOP!$J$1</c:f>
              <c:strCache>
                <c:ptCount val="1"/>
                <c:pt idx="0">
                  <c:v>Neu übermittelt in KW 8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Epicurve_noso_TOP!$A$2:$B$56</c:f>
              <c:multiLvlStrCache>
                <c:ptCount val="5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Epicurve_noso_TOP!$J$2:$J$54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4</c:v>
                </c:pt>
                <c:pt idx="46">
                  <c:v>1</c:v>
                </c:pt>
                <c:pt idx="47">
                  <c:v>0</c:v>
                </c:pt>
                <c:pt idx="48">
                  <c:v>7</c:v>
                </c:pt>
                <c:pt idx="49">
                  <c:v>4</c:v>
                </c:pt>
                <c:pt idx="50">
                  <c:v>13</c:v>
                </c:pt>
                <c:pt idx="51">
                  <c:v>58</c:v>
                </c:pt>
                <c:pt idx="5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EE-4B09-9860-17AF8757CF91}"/>
            </c:ext>
          </c:extLst>
        </c:ser>
        <c:ser>
          <c:idx val="7"/>
          <c:order val="3"/>
          <c:tx>
            <c:strRef>
              <c:f>Epicurve_noso_TOP!$K$1</c:f>
              <c:strCache>
                <c:ptCount val="1"/>
                <c:pt idx="0">
                  <c:v>Neu übermittelt in KW 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Epicurve_noso_TOP!$A$2:$B$56</c:f>
              <c:multiLvlStrCache>
                <c:ptCount val="5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Epicurve_noso_TOP!$K$2:$K$55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8</c:v>
                </c:pt>
                <c:pt idx="52">
                  <c:v>45</c:v>
                </c:pt>
                <c:pt idx="5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EE-4B09-9860-17AF8757CF91}"/>
            </c:ext>
          </c:extLst>
        </c:ser>
        <c:ser>
          <c:idx val="0"/>
          <c:order val="4"/>
          <c:tx>
            <c:strRef>
              <c:f>Epicurve_noso_TOP!$L$1</c:f>
              <c:strCache>
                <c:ptCount val="1"/>
                <c:pt idx="0">
                  <c:v>Neu übermittelt in KW 10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Epicurve_noso_TOP!$A$2:$B$56</c:f>
              <c:multiLvlStrCache>
                <c:ptCount val="5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Epicurve_noso_TOP!$L$2:$L$56</c:f>
              <c:numCache>
                <c:formatCode>General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3</c:v>
                </c:pt>
                <c:pt idx="50">
                  <c:v>1</c:v>
                </c:pt>
                <c:pt idx="51">
                  <c:v>8</c:v>
                </c:pt>
                <c:pt idx="52">
                  <c:v>11</c:v>
                </c:pt>
                <c:pt idx="53">
                  <c:v>35</c:v>
                </c:pt>
                <c:pt idx="5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EE-4B09-9860-17AF8757C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83332648"/>
        <c:axId val="783324120"/>
      </c:barChart>
      <c:catAx>
        <c:axId val="78333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324120"/>
        <c:crosses val="autoZero"/>
        <c:auto val="1"/>
        <c:lblAlgn val="ctr"/>
        <c:lblOffset val="100"/>
        <c:noMultiLvlLbl val="0"/>
      </c:catAx>
      <c:valAx>
        <c:axId val="7833241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33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237837"/>
            <a:ext cx="5832648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b="0" dirty="0"/>
              <a:t>Datenstand 16.3.21</a:t>
            </a:r>
            <a:endParaRPr lang="de-DE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B5E43D-4E47-4CE7-8F55-433699DB0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36015"/>
            <a:ext cx="3275856" cy="19578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531BF5-AFFB-4C86-A4D3-E92CE41A7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8" y="1838514"/>
            <a:ext cx="8028384" cy="50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85887"/>
            <a:ext cx="4752528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16.3.2021 </a:t>
            </a:r>
            <a:br>
              <a:rPr lang="fr-FR" b="0" dirty="0"/>
            </a:br>
            <a:r>
              <a:rPr lang="de-DE" dirty="0"/>
              <a:t>Anzahl der Testungen pro 100.000 Einwohner nach Altersgruppe und Kalenderwoche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572000" y="2780928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Altersgruppe und Kalenderwoche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143883-1C85-4570-8B49-F2E2146FB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51154"/>
            <a:ext cx="3923928" cy="23979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5CDD8A6-0F55-4DFF-81FF-1BC8BDB77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39" y="1877983"/>
            <a:ext cx="4234661" cy="25766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A35211-B0C9-4C2F-B298-88C12E592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91005"/>
            <a:ext cx="4355976" cy="2694379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78406" y="4930383"/>
            <a:ext cx="4752528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Kalenderwoche </a:t>
            </a:r>
          </a:p>
        </p:txBody>
      </p:sp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D9314-4397-4CE6-9417-2925A470D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1" y="220672"/>
            <a:ext cx="7983646" cy="874368"/>
          </a:xfrm>
        </p:spPr>
        <p:txBody>
          <a:bodyPr/>
          <a:lstStyle/>
          <a:p>
            <a:r>
              <a:rPr lang="de-DE" dirty="0"/>
              <a:t>B.1.1.7 (delH69/V70 (Daten aus 12 Laboren) – </a:t>
            </a:r>
            <a:br>
              <a:rPr lang="de-DE" dirty="0"/>
            </a:br>
            <a:r>
              <a:rPr lang="de-DE" b="0" dirty="0"/>
              <a:t>Datenstand 16.3.2021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332D4F-97C6-4608-AC53-F69BBF28A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605623"/>
            <a:ext cx="6434348" cy="41933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99EA601-B5D2-4B33-917E-53066DDB0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052736"/>
            <a:ext cx="384311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144C4C3-F5E2-4A38-8B26-CB31739E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087357-AA54-49FB-B2C2-B89B0B7934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3CB2A9-C5CB-46F5-AFC7-D90EB06E6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71" y="534160"/>
            <a:ext cx="7983646" cy="874368"/>
          </a:xfrm>
        </p:spPr>
        <p:txBody>
          <a:bodyPr/>
          <a:lstStyle/>
          <a:p>
            <a:r>
              <a:rPr lang="de-DE" dirty="0"/>
              <a:t>B.1.1.7 in verschiedenen Organisationseinheiten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1D3351-51B1-4614-83AF-19327D5DD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7869755" cy="52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7983646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6D6D136-791E-49A0-B4AE-130D15E86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887820"/>
              </p:ext>
            </p:extLst>
          </p:nvPr>
        </p:nvGraphicFramePr>
        <p:xfrm>
          <a:off x="351374" y="1153858"/>
          <a:ext cx="8253073" cy="520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C623A5-5CF5-4F45-BCCA-EA048D7D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498948-0A5D-45DA-8710-76EA05B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06" y="360040"/>
            <a:ext cx="7983646" cy="874368"/>
          </a:xfrm>
        </p:spPr>
        <p:txBody>
          <a:bodyPr/>
          <a:lstStyle/>
          <a:p>
            <a:r>
              <a:rPr lang="de-DE" dirty="0"/>
              <a:t>Ausbrüche Krankenhäuser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FED698FA-04E6-4B55-855C-C3FA751C7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016110"/>
              </p:ext>
            </p:extLst>
          </p:nvPr>
        </p:nvGraphicFramePr>
        <p:xfrm>
          <a:off x="395536" y="1052736"/>
          <a:ext cx="8352928" cy="530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43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2DD42F7-E23C-42CC-9142-7CBFEB88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B9A4B0-661F-4FBE-8C09-AB94D0B3A9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Bis Ende KW 9 wurden dem RKI insgesamt 9.079 Ausbrüche im Gesundheitswesen mit mindestens 2 Fällen und </a:t>
            </a:r>
            <a:r>
              <a:rPr lang="de-DE" dirty="0" err="1"/>
              <a:t>TopOutbreak</a:t>
            </a:r>
            <a:r>
              <a:rPr lang="de-DE" dirty="0"/>
              <a:t>=1 übermittelt, 4.952 davon in Alten- und Pflegeheimen und 4.110 nosokomiale Ausbrüche. Insgesamt waren in diesen Ausbrüchen 184.016 Fälle enthalten (Median: 10 Fälle, Range: 2-356 Fälle). Davon waren es in Ausbrüchen in Alten- und Pflegeheimen 139,761 Fälle (Median: 19, Range: 2-244) und in nosokomialen Ausbrüchen 44,255 Fälle (Median: 5, Range: 2-356).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9D1E263-66C8-4D2D-9517-69D4FC14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403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Bildschirmpräsentation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16.3.21</vt:lpstr>
      <vt:lpstr>Datenstand 16.3.2021  Anzahl der Testungen pro 100.000 Einwohner nach Altersgruppe und Kalenderwoche </vt:lpstr>
      <vt:lpstr>B.1.1.7 (delH69/V70 (Daten aus 12 Laboren) –  Datenstand 16.3.2021</vt:lpstr>
      <vt:lpstr>B.1.1.7 in verschiedenen Organisationseinheiten</vt:lpstr>
      <vt:lpstr>Ausbrüche Altenheime</vt:lpstr>
      <vt:lpstr>Ausbrüche Krankenhäuser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273</cp:revision>
  <dcterms:created xsi:type="dcterms:W3CDTF">2020-01-21T10:42:53Z</dcterms:created>
  <dcterms:modified xsi:type="dcterms:W3CDTF">2021-03-17T09:40:01Z</dcterms:modified>
</cp:coreProperties>
</file>