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61" r:id="rId2"/>
    <p:sldId id="727" r:id="rId3"/>
    <p:sldId id="728" r:id="rId4"/>
    <p:sldId id="264" r:id="rId5"/>
    <p:sldId id="732" r:id="rId6"/>
    <p:sldId id="266" r:id="rId7"/>
    <p:sldId id="730" r:id="rId8"/>
    <p:sldId id="731" r:id="rId9"/>
    <p:sldId id="729" r:id="rId10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85" autoAdjust="0"/>
    <p:restoredTop sz="86924" autoAdjust="0"/>
  </p:normalViewPr>
  <p:slideViewPr>
    <p:cSldViewPr snapToGrid="0" snapToObjects="1">
      <p:cViewPr varScale="1">
        <p:scale>
          <a:sx n="73" d="100"/>
          <a:sy n="73" d="100"/>
        </p:scale>
        <p:origin x="1594" y="53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17.03.2021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17.03.2021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0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17.03.2021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17.03.2021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17.03.2021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17.03.2021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17.03.2021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17.03.2021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17.03.2021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17.03.2021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17.03.2021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17.03.2021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Lage national</a:t>
            </a:r>
            <a:br>
              <a:rPr lang="de-DE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17. März 2021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17.03.2021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 Kennzahlen</a:t>
            </a:r>
          </a:p>
        </p:txBody>
      </p: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96AD89CD-79F0-4A83-9277-D43BE0B7BF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833913"/>
              </p:ext>
            </p:extLst>
          </p:nvPr>
        </p:nvGraphicFramePr>
        <p:xfrm>
          <a:off x="473532" y="1280319"/>
          <a:ext cx="8213268" cy="3236911"/>
        </p:xfrm>
        <a:graphic>
          <a:graphicData uri="http://schemas.openxmlformats.org/drawingml/2006/table">
            <a:tbl>
              <a:tblPr firstRow="1" firstCol="1" bandRow="1"/>
              <a:tblGrid>
                <a:gridCol w="1077577">
                  <a:extLst>
                    <a:ext uri="{9D8B030D-6E8A-4147-A177-3AD203B41FA5}">
                      <a16:colId xmlns:a16="http://schemas.microsoft.com/office/drawing/2014/main" val="1848036968"/>
                    </a:ext>
                  </a:extLst>
                </a:gridCol>
                <a:gridCol w="1063468">
                  <a:extLst>
                    <a:ext uri="{9D8B030D-6E8A-4147-A177-3AD203B41FA5}">
                      <a16:colId xmlns:a16="http://schemas.microsoft.com/office/drawing/2014/main" val="1948223029"/>
                    </a:ext>
                  </a:extLst>
                </a:gridCol>
                <a:gridCol w="125190">
                  <a:extLst>
                    <a:ext uri="{9D8B030D-6E8A-4147-A177-3AD203B41FA5}">
                      <a16:colId xmlns:a16="http://schemas.microsoft.com/office/drawing/2014/main" val="3824566926"/>
                    </a:ext>
                  </a:extLst>
                </a:gridCol>
                <a:gridCol w="733537">
                  <a:extLst>
                    <a:ext uri="{9D8B030D-6E8A-4147-A177-3AD203B41FA5}">
                      <a16:colId xmlns:a16="http://schemas.microsoft.com/office/drawing/2014/main" val="2985540721"/>
                    </a:ext>
                  </a:extLst>
                </a:gridCol>
                <a:gridCol w="563472">
                  <a:extLst>
                    <a:ext uri="{9D8B030D-6E8A-4147-A177-3AD203B41FA5}">
                      <a16:colId xmlns:a16="http://schemas.microsoft.com/office/drawing/2014/main" val="781203762"/>
                    </a:ext>
                  </a:extLst>
                </a:gridCol>
                <a:gridCol w="1400457">
                  <a:extLst>
                    <a:ext uri="{9D8B030D-6E8A-4147-A177-3AD203B41FA5}">
                      <a16:colId xmlns:a16="http://schemas.microsoft.com/office/drawing/2014/main" val="3622544564"/>
                    </a:ext>
                  </a:extLst>
                </a:gridCol>
                <a:gridCol w="125190">
                  <a:extLst>
                    <a:ext uri="{9D8B030D-6E8A-4147-A177-3AD203B41FA5}">
                      <a16:colId xmlns:a16="http://schemas.microsoft.com/office/drawing/2014/main" val="2186132397"/>
                    </a:ext>
                  </a:extLst>
                </a:gridCol>
                <a:gridCol w="1444343">
                  <a:extLst>
                    <a:ext uri="{9D8B030D-6E8A-4147-A177-3AD203B41FA5}">
                      <a16:colId xmlns:a16="http://schemas.microsoft.com/office/drawing/2014/main" val="220435508"/>
                    </a:ext>
                  </a:extLst>
                </a:gridCol>
                <a:gridCol w="125190">
                  <a:extLst>
                    <a:ext uri="{9D8B030D-6E8A-4147-A177-3AD203B41FA5}">
                      <a16:colId xmlns:a16="http://schemas.microsoft.com/office/drawing/2014/main" val="1651442186"/>
                    </a:ext>
                  </a:extLst>
                </a:gridCol>
                <a:gridCol w="1554844">
                  <a:extLst>
                    <a:ext uri="{9D8B030D-6E8A-4147-A177-3AD203B41FA5}">
                      <a16:colId xmlns:a16="http://schemas.microsoft.com/office/drawing/2014/main" val="4132555358"/>
                    </a:ext>
                  </a:extLst>
                </a:gridCol>
              </a:tblGrid>
              <a:tr h="40818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Bestätigte Fälle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7-Tage-Inzidenz (7-TI)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Impfmonitoring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DIVI-Intensivregister (Datenstand 16.3.)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818094"/>
                  </a:ext>
                </a:extLst>
              </a:tr>
              <a:tr h="824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aktive Fälle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Gesamt-Bevölkerung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50/ 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Impfungen seit dem Vortag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Veränderung zum Vortag der Fälle in intensivmedizinischer Behandlung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196072"/>
                  </a:ext>
                </a:extLst>
              </a:tr>
              <a:tr h="2172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+13.435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+3.800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00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86</a:t>
                      </a:r>
                      <a:endParaRPr lang="de-DE" sz="10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-8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5565"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1. Impfung: + 107.478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14079" marR="1407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de-DE" sz="10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00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+mn-lt"/>
                        </a:rPr>
                        <a:t>+18</a:t>
                      </a:r>
                      <a:endParaRPr lang="de-DE" sz="1000" dirty="0">
                        <a:effectLst/>
                        <a:latin typeface="+mn-lt"/>
                      </a:endParaRPr>
                    </a:p>
                  </a:txBody>
                  <a:tcPr marL="14079" marR="1407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7569054"/>
                  </a:ext>
                </a:extLst>
              </a:tr>
              <a:tr h="2694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(2.594.764)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[ca. 137.300]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Fälle/100.000 EW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[265/412]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de-DE" sz="10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00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5565"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2. Impfung: + 65.421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14079" marR="1407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+mn-lt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[</a:t>
                      </a:r>
                      <a:r>
                        <a:rPr lang="de-DE" sz="1000" dirty="0">
                          <a:effectLst/>
                          <a:latin typeface="+mn-lt"/>
                        </a:rPr>
                        <a:t>2.851</a:t>
                      </a:r>
                      <a:r>
                        <a:rPr lang="de-DE" sz="1000" dirty="0">
                          <a:effectLst/>
                          <a:latin typeface="+mn-lt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]</a:t>
                      </a:r>
                      <a:endParaRPr lang="de-DE" sz="1000" dirty="0">
                        <a:effectLst/>
                        <a:latin typeface="+mn-lt"/>
                      </a:endParaRPr>
                    </a:p>
                  </a:txBody>
                  <a:tcPr marL="14079" marR="1407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3186755"/>
                  </a:ext>
                </a:extLst>
              </a:tr>
              <a:tr h="8669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Genesene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Verstorbene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60-79 Jahre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80+ Jahre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100/ 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Geimpfter insgesamt mit einer/zwei Impfung/en und Anteil an Bevölkerung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Auf ITS verstorben zum Vortag</a:t>
                      </a:r>
                      <a:endParaRPr lang="de-DE" sz="10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966775"/>
                  </a:ext>
                </a:extLst>
              </a:tr>
              <a:tr h="24245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+9.400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+249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42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48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-9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6.712.195 (8,2 %)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+82</a:t>
                      </a:r>
                      <a:endParaRPr lang="de-DE" sz="10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5419414"/>
                  </a:ext>
                </a:extLst>
              </a:tr>
              <a:tr h="4081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(ca. 2.383.600)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(73.905)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[62/412]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3.018.750 (3,6 %)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23783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679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17.03.2021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15" y="376237"/>
            <a:ext cx="7983646" cy="714291"/>
          </a:xfrm>
        </p:spPr>
        <p:txBody>
          <a:bodyPr/>
          <a:lstStyle/>
          <a:p>
            <a:r>
              <a:rPr lang="de-DE" dirty="0"/>
              <a:t>7-Tage-Inzidenz der Bundesländer nach Berichtsdatum 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EE02738-871F-42B4-9097-8E2FB0B13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979" y="1044471"/>
            <a:ext cx="7640195" cy="409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79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17.03.2021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91" y="142468"/>
            <a:ext cx="7114609" cy="714291"/>
          </a:xfrm>
        </p:spPr>
        <p:txBody>
          <a:bodyPr/>
          <a:lstStyle/>
          <a:p>
            <a:r>
              <a:rPr lang="de-DE" sz="2000" dirty="0"/>
              <a:t>Geografische Verteilung 7-Tage-Inzidenz nach Landkreis, N=71.669 (COVID-19)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9B5C873-3CF0-4A4B-9830-77F0BFC3B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516" y="808435"/>
            <a:ext cx="5791853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84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49FD6CA-3E53-4EA0-B675-6868B99E1B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581471A-A7E3-4910-BDB2-D4791C1A5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17.03.2021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8869790-3B01-48D7-972F-EB851063F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Zunehmender bzw. abnehmender Trend im Vergleich zur Vorwoche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9E3482C-2483-45A2-B2C5-1BD5247E9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036" y="1240971"/>
            <a:ext cx="5518617" cy="390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97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A6FFA52-A38E-446D-9D7C-83F5B8AB8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17.03.2021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24BD9A4-D6D6-43EF-8E92-3F607F2B8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7-Tage-Inzidenz der COVID-19-Fälle nach Altersgruppe und Meldewoche (Stand 16.03.2021)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01C483D-8400-451C-B9C3-B6CE5030E4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66749" y="1420177"/>
            <a:ext cx="8124825" cy="325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24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A3C3246-1BE1-4140-B56F-DF53CD8B8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17.03.2021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1ED99AC-E288-4AE8-BE7B-E3DD8B639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393"/>
            <a:ext cx="7983646" cy="714291"/>
          </a:xfrm>
        </p:spPr>
        <p:txBody>
          <a:bodyPr/>
          <a:lstStyle/>
          <a:p>
            <a:r>
              <a:rPr lang="de-DE" dirty="0"/>
              <a:t>COVID-19 Fälle, Anteil der Verstorbenen, </a:t>
            </a:r>
            <a:br>
              <a:rPr lang="de-DE" dirty="0"/>
            </a:br>
            <a:r>
              <a:rPr lang="de-DE" dirty="0"/>
              <a:t>Anteil der Hospitalisierten, (Stand 16.03.2021)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8390AFE-7C62-4164-856C-621B58A37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816684"/>
            <a:ext cx="7583596" cy="419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78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C932898-D7E6-450E-85C2-2A93D8A78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17.03.2021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D5F6428-4A02-4CD7-813B-B23C628EF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79" y="113013"/>
            <a:ext cx="7983646" cy="714291"/>
          </a:xfrm>
        </p:spPr>
        <p:txBody>
          <a:bodyPr/>
          <a:lstStyle/>
          <a:p>
            <a:r>
              <a:rPr lang="de-DE" dirty="0"/>
              <a:t>Hospitalisierte COVID-19-Fälle nach Altersgruppen (Stand 16.03.2021)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E010A75-1122-4AAF-AD30-41854DB47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86590"/>
            <a:ext cx="7867650" cy="368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2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3D240C0-168B-4C0E-BC99-5148305EF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17.03.2021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FD59BF7-2E3F-4C73-A528-AD48C796B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Anzahl COVID-19-Todesfälle nach Sterbewoche (Stand 16.03.2021)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F35F175-610C-470F-AB1E-CA4CCEBB7F6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3"/>
          <a:stretch/>
        </p:blipFill>
        <p:spPr bwMode="auto">
          <a:xfrm>
            <a:off x="762000" y="1513276"/>
            <a:ext cx="7025005" cy="35278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89077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258</Words>
  <Application>Microsoft Office PowerPoint</Application>
  <PresentationFormat>Bildschirmpräsentation (16:9)</PresentationFormat>
  <Paragraphs>86</Paragraphs>
  <Slides>9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7" baseType="lpstr">
      <vt:lpstr>Arial</vt:lpstr>
      <vt:lpstr>Calibri</vt:lpstr>
      <vt:lpstr>Cambria</vt:lpstr>
      <vt:lpstr>MS Mincho</vt:lpstr>
      <vt:lpstr>MS Mincho</vt:lpstr>
      <vt:lpstr>ScalaSans</vt:lpstr>
      <vt:lpstr>Wingdings</vt:lpstr>
      <vt:lpstr>Office-Design</vt:lpstr>
      <vt:lpstr>Lage national </vt:lpstr>
      <vt:lpstr>Überblick Kennzahlen</vt:lpstr>
      <vt:lpstr>7-Tage-Inzidenz der Bundesländer nach Berichtsdatum </vt:lpstr>
      <vt:lpstr>Geografische Verteilung 7-Tage-Inzidenz nach Landkreis, N=71.669 (COVID-19)</vt:lpstr>
      <vt:lpstr>Zunehmender bzw. abnehmender Trend im Vergleich zur Vorwoche</vt:lpstr>
      <vt:lpstr>7-Tage-Inzidenz der COVID-19-Fälle nach Altersgruppe und Meldewoche (Stand 16.03.2021)</vt:lpstr>
      <vt:lpstr>COVID-19 Fälle, Anteil der Verstorbenen,  Anteil der Hospitalisierten, (Stand 16.03.2021)</vt:lpstr>
      <vt:lpstr>Hospitalisierte COVID-19-Fälle nach Altersgruppen (Stand 16.03.2021)</vt:lpstr>
      <vt:lpstr>Anzahl COVID-19-Todesfälle nach Sterbewoche (Stand 16.03.2021)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Rexroth, Ute</cp:lastModifiedBy>
  <cp:revision>198</cp:revision>
  <dcterms:created xsi:type="dcterms:W3CDTF">2015-11-02T12:29:13Z</dcterms:created>
  <dcterms:modified xsi:type="dcterms:W3CDTF">2021-03-17T10:01:45Z</dcterms:modified>
</cp:coreProperties>
</file>