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76" r:id="rId2"/>
    <p:sldId id="588" r:id="rId3"/>
    <p:sldId id="578" r:id="rId4"/>
    <p:sldId id="587" r:id="rId5"/>
    <p:sldId id="611" r:id="rId6"/>
    <p:sldId id="623" r:id="rId7"/>
    <p:sldId id="626" r:id="rId8"/>
    <p:sldId id="627" r:id="rId9"/>
    <p:sldId id="625" r:id="rId10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7" clrIdx="3"/>
  <p:cmAuthor id="4" name="Tolksdorf, Kristin" initials="TK" lastIdx="1" clrIdx="4"/>
  <p:cmAuthor id="5" name="Preuß, Ute" initials="PU" lastIdx="3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66A8DD"/>
    <a:srgbClr val="006EC7"/>
    <a:srgbClr val="D0D8E8"/>
    <a:srgbClr val="E9EDF4"/>
    <a:srgbClr val="367BB8"/>
    <a:srgbClr val="338BD2"/>
    <a:srgbClr val="4D8AD2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2" autoAdjust="0"/>
    <p:restoredTop sz="84014" autoAdjust="0"/>
  </p:normalViewPr>
  <p:slideViewPr>
    <p:cSldViewPr snapToGrid="0" snapToObjects="1">
      <p:cViewPr varScale="1">
        <p:scale>
          <a:sx n="57" d="100"/>
          <a:sy n="57" d="100"/>
        </p:scale>
        <p:origin x="1444" y="32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17.03.2021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17.03.2021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Werte liegen nach wie vor deutlich unter denen der Vorsaisons (seit 36. KW) (die meisten Menschen halten sich an die Kontaktbeschränkungen)</a:t>
            </a:r>
          </a:p>
          <a:p>
            <a:pPr algn="just"/>
            <a:r>
              <a:rPr lang="de-DE" dirty="0"/>
              <a:t>ARE-Rate in 9. KW bei Kindern (hier besonders die 0-4-Jährigen, aber auch </a:t>
            </a:r>
            <a:r>
              <a:rPr lang="de-DE"/>
              <a:t>die 5-14-Jährigen</a:t>
            </a:r>
            <a:r>
              <a:rPr lang="de-DE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insgesamt stabil geblieben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in allen Altersgruppen deutlich unter dem Niveau der Vorsaisons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Altersgruppe 80+ Jahre kontinuierlicher </a:t>
            </a:r>
            <a:r>
              <a:rPr lang="de-DE" dirty="0"/>
              <a:t>Abwärtstrend in den letzten Wochen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Altersgruppen 5-14, 15-34 leichter Anstieg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Altersgruppen 0-4, 35-59, 60-79 stabil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Altersgruppen 5-14, 15-34 leichter Anstieg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Altersgruppe 60-79 stabil seit einigen Wochen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Altersgruppe 80+ Jahre kontinuierlicher </a:t>
            </a:r>
            <a:r>
              <a:rPr lang="de-DE" dirty="0"/>
              <a:t>Abwärtstrend in den letzten Wochen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(0-4, 35-59 nicht dargestellt)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COVID-19 Fallzahlen</a:t>
            </a:r>
          </a:p>
          <a:p>
            <a:pPr marL="0" indent="0">
              <a:buFontTx/>
              <a:buNone/>
            </a:pPr>
            <a:r>
              <a:rPr lang="de-DE" b="0" dirty="0"/>
              <a:t>AG 80+ :	kontinuierlicher Trend nach unten</a:t>
            </a:r>
          </a:p>
          <a:p>
            <a:pPr marL="0" indent="0">
              <a:buFontTx/>
              <a:buNone/>
            </a:pPr>
            <a:r>
              <a:rPr lang="de-DE" b="0" dirty="0"/>
              <a:t>Alle anderen AG unter 80: relativ stabil</a:t>
            </a:r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Nach Rückgang in KW 7/2021 wieder (leichter) Anstieg beim Anteil COVID-19 an SARI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Sommerniveau lag durchgehend unter 10%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b="1" dirty="0">
                <a:sym typeface="Wingdings" panose="05000000000000000000" pitchFamily="2" charset="2"/>
              </a:rPr>
              <a:t>-Anzahl COVID-19-Fälle mit SARI (gelbe Balken) aber schon deutlich niedriger,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b="1" dirty="0">
                <a:sym typeface="Wingdings" panose="05000000000000000000" pitchFamily="2" charset="2"/>
              </a:rPr>
              <a:t>aber noch nicht auf Sommerniveau (TCD: &lt;50 Fälle, SCD: &lt;100 Fälle)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976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SARI-Fälle ohne COVID-19 (blau) seit dem Jahreswechsel stabil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b="0" dirty="0">
                <a:sym typeface="Wingdings" panose="05000000000000000000" pitchFamily="2" charset="2"/>
              </a:rPr>
              <a:t>-Anzahl COVID-19-Fälle mit SARI (rote Balken) nach dem Jahreswechsel deutlich gesunken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b="0" dirty="0">
                <a:sym typeface="Wingdings" panose="05000000000000000000" pitchFamily="2" charset="2"/>
              </a:rPr>
              <a:t>-Wöchentliche Anzahl COVID-19-Fälle stagniert jetzt etwa auf Niveau der 1. Welle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575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an SARI 50% in KW 9/2021 </a:t>
            </a:r>
          </a:p>
          <a:p>
            <a:pPr marL="0" indent="0">
              <a:buFontTx/>
              <a:buNone/>
            </a:pPr>
            <a:r>
              <a:rPr lang="de-DE" b="0" dirty="0"/>
              <a:t>In den letzten Wochen schwankend um 50%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75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Surveillance akuter Atemwegserkrankungen</a:t>
            </a:r>
            <a:br>
              <a:rPr lang="de-DE" dirty="0"/>
            </a:br>
            <a:br>
              <a:rPr lang="de-DE" dirty="0"/>
            </a:b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Datenstand  16.3.2021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15874" r="17500" b="9364"/>
          <a:stretch/>
        </p:blipFill>
        <p:spPr bwMode="auto">
          <a:xfrm>
            <a:off x="293916" y="2170590"/>
            <a:ext cx="3235382" cy="2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10.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16.3.2021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4141023-B226-4078-8999-DAD5C9EF6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78720"/>
            <a:ext cx="5151012" cy="374903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AB23A3E-9E22-42E7-B38D-9353C6F19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176" y="3858322"/>
            <a:ext cx="3790611" cy="275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10.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16.3.2021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196206" y="1076913"/>
            <a:ext cx="38965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 10. KW 2021 bei ca. 610 Arzt­konsul­ta­tionen wegen ARE pro 100.000 Einwohner. Auf die Bevölke­rung in Deutschland bezogen entspricht das einer Gesamtzahl von rund 507.000 Arzt­besuchen wegen akuter Atem­wegs­er­kran­kungen (Vorwoche: 408.000). </a:t>
            </a:r>
            <a:endParaRPr lang="en-US" sz="14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1512619-2545-4BBF-BF6E-4D19A983C9F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8"/>
          <a:stretch/>
        </p:blipFill>
        <p:spPr bwMode="auto">
          <a:xfrm>
            <a:off x="195701" y="1198180"/>
            <a:ext cx="5008179" cy="24278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1E29250-2B03-48EA-A49B-B936288CE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843" y="3626068"/>
            <a:ext cx="4408773" cy="284763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F2E60AA-25B6-4578-A095-C8DF35E2B9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431" y="3626068"/>
            <a:ext cx="4417742" cy="284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9.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16.3.2021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375DCA1-AD4E-49A9-B034-BE7E4C7D4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" y="1996182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692696"/>
            <a:ext cx="8265713" cy="400219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9.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9.3.2021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6884374-ECA3-47E9-9A40-9C510C275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14780" y="1018938"/>
            <a:ext cx="4429220" cy="265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ABD8AD09-AF09-4D26-80BC-21ADB708D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686295"/>
            <a:ext cx="4429220" cy="265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ACF8BFD1-A4CD-4890-A964-7D9382112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572000" y="3676470"/>
            <a:ext cx="4444210" cy="266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0EC6C90-6FD8-4626-A5ED-4E55EA35F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0" y="1028763"/>
            <a:ext cx="4429220" cy="265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15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COVID-SARI-Fälle (J09 – J22) bis zur 9.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16.3.2021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08336" y="914401"/>
            <a:ext cx="5597912" cy="279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17FD5A31-3FAC-4EE2-96BE-F1B66B3C3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902132" y="3811969"/>
            <a:ext cx="57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564825" y="1706141"/>
            <a:ext cx="2482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Nur Fälle mit maximaler</a:t>
            </a:r>
          </a:p>
          <a:p>
            <a:r>
              <a:rPr lang="de-DE" dirty="0"/>
              <a:t> Verweildauer von</a:t>
            </a:r>
          </a:p>
          <a:p>
            <a:r>
              <a:rPr lang="de-DE" dirty="0"/>
              <a:t>7 Tagen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438444" y="4257470"/>
            <a:ext cx="2463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Alle Fälle, inklusive noch</a:t>
            </a:r>
          </a:p>
          <a:p>
            <a:r>
              <a:rPr lang="de-DE" dirty="0"/>
              <a:t> liegender Patienten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EE9217A-775D-4C91-8BD0-0ECA822F5F2C}"/>
              </a:ext>
            </a:extLst>
          </p:cNvPr>
          <p:cNvCxnSpPr>
            <a:cxnSpLocks/>
          </p:cNvCxnSpPr>
          <p:nvPr/>
        </p:nvCxnSpPr>
        <p:spPr>
          <a:xfrm flipH="1">
            <a:off x="8371007" y="4838466"/>
            <a:ext cx="357570" cy="2945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0679C11B-BE6A-47E8-AD78-B9CB706D5D0F}"/>
              </a:ext>
            </a:extLst>
          </p:cNvPr>
          <p:cNvCxnSpPr>
            <a:cxnSpLocks/>
          </p:cNvCxnSpPr>
          <p:nvPr/>
        </p:nvCxnSpPr>
        <p:spPr>
          <a:xfrm flipH="1">
            <a:off x="8248781" y="1930313"/>
            <a:ext cx="357570" cy="2945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467487B2-03CA-4D4E-89EC-3ABDEE5AFA57}"/>
              </a:ext>
            </a:extLst>
          </p:cNvPr>
          <p:cNvSpPr txBox="1"/>
          <p:nvPr/>
        </p:nvSpPr>
        <p:spPr>
          <a:xfrm>
            <a:off x="8279894" y="1658133"/>
            <a:ext cx="10140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60-79 Jahre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44DA780-1CB7-42EC-8BBA-F3029CEC81F0}"/>
              </a:ext>
            </a:extLst>
          </p:cNvPr>
          <p:cNvSpPr txBox="1"/>
          <p:nvPr/>
        </p:nvSpPr>
        <p:spPr>
          <a:xfrm>
            <a:off x="8374541" y="4640904"/>
            <a:ext cx="10140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60-79 Jahre</a:t>
            </a:r>
          </a:p>
        </p:txBody>
      </p:sp>
    </p:spTree>
    <p:extLst>
      <p:ext uri="{BB962C8B-B14F-4D97-AF65-F5344CB8AC3E}">
        <p14:creationId xmlns:p14="http://schemas.microsoft.com/office/powerpoint/2010/main" val="285662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EA602CE-E566-47D5-AE6F-4FD8A9144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631" y="3371806"/>
            <a:ext cx="5756734" cy="286792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5D8C0F4-B11C-4A4E-B9C7-C4B3D6CBD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351" y="708827"/>
            <a:ext cx="5792084" cy="2867926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COVID-SARI-Fälle (J09 – J22) bis zur 9.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16.3.2021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173017" y="1053373"/>
            <a:ext cx="26928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Nur Fälle mit maximaler</a:t>
            </a:r>
          </a:p>
          <a:p>
            <a:r>
              <a:rPr lang="de-DE" dirty="0"/>
              <a:t>Verweildauer von 7 Tagen: </a:t>
            </a:r>
          </a:p>
          <a:p>
            <a:endParaRPr lang="de-DE" b="1" dirty="0"/>
          </a:p>
          <a:p>
            <a:r>
              <a:rPr lang="de-DE" b="1" dirty="0"/>
              <a:t>Anteil COVID-19 an SARI</a:t>
            </a:r>
          </a:p>
          <a:p>
            <a:r>
              <a:rPr lang="de-DE" b="1" dirty="0"/>
              <a:t>50%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225917" y="3768758"/>
            <a:ext cx="25549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Alle Fälle, inklusive noch</a:t>
            </a:r>
          </a:p>
          <a:p>
            <a:r>
              <a:rPr lang="de-DE" dirty="0"/>
              <a:t> liegender Patienten:</a:t>
            </a:r>
          </a:p>
          <a:p>
            <a:r>
              <a:rPr lang="de-DE" b="1" dirty="0"/>
              <a:t>Anteil COVID-19 an SARI </a:t>
            </a:r>
          </a:p>
          <a:p>
            <a:r>
              <a:rPr lang="de-DE" b="1" dirty="0"/>
              <a:t>56%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1E447934-B0C4-4225-9F25-13BC6E64E9A9}"/>
              </a:ext>
            </a:extLst>
          </p:cNvPr>
          <p:cNvCxnSpPr>
            <a:cxnSpLocks/>
          </p:cNvCxnSpPr>
          <p:nvPr/>
        </p:nvCxnSpPr>
        <p:spPr>
          <a:xfrm flipV="1">
            <a:off x="2199605" y="4531784"/>
            <a:ext cx="1418715" cy="2739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2A333E6C-6887-468A-9684-8438A46E6A5C}"/>
              </a:ext>
            </a:extLst>
          </p:cNvPr>
          <p:cNvCxnSpPr>
            <a:cxnSpLocks/>
          </p:cNvCxnSpPr>
          <p:nvPr/>
        </p:nvCxnSpPr>
        <p:spPr>
          <a:xfrm flipV="1">
            <a:off x="2107580" y="1792038"/>
            <a:ext cx="1293542" cy="5479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10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mit und ohne COVID-19 bis zur 9.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16.3.2021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111339" y="1053373"/>
            <a:ext cx="17977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Nur Fälle mit maximaler</a:t>
            </a:r>
          </a:p>
          <a:p>
            <a:r>
              <a:rPr lang="de-DE" dirty="0"/>
              <a:t>Verweildauer von 7 Tagen: </a:t>
            </a:r>
          </a:p>
          <a:p>
            <a:endParaRPr lang="de-DE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111338" y="3768758"/>
            <a:ext cx="1594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Alle Fälle, inklusive noch</a:t>
            </a:r>
          </a:p>
          <a:p>
            <a:r>
              <a:rPr lang="de-DE" dirty="0"/>
              <a:t>liegender Patienten: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AFA19D2-1E4F-460D-981B-9801E49B7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246" y="858671"/>
            <a:ext cx="6124546" cy="299187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F588A44-5A16-44F5-97B5-9FB1868BE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246" y="3670526"/>
            <a:ext cx="6124546" cy="299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3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Anteil COVID an SARI-Fällen bis zur 9.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16.3.2021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3553A1F-3129-4843-BE14-69301EA82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4441"/>
            <a:ext cx="9112672" cy="5011970"/>
          </a:xfrm>
          <a:prstGeom prst="rect">
            <a:avLst/>
          </a:prstGeom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19856512-D8A4-4FD3-80E2-AD0AF8E47D13}"/>
              </a:ext>
            </a:extLst>
          </p:cNvPr>
          <p:cNvCxnSpPr>
            <a:cxnSpLocks/>
          </p:cNvCxnSpPr>
          <p:nvPr/>
        </p:nvCxnSpPr>
        <p:spPr>
          <a:xfrm flipH="1">
            <a:off x="1098550" y="2832410"/>
            <a:ext cx="700064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3D6F6517-A603-4E7D-852C-73E7E4AEE837}"/>
              </a:ext>
            </a:extLst>
          </p:cNvPr>
          <p:cNvCxnSpPr>
            <a:cxnSpLocks/>
          </p:cNvCxnSpPr>
          <p:nvPr/>
        </p:nvCxnSpPr>
        <p:spPr>
          <a:xfrm flipH="1">
            <a:off x="1098550" y="4473498"/>
            <a:ext cx="700064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22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Microsoft Office PowerPoint</Application>
  <PresentationFormat>Bildschirmpräsentation (4:3)</PresentationFormat>
  <Paragraphs>78</Paragraphs>
  <Slides>9</Slides>
  <Notes>8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ＭＳ 明朝</vt:lpstr>
      <vt:lpstr>Wingdings</vt:lpstr>
      <vt:lpstr>Office-Design</vt:lpstr>
      <vt:lpstr>Ergebnisse der  syndromischen Surveillance akuter Atemwegserkrankungen  GrippeWeb,  Arbeitsgemeinschaft Influenza, ICOSARI Datenstand  16.3.2021</vt:lpstr>
      <vt:lpstr>GrippeWeb bis zur 10. KW 2021 </vt:lpstr>
      <vt:lpstr>Arbeitsgemeinschaft Influenza ARE-Konsultationen bis zur 10. KW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2037</cp:revision>
  <cp:lastPrinted>2020-05-13T06:04:10Z</cp:lastPrinted>
  <dcterms:created xsi:type="dcterms:W3CDTF">2015-11-02T12:29:13Z</dcterms:created>
  <dcterms:modified xsi:type="dcterms:W3CDTF">2021-03-17T08:27:37Z</dcterms:modified>
</cp:coreProperties>
</file>