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691" r:id="rId2"/>
    <p:sldId id="689" r:id="rId3"/>
    <p:sldId id="675" r:id="rId4"/>
    <p:sldId id="676" r:id="rId5"/>
    <p:sldId id="677" r:id="rId6"/>
    <p:sldId id="692" r:id="rId7"/>
    <p:sldId id="683" r:id="rId8"/>
    <p:sldId id="681" r:id="rId9"/>
    <p:sldId id="682" r:id="rId10"/>
    <p:sldId id="679" r:id="rId11"/>
    <p:sldId id="690" r:id="rId12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1" clrIdx="1">
    <p:extLst>
      <p:ext uri="{19B8F6BF-5375-455C-9EA6-DF929625EA0E}">
        <p15:presenceInfo xmlns:p15="http://schemas.microsoft.com/office/powerpoint/2012/main" userId="Esquevin, 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3737" autoAdjust="0"/>
  </p:normalViewPr>
  <p:slideViewPr>
    <p:cSldViewPr>
      <p:cViewPr varScale="1">
        <p:scale>
          <a:sx n="63" d="100"/>
          <a:sy n="63" d="100"/>
        </p:scale>
        <p:origin x="16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19.03.2021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19.03.2021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60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90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38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20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29 Länder (+1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654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769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643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29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46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19.03.2021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19.03.2021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19.03.2021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19.03.2021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19.03.2021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5740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120.915.219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 Fälle </a:t>
            </a:r>
            <a:r>
              <a:rPr lang="de-DE" sz="2000" b="1" dirty="0">
                <a:solidFill>
                  <a:srgbClr val="FF0000"/>
                </a:solidFill>
              </a:rPr>
              <a:t>(+6,1%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2.674.078 </a:t>
            </a:r>
            <a:r>
              <a:rPr lang="de-DE" sz="2000" b="1" dirty="0">
                <a:solidFill>
                  <a:schemeClr val="tx2"/>
                </a:solidFill>
              </a:rPr>
              <a:t>Todesfälle (2,2%)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1300848" y="611764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18.03.2021; *https://ourworldindata.org/covid-vaccinations, 19.03.21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83500"/>
              </p:ext>
            </p:extLst>
          </p:nvPr>
        </p:nvGraphicFramePr>
        <p:xfrm>
          <a:off x="114063" y="1512672"/>
          <a:ext cx="8991462" cy="4396962"/>
        </p:xfrm>
        <a:graphic>
          <a:graphicData uri="http://schemas.openxmlformats.org/drawingml/2006/table">
            <a:tbl>
              <a:tblPr firstRow="1" firstCol="1" bandRow="1"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7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6960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0221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11.603.535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481.106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226,34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29.260.772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380.845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-20,08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115,06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11.474.605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189.044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4.076.169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181.722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20,84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279,02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3.281.810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158.442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7,71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261,67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Polen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1.984.248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134.824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36,51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355,85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2.930.554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108.611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24,68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130,18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2.612.268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79.321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30,04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94,98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Ukraine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1.504.076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78.554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54,76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178,56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Tschechien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1.439.019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73.295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685,69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97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Anteil der einmal gegen COVID-19 geimpften Bevölkerung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0C4C9C0B-F94B-45F6-BB4F-7E42313345DE}"/>
              </a:ext>
            </a:extLst>
          </p:cNvPr>
          <p:cNvSpPr txBox="1"/>
          <p:nvPr/>
        </p:nvSpPr>
        <p:spPr>
          <a:xfrm>
            <a:off x="2629298" y="6618861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Data, Stand: 17.03.2021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8DFC54-154F-46D5-855A-6B7E1BFE8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8" y="870000"/>
            <a:ext cx="6800850" cy="41211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02FCBD-5784-4045-8CAD-83DAFAE1B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79322"/>
            <a:ext cx="6318002" cy="383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Anteil der vollständig gegen COVID-19 geimpften Bevölkerung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BEEF23B0-4C1C-47D1-8439-D100AC0C255B}"/>
              </a:ext>
            </a:extLst>
          </p:cNvPr>
          <p:cNvSpPr txBox="1"/>
          <p:nvPr/>
        </p:nvSpPr>
        <p:spPr>
          <a:xfrm>
            <a:off x="2629298" y="6618861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Data, Stand: 17.03.2021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1BBFD2C-AE03-414D-BE7C-C19DD6E3B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8" y="969907"/>
            <a:ext cx="6845300" cy="43053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9FAD23E-773C-4283-9B05-190C6763D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40" y="2780927"/>
            <a:ext cx="6366459" cy="38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0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738664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weltweit pro 100.000 Einwohner</a:t>
            </a:r>
            <a:br>
              <a:rPr lang="de-DE" sz="2400" dirty="0">
                <a:latin typeface="Scala Sans OT" panose="020B0504030101020104" pitchFamily="34" charset="0"/>
              </a:rPr>
            </a:b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18.03.2021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592EF7-1186-483B-A8CA-5C66D6DA61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1" t="17469" r="-1" b="16562"/>
          <a:stretch/>
        </p:blipFill>
        <p:spPr>
          <a:xfrm>
            <a:off x="-70934" y="872716"/>
            <a:ext cx="9063118" cy="5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3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VOC 202012/01 (Linie B.1.1.7)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16.03.2021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899592" y="601199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strike="sngStrike" dirty="0">
                <a:solidFill>
                  <a:srgbClr val="FF0000"/>
                </a:solidFill>
              </a:rPr>
              <a:t>Irland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strike="sngStrike" dirty="0">
                <a:solidFill>
                  <a:srgbClr val="FF0000"/>
                </a:solidFill>
              </a:rPr>
              <a:t>Portugal</a:t>
            </a:r>
            <a:r>
              <a:rPr lang="de-DE" dirty="0"/>
              <a:t>, Slowakei, Tschechien, </a:t>
            </a:r>
            <a:r>
              <a:rPr lang="de-DE" strike="sngStrike" dirty="0">
                <a:solidFill>
                  <a:srgbClr val="FF0000"/>
                </a:solidFill>
              </a:rPr>
              <a:t>UK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CB70093-AD48-4864-BDC1-849A747D6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2" y="1181345"/>
            <a:ext cx="8631609" cy="450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1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501Y.V2 (Linie B1.351)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7535B97-82AF-4C0C-9D43-90035C9915C6}"/>
              </a:ext>
            </a:extLst>
          </p:cNvPr>
          <p:cNvSpPr txBox="1"/>
          <p:nvPr/>
        </p:nvSpPr>
        <p:spPr>
          <a:xfrm>
            <a:off x="471202" y="570992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Virusvarianten-Risikogebiete: </a:t>
            </a:r>
            <a:r>
              <a:rPr lang="de-DE" sz="1600" dirty="0"/>
              <a:t>Botsuana</a:t>
            </a:r>
            <a:r>
              <a:rPr lang="de-DE" sz="1600" b="1" dirty="0"/>
              <a:t>, </a:t>
            </a:r>
            <a:r>
              <a:rPr lang="de-DE" sz="1600" dirty="0" err="1"/>
              <a:t>Eswatini</a:t>
            </a:r>
            <a:r>
              <a:rPr lang="de-DE" sz="1600" dirty="0"/>
              <a:t>, Lesotho, Malawi, Mosambik, Österreich (Tirol),    			               Sambia, Simbabwe, Südafrika, Moselle in Grand Est (Frankreich)</a:t>
            </a:r>
          </a:p>
          <a:p>
            <a:r>
              <a:rPr lang="de-DE" sz="1600" b="1" dirty="0"/>
              <a:t>Unter Beobachtung: </a:t>
            </a:r>
            <a:r>
              <a:rPr lang="de-DE" sz="1600" dirty="0"/>
              <a:t>Afrika (u.a. Angola, Burundi, Ghana, Kenia, Namibia, Nigeria, Ruanda, </a:t>
            </a:r>
            <a:r>
              <a:rPr lang="de-DE" sz="1600" dirty="0" err="1"/>
              <a:t>Tanzania</a:t>
            </a:r>
            <a:r>
              <a:rPr lang="de-DE" sz="1600" dirty="0"/>
              <a:t>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8DF39BD-587D-424E-9033-F1AA82497B7A}"/>
              </a:ext>
            </a:extLst>
          </p:cNvPr>
          <p:cNvSpPr txBox="1"/>
          <p:nvPr/>
        </p:nvSpPr>
        <p:spPr>
          <a:xfrm>
            <a:off x="4283968" y="65776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16.03.2021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EA57E1-86A2-4DA8-B63F-E782EE859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49768"/>
            <a:ext cx="8230991" cy="447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8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sv-SE" sz="2400" dirty="0">
                <a:latin typeface="Scala Sans OT" panose="020B0504030101020104" pitchFamily="34" charset="0"/>
              </a:rPr>
              <a:t>SARS-CoV-2 Varianten: P1. Variante (Linie B1.128.1)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26FE536-4C84-48A1-B1CF-C32DC0836CEA}"/>
              </a:ext>
            </a:extLst>
          </p:cNvPr>
          <p:cNvSpPr txBox="1"/>
          <p:nvPr/>
        </p:nvSpPr>
        <p:spPr>
          <a:xfrm>
            <a:off x="475184" y="589634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Brasilien</a:t>
            </a:r>
          </a:p>
          <a:p>
            <a:r>
              <a:rPr lang="de-DE" b="1" dirty="0"/>
              <a:t>Unter Beobachtung: </a:t>
            </a:r>
            <a:r>
              <a:rPr lang="de-DE" dirty="0"/>
              <a:t>Südamerika, Italien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2E78A0-7AC3-47B9-B896-F884586CA684}"/>
              </a:ext>
            </a:extLst>
          </p:cNvPr>
          <p:cNvSpPr txBox="1"/>
          <p:nvPr/>
        </p:nvSpPr>
        <p:spPr>
          <a:xfrm>
            <a:off x="4283968" y="65776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16.03.2021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20595F-0A28-4042-B3F3-0A7D37DE3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958"/>
            <a:ext cx="9184431" cy="497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0727273-4DA3-4CDD-98E4-EFF88F5D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00244"/>
            <a:ext cx="8092592" cy="954107"/>
          </a:xfrm>
        </p:spPr>
        <p:txBody>
          <a:bodyPr/>
          <a:lstStyle/>
          <a:p>
            <a:r>
              <a:rPr lang="de-DE" dirty="0"/>
              <a:t>Lancet-Artikel vom 17.03.2021 </a:t>
            </a:r>
            <a:r>
              <a:rPr lang="de-DE" dirty="0" err="1"/>
              <a:t>by</a:t>
            </a:r>
            <a:r>
              <a:rPr lang="de-DE" dirty="0"/>
              <a:t> Hansen et al.: </a:t>
            </a:r>
            <a:br>
              <a:rPr lang="de-DE" dirty="0"/>
            </a:br>
            <a:r>
              <a:rPr lang="de-DE" sz="2000" dirty="0"/>
              <a:t>Assessment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protection</a:t>
            </a:r>
            <a:r>
              <a:rPr lang="de-DE" sz="2000" dirty="0"/>
              <a:t> </a:t>
            </a:r>
            <a:r>
              <a:rPr lang="de-DE" sz="2000" dirty="0" err="1"/>
              <a:t>against</a:t>
            </a:r>
            <a:r>
              <a:rPr lang="de-DE" sz="2000" dirty="0"/>
              <a:t> </a:t>
            </a:r>
            <a:r>
              <a:rPr lang="de-DE" sz="2000" dirty="0" err="1"/>
              <a:t>reinfection</a:t>
            </a:r>
            <a:r>
              <a:rPr lang="de-DE" sz="2000" dirty="0"/>
              <a:t> </a:t>
            </a:r>
            <a:r>
              <a:rPr lang="de-DE" sz="2000" dirty="0" err="1"/>
              <a:t>among</a:t>
            </a:r>
            <a:r>
              <a:rPr lang="de-DE" sz="2000" dirty="0"/>
              <a:t> 4 </a:t>
            </a:r>
            <a:r>
              <a:rPr lang="de-DE" sz="2000" dirty="0" err="1"/>
              <a:t>million</a:t>
            </a:r>
            <a:r>
              <a:rPr lang="de-DE" sz="2000" dirty="0"/>
              <a:t> PCR-</a:t>
            </a:r>
            <a:r>
              <a:rPr lang="de-DE" sz="2000" dirty="0" err="1"/>
              <a:t>tested</a:t>
            </a:r>
            <a:r>
              <a:rPr lang="de-DE" sz="2000" dirty="0"/>
              <a:t> </a:t>
            </a:r>
            <a:r>
              <a:rPr lang="de-DE" sz="2000" dirty="0" err="1"/>
              <a:t>individuals</a:t>
            </a:r>
            <a:r>
              <a:rPr lang="de-DE" sz="2000" dirty="0"/>
              <a:t> in </a:t>
            </a:r>
            <a:r>
              <a:rPr lang="de-DE" sz="2000" dirty="0" err="1"/>
              <a:t>Denmarkt</a:t>
            </a:r>
            <a:r>
              <a:rPr lang="de-DE" sz="2000" dirty="0"/>
              <a:t> in 2020: a </a:t>
            </a:r>
            <a:r>
              <a:rPr lang="de-DE" sz="2000" dirty="0" err="1"/>
              <a:t>population</a:t>
            </a:r>
            <a:r>
              <a:rPr lang="de-DE" sz="2000" dirty="0"/>
              <a:t>-level </a:t>
            </a:r>
            <a:r>
              <a:rPr lang="de-DE" sz="2000" dirty="0" err="1"/>
              <a:t>observatory</a:t>
            </a:r>
            <a:r>
              <a:rPr lang="de-DE" sz="2000" dirty="0"/>
              <a:t> </a:t>
            </a:r>
            <a:r>
              <a:rPr lang="de-DE" sz="2000" dirty="0" err="1"/>
              <a:t>study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8A956B-A88B-49F8-AC3B-1AE8B7924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2"/>
          <a:stretch/>
        </p:blipFill>
        <p:spPr>
          <a:xfrm>
            <a:off x="0" y="2278435"/>
            <a:ext cx="8739647" cy="443516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34FE8CE-D2C6-4984-9CE3-13F65C7E3E03}"/>
              </a:ext>
            </a:extLst>
          </p:cNvPr>
          <p:cNvSpPr/>
          <p:nvPr/>
        </p:nvSpPr>
        <p:spPr>
          <a:xfrm>
            <a:off x="467544" y="4961488"/>
            <a:ext cx="8092592" cy="216024"/>
          </a:xfrm>
          <a:prstGeom prst="rect">
            <a:avLst/>
          </a:prstGeom>
          <a:noFill/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11278C9-B64D-44EB-B6B8-757096D6D0A1}"/>
              </a:ext>
            </a:extLst>
          </p:cNvPr>
          <p:cNvSpPr/>
          <p:nvPr/>
        </p:nvSpPr>
        <p:spPr>
          <a:xfrm>
            <a:off x="467544" y="5373216"/>
            <a:ext cx="8092592" cy="464330"/>
          </a:xfrm>
          <a:prstGeom prst="rect">
            <a:avLst/>
          </a:prstGeom>
          <a:noFill/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3CFFF04-936B-4DBA-8F74-E2B119433DCB}"/>
              </a:ext>
            </a:extLst>
          </p:cNvPr>
          <p:cNvSpPr/>
          <p:nvPr/>
        </p:nvSpPr>
        <p:spPr>
          <a:xfrm>
            <a:off x="401897" y="3284984"/>
            <a:ext cx="8092592" cy="216024"/>
          </a:xfrm>
          <a:prstGeom prst="rect">
            <a:avLst/>
          </a:prstGeom>
          <a:noFill/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A3BBA26-804A-4C04-BE60-22F6B427ED18}"/>
              </a:ext>
            </a:extLst>
          </p:cNvPr>
          <p:cNvSpPr txBox="1"/>
          <p:nvPr/>
        </p:nvSpPr>
        <p:spPr>
          <a:xfrm>
            <a:off x="589404" y="155679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  = 514.271 PCR-negative  -- &gt;           n = 16.819 PCR-positiv (3,27%)</a:t>
            </a:r>
          </a:p>
          <a:p>
            <a:r>
              <a:rPr lang="de-DE" b="1" dirty="0"/>
              <a:t>n = 11.068 PCR-positive </a:t>
            </a:r>
            <a:r>
              <a:rPr lang="de-DE" b="1" dirty="0">
                <a:sym typeface="Wingdings" panose="05000000000000000000" pitchFamily="2" charset="2"/>
              </a:rPr>
              <a:t>-- &gt;               n = 72 PCR-positiv (0,65%)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3045456-60E1-42EE-B568-94712327237F}"/>
              </a:ext>
            </a:extLst>
          </p:cNvPr>
          <p:cNvSpPr txBox="1"/>
          <p:nvPr/>
        </p:nvSpPr>
        <p:spPr>
          <a:xfrm>
            <a:off x="1187624" y="11874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highlight>
                  <a:srgbClr val="FFFF00"/>
                </a:highlight>
              </a:rPr>
              <a:t>März – Mai 2020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D4B23B2-A878-49F6-994E-1969E0204AE6}"/>
              </a:ext>
            </a:extLst>
          </p:cNvPr>
          <p:cNvSpPr txBox="1"/>
          <p:nvPr/>
        </p:nvSpPr>
        <p:spPr>
          <a:xfrm>
            <a:off x="4493808" y="11874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highlight>
                  <a:srgbClr val="FFFF00"/>
                </a:highlight>
              </a:rPr>
              <a:t>Sept – Dez 2020</a:t>
            </a:r>
          </a:p>
        </p:txBody>
      </p:sp>
    </p:spTree>
    <p:extLst>
      <p:ext uri="{BB962C8B-B14F-4D97-AF65-F5344CB8AC3E}">
        <p14:creationId xmlns:p14="http://schemas.microsoft.com/office/powerpoint/2010/main" val="275878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BB60A-E8A6-41D5-9DCE-36136A31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04" y="3259723"/>
            <a:ext cx="8092592" cy="492443"/>
          </a:xfrm>
        </p:spPr>
        <p:txBody>
          <a:bodyPr/>
          <a:lstStyle/>
          <a:p>
            <a:pPr algn="ctr"/>
            <a:r>
              <a:rPr lang="de-DE" sz="3200" dirty="0"/>
              <a:t>BACK-UP</a:t>
            </a:r>
            <a:endParaRPr lang="de-BE" sz="3200" dirty="0"/>
          </a:p>
        </p:txBody>
      </p:sp>
    </p:spTree>
    <p:extLst>
      <p:ext uri="{BB962C8B-B14F-4D97-AF65-F5344CB8AC3E}">
        <p14:creationId xmlns:p14="http://schemas.microsoft.com/office/powerpoint/2010/main" val="386107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24294" y="6563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 16.03.2021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518950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7657A6B-857F-4AAE-B216-8836405A9024}"/>
              </a:ext>
            </a:extLst>
          </p:cNvPr>
          <p:cNvSpPr txBox="1"/>
          <p:nvPr/>
        </p:nvSpPr>
        <p:spPr>
          <a:xfrm>
            <a:off x="5617598" y="916462"/>
            <a:ext cx="2599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16.03.2021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0B1CFA58-18C2-444B-952C-108AD77CD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664515"/>
              </p:ext>
            </p:extLst>
          </p:nvPr>
        </p:nvGraphicFramePr>
        <p:xfrm>
          <a:off x="302216" y="3998906"/>
          <a:ext cx="8261287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613">
                  <a:extLst>
                    <a:ext uri="{9D8B030D-6E8A-4147-A177-3AD203B41FA5}">
                      <a16:colId xmlns:a16="http://schemas.microsoft.com/office/drawing/2014/main" val="150862031"/>
                    </a:ext>
                  </a:extLst>
                </a:gridCol>
                <a:gridCol w="955618">
                  <a:extLst>
                    <a:ext uri="{9D8B030D-6E8A-4147-A177-3AD203B41FA5}">
                      <a16:colId xmlns:a16="http://schemas.microsoft.com/office/drawing/2014/main" val="2351631979"/>
                    </a:ext>
                  </a:extLst>
                </a:gridCol>
                <a:gridCol w="1396672">
                  <a:extLst>
                    <a:ext uri="{9D8B030D-6E8A-4147-A177-3AD203B41FA5}">
                      <a16:colId xmlns:a16="http://schemas.microsoft.com/office/drawing/2014/main" val="4264648394"/>
                    </a:ext>
                  </a:extLst>
                </a:gridCol>
                <a:gridCol w="2159105">
                  <a:extLst>
                    <a:ext uri="{9D8B030D-6E8A-4147-A177-3AD203B41FA5}">
                      <a16:colId xmlns:a16="http://schemas.microsoft.com/office/drawing/2014/main" val="1232036262"/>
                    </a:ext>
                  </a:extLst>
                </a:gridCol>
                <a:gridCol w="2520279">
                  <a:extLst>
                    <a:ext uri="{9D8B030D-6E8A-4147-A177-3AD203B41FA5}">
                      <a16:colId xmlns:a16="http://schemas.microsoft.com/office/drawing/2014/main" val="14977247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Kontinent	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-5,9%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7956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Amerika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-6,8%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-6,2%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9624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Asi</a:t>
                      </a:r>
                      <a:r>
                        <a:rPr lang="de-DE" sz="18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1071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204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</a:t>
                      </a:r>
                      <a:r>
                        <a:rPr lang="de-DE" sz="1800" b="1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zeanien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0,04%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754735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CA561BC3-9930-488C-9F42-7C0F8789FEDF}"/>
              </a:ext>
            </a:extLst>
          </p:cNvPr>
          <p:cNvSpPr txBox="1"/>
          <p:nvPr/>
        </p:nvSpPr>
        <p:spPr>
          <a:xfrm>
            <a:off x="-1805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18.03.2021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2DD042-4698-41C7-ACC2-BFBE95E1A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4" y="672265"/>
            <a:ext cx="5764497" cy="31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85155"/>
            <a:ext cx="8092592" cy="615553"/>
          </a:xfrm>
        </p:spPr>
        <p:txBody>
          <a:bodyPr/>
          <a:lstStyle/>
          <a:p>
            <a:r>
              <a:rPr lang="en-US" sz="2000" dirty="0">
                <a:latin typeface="Scala Sans OT" panose="020B0504030101020104" pitchFamily="34" charset="0"/>
              </a:rPr>
              <a:t>Distribution of laboratory-confirmed COVID-19 deaths in EU/EEA, </a:t>
            </a:r>
            <a:br>
              <a:rPr lang="en-US" sz="2000" dirty="0">
                <a:latin typeface="Scala Sans OT" panose="020B0504030101020104" pitchFamily="34" charset="0"/>
              </a:rPr>
            </a:br>
            <a:r>
              <a:rPr lang="en-US" sz="2000" dirty="0">
                <a:latin typeface="Scala Sans OT" panose="020B0504030101020104" pitchFamily="34" charset="0"/>
              </a:rPr>
              <a:t>as of week 10, 2021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442F0EC9-41BF-48B0-9D99-9EA45F1D2A4B}"/>
              </a:ext>
            </a:extLst>
          </p:cNvPr>
          <p:cNvSpPr txBox="1"/>
          <p:nvPr/>
        </p:nvSpPr>
        <p:spPr>
          <a:xfrm>
            <a:off x="467544" y="6611779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ECDC, 18.03.2021; KW10</a:t>
            </a:r>
          </a:p>
        </p:txBody>
      </p:sp>
      <p:pic>
        <p:nvPicPr>
          <p:cNvPr id="9" name=" 2">
            <a:extLst>
              <a:ext uri="{FF2B5EF4-FFF2-40B4-BE49-F238E27FC236}">
                <a16:creationId xmlns:a16="http://schemas.microsoft.com/office/drawing/2014/main" id="{5584613E-DA42-46DC-A909-9A90ED1532CA}"/>
              </a:ext>
            </a:extLst>
          </p:cNvPr>
          <p:cNvPicPr>
            <a:picLocks noGr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952" y="1370970"/>
            <a:ext cx="8778788" cy="491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5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Bildschirmpräsentation (4:3)</PresentationFormat>
  <Paragraphs>191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7-Tages-Inzidenz weltweit pro 100.000 Einwohner </vt:lpstr>
      <vt:lpstr>SARS-CoV-2 Varianten: VOC 202012/01 (Linie B.1.1.7)</vt:lpstr>
      <vt:lpstr>SARS-CoV-2 Varianten: 501Y.V2 (Linie B1.351) </vt:lpstr>
      <vt:lpstr>SARS-CoV-2 Varianten: P1. Variante (Linie B1.128.1)</vt:lpstr>
      <vt:lpstr>Lancet-Artikel vom 17.03.2021 by Hansen et al.:  Assessment of protection against reinfection among 4 million PCR-tested individuals in Denmarkt in 2020: a population-level observatory study</vt:lpstr>
      <vt:lpstr>BACK-UP</vt:lpstr>
      <vt:lpstr>WHO Epidemiological Update 16.03.2021</vt:lpstr>
      <vt:lpstr>Distribution of laboratory-confirmed COVID-19 deaths in EU/EEA,  as of week 10, 2021</vt:lpstr>
      <vt:lpstr>Anteil der einmal gegen COVID-19 geimpften Bevölkerung</vt:lpstr>
      <vt:lpstr>Anteil der vollständig gegen COVID-19 geimpften Bevölkerung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Denkel, Luisa</cp:lastModifiedBy>
  <cp:revision>1366</cp:revision>
  <cp:lastPrinted>2020-09-29T15:21:52Z</cp:lastPrinted>
  <dcterms:created xsi:type="dcterms:W3CDTF">2020-03-24T07:57:46Z</dcterms:created>
  <dcterms:modified xsi:type="dcterms:W3CDTF">2021-03-19T09:40:52Z</dcterms:modified>
</cp:coreProperties>
</file>