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2" r:id="rId2"/>
    <p:sldId id="265" r:id="rId3"/>
    <p:sldId id="266" r:id="rId4"/>
    <p:sldId id="269" r:id="rId5"/>
    <p:sldId id="270" r:id="rId6"/>
    <p:sldId id="280" r:id="rId7"/>
    <p:sldId id="281" r:id="rId8"/>
    <p:sldId id="279" r:id="rId9"/>
    <p:sldId id="283" r:id="rId10"/>
    <p:sldId id="285" r:id="rId11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73" autoAdjust="0"/>
    <p:restoredTop sz="82298" autoAdjust="0"/>
  </p:normalViewPr>
  <p:slideViewPr>
    <p:cSldViewPr snapToGrid="0" snapToObjects="1">
      <p:cViewPr varScale="1">
        <p:scale>
          <a:sx n="124" d="100"/>
          <a:sy n="124" d="100"/>
        </p:scale>
        <p:origin x="1404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22.03.2021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22.03.2021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000" b="0" dirty="0"/>
              <a:t>-ARE-Rate AG 0-5 weiterhin losgelöst von der Entwicklung der anderen Altersgruppen</a:t>
            </a:r>
          </a:p>
          <a:p>
            <a:endParaRPr lang="de-DE" sz="1000" b="0" dirty="0"/>
          </a:p>
          <a:p>
            <a:r>
              <a:rPr lang="de-DE" sz="1000" b="1" dirty="0"/>
              <a:t>geschätzte ARE in KW 10:</a:t>
            </a:r>
          </a:p>
          <a:p>
            <a:r>
              <a:rPr lang="de-DE" sz="1000" b="0" dirty="0"/>
              <a:t>0-5 Jahre:	331.000 ARE (7.000/100.000), davon 9%</a:t>
            </a:r>
            <a:r>
              <a:rPr lang="de-DE" sz="1000" b="0" baseline="0" dirty="0"/>
              <a:t> mit Arztbesuch (rund 30.000 Kinder)</a:t>
            </a:r>
            <a:endParaRPr lang="de-DE" sz="1000" b="0" dirty="0"/>
          </a:p>
          <a:p>
            <a:r>
              <a:rPr lang="de-DE" sz="1000" b="0" dirty="0"/>
              <a:t>6-10 Jahre:	114.000</a:t>
            </a:r>
            <a:r>
              <a:rPr lang="de-DE" sz="1000" b="0" baseline="0" dirty="0"/>
              <a:t> ARE (3.100/</a:t>
            </a:r>
            <a:r>
              <a:rPr lang="de-DE" sz="1000" b="0" dirty="0"/>
              <a:t>100.000</a:t>
            </a:r>
            <a:r>
              <a:rPr lang="de-DE" sz="1000" b="0" baseline="0" dirty="0"/>
              <a:t>), </a:t>
            </a:r>
            <a:r>
              <a:rPr lang="de-DE" sz="1000" b="0" dirty="0"/>
              <a:t>davon 21%</a:t>
            </a:r>
            <a:r>
              <a:rPr lang="de-DE" sz="1000" b="0" baseline="0" dirty="0"/>
              <a:t> mit Arztbesuch (rund 24.000 Kinder)</a:t>
            </a:r>
            <a:endParaRPr lang="de-DE" sz="1000" b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0" dirty="0"/>
              <a:t>11-14 Jahre:	 50</a:t>
            </a:r>
            <a:r>
              <a:rPr lang="de-DE" sz="1000" b="0" baseline="0" dirty="0"/>
              <a:t>.</a:t>
            </a:r>
            <a:r>
              <a:rPr lang="de-DE" sz="1000" b="0" dirty="0"/>
              <a:t>000 ARE (1.700/100.000),</a:t>
            </a:r>
            <a:r>
              <a:rPr lang="de-DE" sz="1000" b="0" baseline="0" dirty="0"/>
              <a:t> </a:t>
            </a:r>
            <a:r>
              <a:rPr lang="de-DE" sz="1000" b="0" dirty="0"/>
              <a:t>davon 33%</a:t>
            </a:r>
            <a:r>
              <a:rPr lang="de-DE" sz="1000" b="0" baseline="0" dirty="0"/>
              <a:t> mit Arztbesuch (rund 16.000 Kinder)</a:t>
            </a:r>
            <a:endParaRPr lang="de-DE" sz="1000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529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AG	 n (gesamt)	n (KW 11)		% KW 11</a:t>
            </a:r>
            <a:r>
              <a:rPr lang="de-DE" baseline="0" dirty="0"/>
              <a:t>    </a:t>
            </a:r>
            <a:r>
              <a:rPr lang="de-DE" dirty="0"/>
              <a:t>Bevölkerungsanteil</a:t>
            </a:r>
          </a:p>
          <a:p>
            <a:r>
              <a:rPr lang="de-DE" dirty="0"/>
              <a:t>0-5:    	 67.889		4.966 (105/100.000)	5,6%		5,7%</a:t>
            </a:r>
          </a:p>
          <a:p>
            <a:r>
              <a:rPr lang="de-DE" dirty="0"/>
              <a:t>6-10:   	 72.783		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4.348</a:t>
            </a:r>
            <a:r>
              <a:rPr lang="de-DE" dirty="0"/>
              <a:t>  (118/100.000)	4,9%		4,4%</a:t>
            </a:r>
          </a:p>
          <a:p>
            <a:r>
              <a:rPr lang="de-DE" dirty="0"/>
              <a:t>11-14:   70.723 	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3.173</a:t>
            </a:r>
            <a:r>
              <a:rPr lang="de-DE" dirty="0"/>
              <a:t>  (106/100.000)	3,6%		3,6%</a:t>
            </a:r>
          </a:p>
          <a:p>
            <a:r>
              <a:rPr lang="de-DE" dirty="0"/>
              <a:t>15-20: 	183.883	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6.579</a:t>
            </a:r>
            <a:r>
              <a:rPr lang="de-DE" dirty="0"/>
              <a:t>  (137/100.000)	7,4%		5,8%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358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Beim vergleich mit vorherigen Folien bitte beachten: Der Wertebereich ist erweitert (vorher: max.1000/120 jetzt: max.1400/160)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</a:t>
            </a:r>
            <a:r>
              <a:rPr lang="de-DE" dirty="0"/>
              <a:t> 					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de-DE" dirty="0"/>
              <a:t>  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de-DE" dirty="0"/>
              <a:t>    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de-DE" dirty="0"/>
              <a:t>    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de-DE" dirty="0"/>
              <a:t>     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de-DE" dirty="0"/>
              <a:t>    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de-DE" dirty="0"/>
              <a:t>    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de-DE" dirty="0"/>
              <a:t>    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de-DE" dirty="0"/>
              <a:t>     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     </a:t>
            </a:r>
            <a:r>
              <a:rPr lang="de-DE" dirty="0"/>
              <a:t> 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de-DE" dirty="0"/>
              <a:t>    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 </a:t>
            </a:r>
            <a:r>
              <a:rPr lang="de-DE" dirty="0"/>
              <a:t> 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Anzahl mit Kinderbeteiligung</a:t>
            </a:r>
            <a:r>
              <a:rPr lang="de-DE" dirty="0"/>
              <a:t> 	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de-DE" dirty="0"/>
              <a:t>  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37</a:t>
            </a:r>
            <a:r>
              <a:rPr lang="de-DE" dirty="0"/>
              <a:t>  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46 </a:t>
            </a:r>
            <a:r>
              <a:rPr lang="de-DE" dirty="0"/>
              <a:t> 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54 </a:t>
            </a:r>
            <a:r>
              <a:rPr lang="de-DE" dirty="0"/>
              <a:t> 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48</a:t>
            </a:r>
            <a:r>
              <a:rPr lang="de-DE" dirty="0"/>
              <a:t>   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 </a:t>
            </a:r>
            <a:r>
              <a:rPr lang="de-DE" dirty="0"/>
              <a:t> 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</a:t>
            </a:r>
            <a:r>
              <a:rPr lang="de-DE" dirty="0"/>
              <a:t>  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101</a:t>
            </a:r>
            <a:r>
              <a:rPr lang="de-DE" dirty="0"/>
              <a:t> 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128</a:t>
            </a:r>
            <a:r>
              <a:rPr lang="de-DE" dirty="0"/>
              <a:t>   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141 </a:t>
            </a:r>
            <a:r>
              <a:rPr lang="de-DE" dirty="0"/>
              <a:t> 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62</a:t>
            </a:r>
            <a:r>
              <a:rPr lang="de-DE" dirty="0"/>
              <a:t>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2864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Weiterhin zwei große Ausbrüche in BW mit 85/97 Fällen. </a:t>
            </a:r>
          </a:p>
          <a:p>
            <a:r>
              <a:rPr lang="de-DE" dirty="0"/>
              <a:t>Danach 13 Ausbrüche mit 40-56 Fälle</a:t>
            </a:r>
          </a:p>
          <a:p>
            <a:endParaRPr lang="de-DE" dirty="0"/>
          </a:p>
          <a:p>
            <a:r>
              <a:rPr lang="de-DE" dirty="0"/>
              <a:t>Aktuell Median: 4 IQR: 2; 6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9924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0529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Im vergleich zu vorherigen Folie wurde der Wertebereich erweitert. (vorher: max. 1000/140 jetzt: max.1200/160)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8939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A958-21DA-4EB5-9A2D-4EDF63556270}" type="datetime1">
              <a:rPr lang="de-DE" smtClean="0"/>
              <a:t>22.03.2021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9E85-827B-4B3D-8EC8-7EBF4884D6B3}" type="datetime1">
              <a:rPr lang="de-DE" smtClean="0"/>
              <a:t>22.03.2021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22.03.2021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F578-F389-4C9B-9003-A24C4BDC9A08}" type="datetime1">
              <a:rPr lang="de-DE" smtClean="0"/>
              <a:t>22.03.2021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F09B-1CCD-4F3A-A4BD-9D9ED2C8E2B4}" type="datetime1">
              <a:rPr lang="de-DE" smtClean="0"/>
              <a:t>22.03.2021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3B87-2DDE-4587-8B8E-472CAAC1F3E7}" type="datetime1">
              <a:rPr lang="de-DE" smtClean="0"/>
              <a:t>22.03.2021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3E0F-D930-4A28-BA41-F6A2462FD65C}" type="datetime1">
              <a:rPr lang="de-DE" smtClean="0"/>
              <a:t>22.03.2021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1119-1B38-4F88-82F1-00C623E26260}" type="datetime1">
              <a:rPr lang="de-DE" smtClean="0"/>
              <a:t>22.03.2021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2255-D65D-4C62-AA91-470F186BD26A}" type="datetime1">
              <a:rPr lang="de-DE" smtClean="0"/>
              <a:t>22.03.2021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fld id="{2B6051F1-EBF4-4007-AE7F-3B3BD5A48578}" type="datetime1">
              <a:rPr lang="de-DE" smtClean="0"/>
              <a:t>22.03.2021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890" y="1700479"/>
            <a:ext cx="4667504" cy="1265345"/>
          </a:xfrm>
        </p:spPr>
        <p:txBody>
          <a:bodyPr>
            <a:normAutofit fontScale="90000"/>
          </a:bodyPr>
          <a:lstStyle/>
          <a:p>
            <a:r>
              <a:rPr lang="de-DE" dirty="0"/>
              <a:t>Corona-KiTa-Studie</a:t>
            </a:r>
            <a:br>
              <a:rPr lang="de-DE" dirty="0"/>
            </a:br>
            <a:br>
              <a:rPr lang="de-DE" b="0" dirty="0"/>
            </a:br>
            <a:r>
              <a:rPr lang="de-DE" b="0" dirty="0"/>
              <a:t>Erkrankungszahlen bei</a:t>
            </a:r>
            <a:br>
              <a:rPr lang="de-DE" b="0" dirty="0"/>
            </a:br>
            <a:r>
              <a:rPr lang="de-DE" b="0" dirty="0"/>
              <a:t>Kindern unter 10 Jahren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1B8D-0263-44FB-A4C3-55492F149A35}" type="datetime1">
              <a:rPr lang="de-DE" smtClean="0"/>
              <a:t>22.03.2021</a:t>
            </a:fld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65CF610-9019-4210-B18C-CE0126D9C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F09B-1CCD-4F3A-A4BD-9D9ED2C8E2B4}" type="datetime1">
              <a:rPr lang="de-DE" smtClean="0"/>
              <a:t>22.03.2021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3350D7-484E-4AB9-A366-A3F63809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10</a:t>
            </a:fld>
            <a:endParaRPr lang="de-DE"/>
          </a:p>
        </p:txBody>
      </p:sp>
      <p:sp>
        <p:nvSpPr>
          <p:cNvPr id="8" name="Titel 4">
            <a:extLst>
              <a:ext uri="{FF2B5EF4-FFF2-40B4-BE49-F238E27FC236}">
                <a16:creationId xmlns:a16="http://schemas.microsoft.com/office/drawing/2014/main" id="{82A4CC4E-6D34-41BA-B89A-6351E95EE8AF}"/>
              </a:ext>
            </a:extLst>
          </p:cNvPr>
          <p:cNvSpPr txBox="1">
            <a:spLocks/>
          </p:cNvSpPr>
          <p:nvPr/>
        </p:nvSpPr>
        <p:spPr>
          <a:xfrm>
            <a:off x="564826" y="769876"/>
            <a:ext cx="4265082" cy="528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>
                <a:solidFill>
                  <a:schemeClr val="tx1"/>
                </a:solidFill>
              </a:rPr>
              <a:t>Unterschiedliche Entwicklung von Ausbrüchen mit VOC-Beteiligung und ohne.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5147F71-7E6D-4F96-B689-4909ACFA3F13}"/>
              </a:ext>
            </a:extLst>
          </p:cNvPr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22.03.2021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D0E354E-1C77-4123-953F-53710AA24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79" y="1493410"/>
            <a:ext cx="8603642" cy="288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63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Kooperation DJI (Deutsches Jugendinstitut) und RKI</a:t>
            </a:r>
          </a:p>
          <a:p>
            <a:r>
              <a:rPr lang="de-DE" dirty="0"/>
              <a:t>Längsschnittstudie zur Begleitung der schrittweisen Öffnung von Kindertageseinrichtungen und der Kindertagespflege (Start 1.6.2020)</a:t>
            </a:r>
          </a:p>
          <a:p>
            <a:r>
              <a:rPr lang="de-DE" b="1" dirty="0"/>
              <a:t>Ziel: </a:t>
            </a:r>
            <a:r>
              <a:rPr lang="de-DE" dirty="0"/>
              <a:t>Klärung wie stark das Öffnungsgeschehen mit gehäuften Infektionen von Kindern und Erwachsenen einhergeht</a:t>
            </a:r>
          </a:p>
          <a:p>
            <a:r>
              <a:rPr lang="de-DE" b="1" dirty="0"/>
              <a:t>Forschungsfragen: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Bedingungen wird die schrittweise Öffnung aktuell angeboten? 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Welche Herausforderungen sind für die Einrichtungen, das Personal, die Kinder sowie die Eltern (mit und ohne Betreuung) von besonderer Bedeutung?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Voraussetzungen gelingt eine schrittweise, kontrollierte Öffnung?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Wie hoch sind die damit einhergehenden Erkrankungsrisiken für alle Beteiligten?</a:t>
            </a:r>
            <a:endParaRPr lang="en-US" b="1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Welche Rolle spielt die Gestaltung der Kindertagesbetreuung für die weitere Verbreitung von SARS-CoV-2? Welche Rolle kommt dabei Kindern zu?</a:t>
            </a:r>
            <a:endParaRPr lang="en-US" b="1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80BB-892F-40D4-95B7-059BBF2FF8DB}" type="datetime1">
              <a:rPr lang="de-DE" smtClean="0"/>
              <a:t>22.03.2021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Hintergrund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57200" y="4657140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220550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7896-3075-44AF-9C8C-21A43FFDBEE9}" type="datetime1">
              <a:rPr lang="de-DE" smtClean="0"/>
              <a:t>22.03.2021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0"/>
            <a:ext cx="7983646" cy="714291"/>
          </a:xfrm>
        </p:spPr>
        <p:txBody>
          <a:bodyPr/>
          <a:lstStyle/>
          <a:p>
            <a:r>
              <a:rPr lang="de-DE" dirty="0"/>
              <a:t>Corona-KiTa Studie - Aufbau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432928" y="592227"/>
            <a:ext cx="5717217" cy="1352531"/>
            <a:chOff x="564826" y="912530"/>
            <a:chExt cx="5717217" cy="1352531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4893"/>
            <a:stretch/>
          </p:blipFill>
          <p:spPr bwMode="auto">
            <a:xfrm>
              <a:off x="564826" y="933243"/>
              <a:ext cx="5025225" cy="12309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hteck 13"/>
            <p:cNvSpPr/>
            <p:nvPr/>
          </p:nvSpPr>
          <p:spPr>
            <a:xfrm>
              <a:off x="3077439" y="912530"/>
              <a:ext cx="2512613" cy="1352531"/>
            </a:xfrm>
            <a:prstGeom prst="rect">
              <a:avLst/>
            </a:pr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5689190" y="1333281"/>
              <a:ext cx="5928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200" b="1" dirty="0">
                  <a:solidFill>
                    <a:srgbClr val="045AA6"/>
                  </a:solidFill>
                </a:rPr>
                <a:t>RKI</a:t>
              </a:r>
              <a:endParaRPr lang="en-US" sz="2200" b="1" dirty="0">
                <a:solidFill>
                  <a:srgbClr val="045AA6"/>
                </a:solidFill>
              </a:endParaRPr>
            </a:p>
          </p:txBody>
        </p:sp>
      </p:grpSp>
      <p:sp>
        <p:nvSpPr>
          <p:cNvPr id="18" name="Inhaltsplatzhalter 4"/>
          <p:cNvSpPr>
            <a:spLocks noGrp="1"/>
          </p:cNvSpPr>
          <p:nvPr>
            <p:ph type="body" sz="quarter" idx="13"/>
          </p:nvPr>
        </p:nvSpPr>
        <p:spPr>
          <a:xfrm>
            <a:off x="161925" y="1954749"/>
            <a:ext cx="8753475" cy="281251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e-DE" sz="300" dirty="0"/>
          </a:p>
          <a:p>
            <a:r>
              <a:rPr lang="de-DE" sz="1400" dirty="0"/>
              <a:t>Systematisches Monitoring der Literatur</a:t>
            </a:r>
          </a:p>
          <a:p>
            <a:r>
              <a:rPr lang="de-DE" sz="1400" dirty="0"/>
              <a:t>Erstellung einer Plattform für laufende Studien zum Thema</a:t>
            </a:r>
          </a:p>
          <a:p>
            <a:pPr lvl="1"/>
            <a:r>
              <a:rPr lang="de-DE" sz="1400" dirty="0"/>
              <a:t>Universitäten; Bundesländer; andere</a:t>
            </a:r>
          </a:p>
          <a:p>
            <a:r>
              <a:rPr lang="de-DE" sz="1400" dirty="0"/>
              <a:t>Erkrankungs-Monitoring bei Kindern durch bestehende, evtl. angepasste </a:t>
            </a:r>
            <a:r>
              <a:rPr lang="de-DE" sz="1400" dirty="0" err="1"/>
              <a:t>Surveillance</a:t>
            </a:r>
            <a:r>
              <a:rPr lang="de-DE" sz="1400" dirty="0"/>
              <a:t>-Instrumente </a:t>
            </a:r>
          </a:p>
          <a:p>
            <a:pPr lvl="1"/>
            <a:r>
              <a:rPr lang="de-DE" sz="1400" dirty="0"/>
              <a:t>ARE/ILI: GrippeWeb, AGI (incl. SEED-ARE, ICOSARI)</a:t>
            </a:r>
          </a:p>
          <a:p>
            <a:pPr lvl="1"/>
            <a:r>
              <a:rPr lang="de-DE" sz="1400" dirty="0"/>
              <a:t>COVID-19: </a:t>
            </a:r>
            <a:r>
              <a:rPr lang="de-DE" sz="1400" dirty="0" err="1"/>
              <a:t>SurvNet</a:t>
            </a:r>
            <a:r>
              <a:rPr lang="de-DE" sz="1400" dirty="0"/>
              <a:t> (Meldeinzidenz, Verhältnis Kinder : Erwachsene, Ausbrüche, Fälle bei nach §33 betreuten Kindern)</a:t>
            </a:r>
          </a:p>
          <a:p>
            <a:r>
              <a:rPr lang="de-DE" sz="1400" dirty="0"/>
              <a:t>Anlassbezogene vertiefte Untersuchungen bei Auftreten von Fällen in Kitas (Abt.2/Modul 4)</a:t>
            </a:r>
          </a:p>
          <a:p>
            <a:pPr lvl="1"/>
            <a:r>
              <a:rPr lang="de-DE" sz="1400" dirty="0"/>
              <a:t>Symptomerhebung + Probenahmen obere Atemwege (Nase, Speichel) + Serologie (0 / 30 d / evtl. 180 d)</a:t>
            </a:r>
            <a:endParaRPr lang="de-DE" sz="1200" dirty="0"/>
          </a:p>
          <a:p>
            <a:pPr lvl="1"/>
            <a:r>
              <a:rPr lang="de-DE" sz="1400" dirty="0" err="1"/>
              <a:t>Suszeptibilität</a:t>
            </a:r>
            <a:r>
              <a:rPr lang="de-DE" sz="1400" dirty="0"/>
              <a:t>/Erkrankungsraten; </a:t>
            </a:r>
            <a:r>
              <a:rPr lang="de-DE" sz="1400" dirty="0" err="1"/>
              <a:t>Infektiosität</a:t>
            </a:r>
            <a:r>
              <a:rPr lang="de-DE" sz="1400" dirty="0"/>
              <a:t>, einschließlich </a:t>
            </a:r>
            <a:r>
              <a:rPr lang="de-DE" sz="1400" dirty="0" err="1"/>
              <a:t>Clearance</a:t>
            </a:r>
            <a:r>
              <a:rPr lang="de-DE" sz="1400" dirty="0"/>
              <a:t>; Asymptomatischen-Anteil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67527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7051-6A86-40F5-A122-7FD1DF802E08}" type="datetime1">
              <a:rPr lang="de-DE" smtClean="0"/>
              <a:t>22.03.2021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-106326"/>
            <a:ext cx="7983646" cy="801320"/>
          </a:xfrm>
        </p:spPr>
        <p:txBody>
          <a:bodyPr/>
          <a:lstStyle/>
          <a:p>
            <a:r>
              <a:rPr lang="de-DE" dirty="0" err="1"/>
              <a:t>GrippeWeb</a:t>
            </a:r>
            <a:r>
              <a:rPr lang="de-DE" dirty="0"/>
              <a:t>: Häufigkeit akuter Atemwegserkrankungen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401531" y="4881890"/>
            <a:ext cx="2607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16.03.2021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232171" y="4715585"/>
            <a:ext cx="6155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Vergleich der für die Bevölkerung in Deutschland geschätzten Inzidenzen akuter respiratorischer Erkrankungen (ARE) nach Altersgruppe im zeitlichen Verlauf nach Kalenderwoche der letzten zwei Jahre. Es wurde jeweils ein gleitender 3-Wochen-Mittelwert verwendet.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A8732CA-1E57-42BD-9BFB-8E5D2DC4F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932" y="528725"/>
            <a:ext cx="5907112" cy="416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17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653A-9590-4A39-A1BD-F8C8DEFC5165}" type="datetime1">
              <a:rPr lang="de-DE" smtClean="0"/>
              <a:t>22.03.2021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46040" y="145536"/>
            <a:ext cx="6457035" cy="714291"/>
          </a:xfrm>
        </p:spPr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COVID-19: Inzidenz und Anteil nach Altersgruppe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22.03.2021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8D7E5A4-E813-41E1-A678-7C23AA749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31" y="1063928"/>
            <a:ext cx="4436227" cy="332452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26B6438-BC80-4F40-B830-C40F008E60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531" y="1063929"/>
            <a:ext cx="4423803" cy="332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7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6088" y="694945"/>
            <a:ext cx="7983646" cy="277977"/>
          </a:xfrm>
        </p:spPr>
        <p:txBody>
          <a:bodyPr>
            <a:noAutofit/>
          </a:bodyPr>
          <a:lstStyle/>
          <a:p>
            <a:r>
              <a:rPr lang="de-DE" sz="1400" dirty="0"/>
              <a:t>Insgesamt wurden in </a:t>
            </a:r>
            <a:r>
              <a:rPr lang="de-DE" sz="1400" dirty="0" err="1"/>
              <a:t>SurvNet</a:t>
            </a:r>
            <a:r>
              <a:rPr lang="de-DE" sz="1400" dirty="0"/>
              <a:t> 1.774 Ausbrüche in Kindergärten/Horte (&gt;= 2 Fälle) angelegt</a:t>
            </a:r>
          </a:p>
          <a:p>
            <a:pPr lvl="1"/>
            <a:r>
              <a:rPr lang="de-DE" sz="1200" dirty="0"/>
              <a:t>1.414 (80%) Ausbrüche mit Fällen &lt; 15 Jahren, 42% (4.257/10.114) der Fälle sind 0 - 5 Jahre alt</a:t>
            </a:r>
          </a:p>
          <a:p>
            <a:pPr lvl="1"/>
            <a:r>
              <a:rPr lang="de-DE" sz="1200" dirty="0"/>
              <a:t>360 Ausbrüche nur mit Fällen 15 Jahre und älter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22.03.2021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20801" y="234087"/>
            <a:ext cx="7983646" cy="555956"/>
          </a:xfrm>
        </p:spPr>
        <p:txBody>
          <a:bodyPr/>
          <a:lstStyle/>
          <a:p>
            <a:r>
              <a:rPr lang="de-DE" dirty="0"/>
              <a:t>Ausbrüche in </a:t>
            </a:r>
            <a:r>
              <a:rPr lang="de-DE" sz="2400" dirty="0"/>
              <a:t>Kindergärten/Horte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22.03.2021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484D795-6140-4813-A17E-805D6D7FC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7734"/>
            <a:ext cx="9144000" cy="305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75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65CF610-9019-4210-B18C-CE0126D9C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F09B-1CCD-4F3A-A4BD-9D9ED2C8E2B4}" type="datetime1">
              <a:rPr lang="de-DE" smtClean="0"/>
              <a:t>22.03.2021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3350D7-484E-4AB9-A366-A3F63809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A8FEE71-19B2-40AF-8D64-771A163D9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0403" y="699021"/>
            <a:ext cx="4114800" cy="528620"/>
          </a:xfrm>
        </p:spPr>
        <p:txBody>
          <a:bodyPr/>
          <a:lstStyle/>
          <a:p>
            <a:r>
              <a:rPr lang="de-DE" sz="1400" dirty="0">
                <a:solidFill>
                  <a:schemeClr val="tx1"/>
                </a:solidFill>
              </a:rPr>
              <a:t>Ausbruchsgröße</a:t>
            </a:r>
          </a:p>
        </p:txBody>
      </p:sp>
      <p:sp>
        <p:nvSpPr>
          <p:cNvPr id="8" name="Titel 4">
            <a:extLst>
              <a:ext uri="{FF2B5EF4-FFF2-40B4-BE49-F238E27FC236}">
                <a16:creationId xmlns:a16="http://schemas.microsoft.com/office/drawing/2014/main" id="{82A4CC4E-6D34-41BA-B89A-6351E95EE8AF}"/>
              </a:ext>
            </a:extLst>
          </p:cNvPr>
          <p:cNvSpPr txBox="1">
            <a:spLocks/>
          </p:cNvSpPr>
          <p:nvPr/>
        </p:nvSpPr>
        <p:spPr>
          <a:xfrm>
            <a:off x="636377" y="758138"/>
            <a:ext cx="4114800" cy="528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>
                <a:solidFill>
                  <a:schemeClr val="tx1"/>
                </a:solidFill>
              </a:rPr>
              <a:t>Top-10-LK mit den meisten Kita-Ausbrüchen </a:t>
            </a:r>
          </a:p>
          <a:p>
            <a:r>
              <a:rPr lang="de-DE" sz="1400" dirty="0">
                <a:solidFill>
                  <a:schemeClr val="tx1"/>
                </a:solidFill>
              </a:rPr>
              <a:t>in den letzten 3 Wochen</a:t>
            </a:r>
          </a:p>
        </p:txBody>
      </p:sp>
      <p:sp>
        <p:nvSpPr>
          <p:cNvPr id="9" name="Titel 4">
            <a:extLst>
              <a:ext uri="{FF2B5EF4-FFF2-40B4-BE49-F238E27FC236}">
                <a16:creationId xmlns:a16="http://schemas.microsoft.com/office/drawing/2014/main" id="{9D3773C2-FD4F-4B7F-A1C0-4B91483D32ED}"/>
              </a:ext>
            </a:extLst>
          </p:cNvPr>
          <p:cNvSpPr txBox="1">
            <a:spLocks/>
          </p:cNvSpPr>
          <p:nvPr/>
        </p:nvSpPr>
        <p:spPr>
          <a:xfrm>
            <a:off x="4392823" y="1143163"/>
            <a:ext cx="4114800" cy="528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chemeClr val="tx1"/>
                </a:solidFill>
              </a:rPr>
              <a:t>Median: 4</a:t>
            </a:r>
          </a:p>
          <a:p>
            <a:r>
              <a:rPr lang="de-DE" sz="1200" b="0" dirty="0">
                <a:solidFill>
                  <a:schemeClr val="tx1"/>
                </a:solidFill>
              </a:rPr>
              <a:t>IQR: 2; 7</a:t>
            </a:r>
          </a:p>
          <a:p>
            <a:r>
              <a:rPr lang="de-DE" sz="1200" b="0" dirty="0">
                <a:solidFill>
                  <a:schemeClr val="tx1"/>
                </a:solidFill>
              </a:rPr>
              <a:t>Spannweite: 2-97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5147F71-7E6D-4F96-B689-4909ACFA3F13}"/>
              </a:ext>
            </a:extLst>
          </p:cNvPr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22.03.2021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D65AF11-AD2C-4D2C-9C01-695793F6F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25" y="1822543"/>
            <a:ext cx="3218809" cy="186455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3CE60BA-2216-4EBE-ACE0-3725C16B79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9390" y="1822543"/>
            <a:ext cx="4849977" cy="260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16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6088" y="702259"/>
            <a:ext cx="7983646" cy="672999"/>
          </a:xfrm>
        </p:spPr>
        <p:txBody>
          <a:bodyPr>
            <a:noAutofit/>
          </a:bodyPr>
          <a:lstStyle/>
          <a:p>
            <a:r>
              <a:rPr lang="de-DE" sz="1400" dirty="0"/>
              <a:t>Insgesamt wurden in </a:t>
            </a:r>
            <a:r>
              <a:rPr lang="de-DE" sz="1400" dirty="0" err="1"/>
              <a:t>SurvNet</a:t>
            </a:r>
            <a:r>
              <a:rPr lang="de-DE" sz="1400" dirty="0"/>
              <a:t> 1.623 Ausbrüche in Schulen angelegt (&gt;= 2 Fälle, 0-5 Jahre ausgeschlossen) </a:t>
            </a:r>
          </a:p>
          <a:p>
            <a:pPr lvl="1"/>
            <a:r>
              <a:rPr lang="de-DE" sz="1200" dirty="0"/>
              <a:t>1.500 (92%) Ausbrüche mit Fällen &lt; 21 Jahren, 25% (6-10J.), 23% (11-14J.), 29% (15-20J.), 23% (21+)</a:t>
            </a:r>
          </a:p>
          <a:p>
            <a:pPr lvl="1"/>
            <a:r>
              <a:rPr lang="de-DE" sz="1200" dirty="0"/>
              <a:t>123 Ausbrüche nur mit Fällen 21 Jahre und älter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22.03.2021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234087"/>
            <a:ext cx="7983646" cy="555956"/>
          </a:xfrm>
        </p:spPr>
        <p:txBody>
          <a:bodyPr/>
          <a:lstStyle/>
          <a:p>
            <a:r>
              <a:rPr lang="de-DE" dirty="0"/>
              <a:t>Ausbrüche in Schulen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22.03.2021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8E05AD5-3768-48D6-95F8-7E593BDD4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5258"/>
            <a:ext cx="9144000" cy="341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156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65CF610-9019-4210-B18C-CE0126D9C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F09B-1CCD-4F3A-A4BD-9D9ED2C8E2B4}" type="datetime1">
              <a:rPr lang="de-DE" smtClean="0"/>
              <a:t>22.03.2021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3350D7-484E-4AB9-A366-A3F63809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A8FEE71-19B2-40AF-8D64-771A163D9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087" y="1106905"/>
            <a:ext cx="1538134" cy="231276"/>
          </a:xfrm>
        </p:spPr>
        <p:txBody>
          <a:bodyPr/>
          <a:lstStyle/>
          <a:p>
            <a:r>
              <a:rPr lang="de-DE" sz="1400" dirty="0">
                <a:solidFill>
                  <a:schemeClr val="tx1"/>
                </a:solidFill>
              </a:rPr>
              <a:t>Ausbruchsgröße						</a:t>
            </a:r>
          </a:p>
        </p:txBody>
      </p:sp>
      <p:sp>
        <p:nvSpPr>
          <p:cNvPr id="8" name="Titel 4">
            <a:extLst>
              <a:ext uri="{FF2B5EF4-FFF2-40B4-BE49-F238E27FC236}">
                <a16:creationId xmlns:a16="http://schemas.microsoft.com/office/drawing/2014/main" id="{82A4CC4E-6D34-41BA-B89A-6351E95EE8AF}"/>
              </a:ext>
            </a:extLst>
          </p:cNvPr>
          <p:cNvSpPr txBox="1">
            <a:spLocks/>
          </p:cNvSpPr>
          <p:nvPr/>
        </p:nvSpPr>
        <p:spPr>
          <a:xfrm>
            <a:off x="564826" y="947419"/>
            <a:ext cx="3296814" cy="528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>
                <a:solidFill>
                  <a:schemeClr val="tx1"/>
                </a:solidFill>
              </a:rPr>
              <a:t>Top-10-LK mit den meisten Schulausbrüchen in den letzten 3 Wochen</a:t>
            </a:r>
          </a:p>
        </p:txBody>
      </p:sp>
      <p:sp>
        <p:nvSpPr>
          <p:cNvPr id="9" name="Titel 4">
            <a:extLst>
              <a:ext uri="{FF2B5EF4-FFF2-40B4-BE49-F238E27FC236}">
                <a16:creationId xmlns:a16="http://schemas.microsoft.com/office/drawing/2014/main" id="{9D3773C2-FD4F-4B7F-A1C0-4B91483D32ED}"/>
              </a:ext>
            </a:extLst>
          </p:cNvPr>
          <p:cNvSpPr txBox="1">
            <a:spLocks/>
          </p:cNvSpPr>
          <p:nvPr/>
        </p:nvSpPr>
        <p:spPr>
          <a:xfrm>
            <a:off x="4324934" y="1306651"/>
            <a:ext cx="1474287" cy="528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chemeClr val="tx1"/>
                </a:solidFill>
              </a:rPr>
              <a:t>Median: 3</a:t>
            </a:r>
          </a:p>
          <a:p>
            <a:r>
              <a:rPr lang="de-DE" sz="1200" b="0" dirty="0">
                <a:solidFill>
                  <a:schemeClr val="tx1"/>
                </a:solidFill>
              </a:rPr>
              <a:t>IQR: 2;6</a:t>
            </a:r>
          </a:p>
          <a:p>
            <a:r>
              <a:rPr lang="de-DE" sz="1200" b="0" dirty="0">
                <a:solidFill>
                  <a:schemeClr val="tx1"/>
                </a:solidFill>
              </a:rPr>
              <a:t>Spannweite: 2-68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5147F71-7E6D-4F96-B689-4909ACFA3F13}"/>
              </a:ext>
            </a:extLst>
          </p:cNvPr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22.03.2021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5676D61-4703-4CF0-B24F-241B305EA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26" y="2058539"/>
            <a:ext cx="3296814" cy="218256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31E9BCC-FA27-46D9-98FE-8748125D4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1086" y="2050711"/>
            <a:ext cx="4509287" cy="255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9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774</Words>
  <Application>Microsoft Office PowerPoint</Application>
  <PresentationFormat>Bildschirmpräsentation (16:9)</PresentationFormat>
  <Paragraphs>100</Paragraphs>
  <Slides>10</Slides>
  <Notes>6</Notes>
  <HiddenSlides>6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Arial</vt:lpstr>
      <vt:lpstr>Calibri</vt:lpstr>
      <vt:lpstr>Courier</vt:lpstr>
      <vt:lpstr>ＭＳ 明朝</vt:lpstr>
      <vt:lpstr>Wingdings</vt:lpstr>
      <vt:lpstr>Office-Design</vt:lpstr>
      <vt:lpstr>Corona-KiTa-Studie  Erkrankungszahlen bei Kindern unter 10 Jahren</vt:lpstr>
      <vt:lpstr>Hintergrund</vt:lpstr>
      <vt:lpstr>Corona-KiTa Studie - Aufbau</vt:lpstr>
      <vt:lpstr>GrippeWeb: Häufigkeit akuter Atemwegserkrankungen</vt:lpstr>
      <vt:lpstr>COVID-19: Inzidenz und Anteil nach Altersgruppe</vt:lpstr>
      <vt:lpstr>Ausbrüche in Kindergärten/Horte</vt:lpstr>
      <vt:lpstr>Ausbruchsgröße</vt:lpstr>
      <vt:lpstr>Ausbrüche in Schulen</vt:lpstr>
      <vt:lpstr>Ausbruchsgröße     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Wesseler, Daniel</cp:lastModifiedBy>
  <cp:revision>514</cp:revision>
  <dcterms:created xsi:type="dcterms:W3CDTF">2015-11-02T12:29:13Z</dcterms:created>
  <dcterms:modified xsi:type="dcterms:W3CDTF">2021-03-22T09:43:31Z</dcterms:modified>
</cp:coreProperties>
</file>