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84" r:id="rId2"/>
    <p:sldId id="295" r:id="rId3"/>
    <p:sldId id="293" r:id="rId4"/>
    <p:sldId id="292" r:id="rId5"/>
    <p:sldId id="259" r:id="rId6"/>
    <p:sldId id="294" r:id="rId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pos="470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43" autoAdjust="0"/>
    <p:restoredTop sz="96301" autoAdjust="0"/>
  </p:normalViewPr>
  <p:slideViewPr>
    <p:cSldViewPr snapToGrid="0">
      <p:cViewPr>
        <p:scale>
          <a:sx n="110" d="100"/>
          <a:sy n="110" d="100"/>
        </p:scale>
        <p:origin x="552" y="78"/>
      </p:cViewPr>
      <p:guideLst>
        <p:guide orient="horz" pos="1207"/>
        <p:guide pos="47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3FF886-B5B9-4FB6-9DED-CA36CEBFA13A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BF1B7-7312-4C12-9FDB-B436F86FEC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71923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de-DE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3.192</a:t>
            </a:r>
            <a:r>
              <a:rPr lang="de-DE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letzte Woche, damit ITS-Belegung um + xx  erhöht zu letzter Woche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1898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9095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88304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B3B74-E7C2-B34F-8624-8515ACB00503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22155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BF1B7-7312-4C12-9FDB-B436F86FECF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3350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08EE7F-8910-46B5-BE98-A496C93F0C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7B58FB2-ABFA-4A6F-A909-F34B8299C2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A1F2F51-BBD2-499F-8A10-847060A2D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82CFC9E-2912-405A-AB43-0DBC08059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E65EAAA-CC58-4642-8ACA-F216C4E0E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9606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CC112AA-580C-4879-9AEE-DD9A52F39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39E95D3-C1C0-4292-9609-C47D457913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5F898EB-0538-4019-94E8-B58E7B2C2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BDB0286-7D39-46A2-A013-45E8C4F00E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F1356B4-1FC4-47B0-96D8-05D1DD2D7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94846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01A57E8E-AFA3-4EBD-A2FE-87851E44C6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A0A44117-F5BF-4A45-81EE-9D86F0424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AFDB7C-509B-4D2A-B6EE-8A5983289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2959C64-748D-4209-8F0E-6D397D23AD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2C62834-4146-417F-B68D-797D59C1C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708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09.12.2020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COVID-19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609599" y="1155700"/>
            <a:ext cx="10790124" cy="5302250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609600" y="692696"/>
            <a:ext cx="10790123" cy="609398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889594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CA41A7-C82C-485C-A6E7-F818540F1E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3AC3FA9-93CC-4EAA-A954-3AB575D12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351714-5F24-49D7-8507-664D3C3C36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9F9815B-A534-4466-B38F-D0D71767DF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322E-3F36-422C-9ABE-EB688BBB2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433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413600-4E1E-40C0-82C9-21448B897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074DA3-A7ED-4F8A-A642-50EEBAB9B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E04E298-96C9-457F-A92A-99998A56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D8C52C7-D2BB-4549-8722-5B1FAA58F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89E9D73-AD7D-4C90-860D-BC104449C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0936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BDC607-5151-4291-AB2C-8823CBC0C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2B5E91-DA33-4805-AD44-3338F7F036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8DD5363-0DBF-4E2A-A2AE-80A1117CB0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3DA6B8A-2D4E-499C-A3F1-F5C5519AA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28F4EC31-BB70-47BF-B0E1-AD71E580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11DFA81-F67E-479B-B10D-D07C65C1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7388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23D2A0-84BD-4090-89BB-CEB2E012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A544766-50B4-425F-8BD7-193938AB2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2ECFA2B-7812-4A47-BE46-29E4CE9614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F7741EE-5D5D-4D0A-8A82-E171BCD39F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2F404E3-A8E2-4ED9-A8D4-2637B83FBD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DAF663D6-5810-4966-B9F8-29422E88F8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4903B110-3A29-4D4E-A872-37A190CE6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37DA7DD1-A6F1-4BBD-965E-157A10D44F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26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AB35408-8BBE-4465-9BCA-4BC7050805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31A65A6-4FCC-4C0C-86D9-CC4B23C444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18E6451-C646-47FE-83FC-419C87AFD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13453269-DC48-4AFE-B6A6-C92C018BD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12330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E063097-B30A-438C-ADB2-6257210A9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CD54172-FF7A-4C34-85EE-4A9F35797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B812217-FD6D-47F4-BC1C-68A616116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555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FAAAFB-7540-465F-BAC8-EECC5C113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5F9E9B2-3025-4E8A-8BB5-C37A97DCB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496F8C8-A20A-481B-BC37-BAE75F94F7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A3F5A58-DD47-4E3A-ADB8-73FA1D2E6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E8DECE1-932E-4BB5-BBB0-14E648898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210FEA2-37BE-4794-A018-75AF138BD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60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ECF580-F166-4BD5-9823-42BC77D12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AAA8889B-CB81-4FAD-8505-62589B0EE1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7A35A1B-12E3-4A65-B7A6-54FDD99B49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9E38374-3FD4-40A3-AAD8-1E8A26A59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CA814C7-8239-4EFE-81AE-DB08CA58F9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81DAF9-FAF6-45B7-B84E-47DBB606A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6518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69F4455-75A6-4097-A78C-4DBC619D8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517C78-2FAA-489C-8932-1F768E0E37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8841ADC-68B7-461E-BD1F-F512E550FF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334D07-CF14-49B9-9B67-E733C7E65F38}" type="datetimeFigureOut">
              <a:rPr lang="de-DE" smtClean="0"/>
              <a:t>23.03.2021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8221EA0-13E1-4A1A-8CE5-4AB3C97A60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353BEB-A983-4FDB-AFC0-9648770A38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CBFDB-4A1C-43B0-902A-A1537585AA7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0073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4461" y="718241"/>
            <a:ext cx="11822513" cy="1261345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de-DE" sz="1600" dirty="0"/>
              <a:t>Mit Stand 24.03.2020 werden </a:t>
            </a:r>
            <a:r>
              <a:rPr lang="de-DE" sz="1600" b="1" dirty="0"/>
              <a:t>3.192  </a:t>
            </a:r>
            <a:r>
              <a:rPr lang="de-DE" sz="1600" dirty="0"/>
              <a:t>COVID-19-Patienten auf Intensivstationen (der ca. 1.300 Akutkrankenhäuser) behandelt. 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In den meisten Bundesländern steigen die Fallzahlen der COVID-19-ITS-Belegung wieder an</a:t>
            </a:r>
          </a:p>
          <a:p>
            <a:pPr>
              <a:spcBef>
                <a:spcPts val="600"/>
              </a:spcBef>
            </a:pPr>
            <a:r>
              <a:rPr lang="de-DE" sz="1600" dirty="0"/>
              <a:t>Verstärkter Anstieg der nicht-invasiven Behandlung von COVID-19-Patienten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1</a:t>
            </a:fld>
            <a:endParaRPr lang="de-DE" dirty="0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258233" y="160408"/>
            <a:ext cx="7983646" cy="387798"/>
          </a:xfrm>
        </p:spPr>
        <p:txBody>
          <a:bodyPr/>
          <a:lstStyle/>
          <a:p>
            <a:r>
              <a:rPr lang="de-DE" sz="2800" dirty="0"/>
              <a:t>DIVI-Intensivregister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60866" y="6518818"/>
            <a:ext cx="154957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189"/>
            <a:r>
              <a:rPr lang="de-DE" sz="1050" dirty="0">
                <a:solidFill>
                  <a:prstClr val="black"/>
                </a:solidFill>
                <a:latin typeface="Calibri"/>
              </a:rPr>
              <a:t>Datenstand: 24.03.2021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8B209C2B-C649-47CF-9B15-0F2B88950A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955" y="2335947"/>
            <a:ext cx="6045291" cy="3886259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D73E6659-02B7-4105-A782-708515D3013E}"/>
              </a:ext>
            </a:extLst>
          </p:cNvPr>
          <p:cNvSpPr txBox="1"/>
          <p:nvPr/>
        </p:nvSpPr>
        <p:spPr>
          <a:xfrm>
            <a:off x="3988136" y="2485939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8E05476-1B7D-42B7-B693-607D1AAFF78E}"/>
              </a:ext>
            </a:extLst>
          </p:cNvPr>
          <p:cNvSpPr txBox="1"/>
          <p:nvPr/>
        </p:nvSpPr>
        <p:spPr>
          <a:xfrm>
            <a:off x="3324163" y="2485939"/>
            <a:ext cx="7771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dirty="0">
                <a:solidFill>
                  <a:srgbClr val="FF0000"/>
                </a:solidFill>
              </a:rPr>
              <a:t>Lock-Down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DD94FA65-78BB-490E-93D3-A41CCE0BC88E}"/>
              </a:ext>
            </a:extLst>
          </p:cNvPr>
          <p:cNvSpPr txBox="1"/>
          <p:nvPr/>
        </p:nvSpPr>
        <p:spPr>
          <a:xfrm>
            <a:off x="4742342" y="2490151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5.762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21BC29F1-248A-43B5-91BB-6499CD29C5E5}"/>
              </a:ext>
            </a:extLst>
          </p:cNvPr>
          <p:cNvCxnSpPr>
            <a:cxnSpLocks/>
          </p:cNvCxnSpPr>
          <p:nvPr/>
        </p:nvCxnSpPr>
        <p:spPr>
          <a:xfrm flipH="1">
            <a:off x="6022512" y="3212327"/>
            <a:ext cx="335724" cy="7745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>
            <a:extLst>
              <a:ext uri="{FF2B5EF4-FFF2-40B4-BE49-F238E27FC236}">
                <a16:creationId xmlns:a16="http://schemas.microsoft.com/office/drawing/2014/main" id="{5785B65B-14EA-4574-853C-A004843C0E4E}"/>
              </a:ext>
            </a:extLst>
          </p:cNvPr>
          <p:cNvSpPr txBox="1"/>
          <p:nvPr/>
        </p:nvSpPr>
        <p:spPr>
          <a:xfrm>
            <a:off x="5812906" y="4105840"/>
            <a:ext cx="64562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200" dirty="0">
                <a:solidFill>
                  <a:schemeClr val="bg2">
                    <a:lumMod val="50000"/>
                  </a:schemeClr>
                </a:solidFill>
              </a:rPr>
              <a:t>3.192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D2D7C59-C076-4916-AFA4-B338C447B8E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87" b="3646"/>
          <a:stretch/>
        </p:blipFill>
        <p:spPr>
          <a:xfrm>
            <a:off x="7080069" y="3203858"/>
            <a:ext cx="5013410" cy="3110082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4E3A7253-B044-44E2-BC6F-0364A93AA31C}"/>
              </a:ext>
            </a:extLst>
          </p:cNvPr>
          <p:cNvSpPr txBox="1"/>
          <p:nvPr/>
        </p:nvSpPr>
        <p:spPr>
          <a:xfrm>
            <a:off x="7082248" y="2118042"/>
            <a:ext cx="28999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/>
              <a:t>COVID-19 Behandlungen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190451A6-AEE1-4FDA-B041-9FD9C3B772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15059" y="2447024"/>
            <a:ext cx="3252644" cy="774540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28B155B-AD68-4F25-91C1-4ACC1DF1C18C}"/>
              </a:ext>
            </a:extLst>
          </p:cNvPr>
          <p:cNvCxnSpPr>
            <a:cxnSpLocks/>
          </p:cNvCxnSpPr>
          <p:nvPr/>
        </p:nvCxnSpPr>
        <p:spPr>
          <a:xfrm flipV="1">
            <a:off x="7215059" y="3221564"/>
            <a:ext cx="3113307" cy="10288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64A04C63-8E70-46C0-A9C6-8E275E5244DE}"/>
              </a:ext>
            </a:extLst>
          </p:cNvPr>
          <p:cNvCxnSpPr>
            <a:cxnSpLocks/>
          </p:cNvCxnSpPr>
          <p:nvPr/>
        </p:nvCxnSpPr>
        <p:spPr>
          <a:xfrm flipH="1" flipV="1">
            <a:off x="10215809" y="3501918"/>
            <a:ext cx="251894" cy="428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45054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88550" y="6538912"/>
            <a:ext cx="2743200" cy="365125"/>
          </a:xfrm>
        </p:spPr>
        <p:txBody>
          <a:bodyPr/>
          <a:lstStyle/>
          <a:p>
            <a:pPr defTabSz="457189"/>
            <a:r>
              <a:rPr lang="de-DE" dirty="0">
                <a:latin typeface="Calibri"/>
              </a:rPr>
              <a:t>17.03.21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2928AC30-3EAD-4B9D-8F5B-6AEC9AF36E59}"/>
              </a:ext>
            </a:extLst>
          </p:cNvPr>
          <p:cNvSpPr/>
          <p:nvPr/>
        </p:nvSpPr>
        <p:spPr>
          <a:xfrm>
            <a:off x="4075642" y="692931"/>
            <a:ext cx="324908" cy="6310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377B48BE-FC6B-43AA-A1FC-40E3BE7DD939}"/>
              </a:ext>
            </a:extLst>
          </p:cNvPr>
          <p:cNvSpPr/>
          <p:nvPr/>
        </p:nvSpPr>
        <p:spPr>
          <a:xfrm>
            <a:off x="4075642" y="760576"/>
            <a:ext cx="390181" cy="5633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3CEDFD1-AE8A-42CE-A988-3561D86AFD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17" y="161352"/>
            <a:ext cx="4353017" cy="6479871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4939987" y="181235"/>
            <a:ext cx="6837042" cy="624051"/>
          </a:xfrm>
        </p:spPr>
        <p:txBody>
          <a:bodyPr>
            <a:noAutofit/>
          </a:bodyPr>
          <a:lstStyle/>
          <a:p>
            <a:r>
              <a:rPr lang="de-DE" sz="1600" dirty="0"/>
              <a:t>In 6 Bundesländern</a:t>
            </a:r>
            <a:r>
              <a:rPr lang="de-DE" sz="12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de-DE" sz="1600" dirty="0"/>
              <a:t>liegt der Anteil von COVID-19-Patient*innen an ITS-Betten über 15%, in Thüringen nun über 20%</a:t>
            </a:r>
            <a:endParaRPr lang="de-DE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EC48340-ED01-4FA3-A309-75F567159D46}"/>
              </a:ext>
            </a:extLst>
          </p:cNvPr>
          <p:cNvSpPr/>
          <p:nvPr/>
        </p:nvSpPr>
        <p:spPr>
          <a:xfrm>
            <a:off x="4294160" y="773363"/>
            <a:ext cx="301841" cy="568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AF02C389-42EA-403F-8EBC-6E12255AEA7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405" r="35619"/>
          <a:stretch/>
        </p:blipFill>
        <p:spPr>
          <a:xfrm>
            <a:off x="7878791" y="805287"/>
            <a:ext cx="1884837" cy="573362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5451F282-32AE-4E9E-B51C-4CBD694609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517"/>
          <a:stretch/>
        </p:blipFill>
        <p:spPr>
          <a:xfrm>
            <a:off x="9763628" y="805286"/>
            <a:ext cx="852121" cy="573362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737EFC3-AB01-4C77-B7D1-EF5EBC88D5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0084" y="916308"/>
            <a:ext cx="1817416" cy="563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958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23C4A049-1376-4C12-AC2F-B8155FD048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 b="4028"/>
          <a:stretch/>
        </p:blipFill>
        <p:spPr>
          <a:xfrm>
            <a:off x="6582902" y="3831771"/>
            <a:ext cx="5006820" cy="2968682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AE503BF2-7FED-4329-AC44-3FE57BF63EB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2" b="5503"/>
          <a:stretch/>
        </p:blipFill>
        <p:spPr>
          <a:xfrm>
            <a:off x="385164" y="3831771"/>
            <a:ext cx="4943975" cy="2854692"/>
          </a:xfrm>
          <a:prstGeom prst="rect">
            <a:avLst/>
          </a:prstGeom>
        </p:spPr>
      </p:pic>
      <p:sp>
        <p:nvSpPr>
          <p:cNvPr id="50" name="Rechteck 49">
            <a:extLst>
              <a:ext uri="{FF2B5EF4-FFF2-40B4-BE49-F238E27FC236}">
                <a16:creationId xmlns:a16="http://schemas.microsoft.com/office/drawing/2014/main" id="{4B4B199B-0077-4B9E-967B-D854A694299F}"/>
              </a:ext>
            </a:extLst>
          </p:cNvPr>
          <p:cNvSpPr/>
          <p:nvPr/>
        </p:nvSpPr>
        <p:spPr>
          <a:xfrm>
            <a:off x="4773842" y="4827888"/>
            <a:ext cx="460268" cy="133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C1CE8E52-2C45-42A2-82BB-F2BCF8D465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2" b="4752"/>
          <a:stretch/>
        </p:blipFill>
        <p:spPr>
          <a:xfrm>
            <a:off x="385164" y="684972"/>
            <a:ext cx="4926051" cy="2842374"/>
          </a:xfrm>
          <a:prstGeom prst="rect">
            <a:avLst/>
          </a:prstGeom>
        </p:spPr>
      </p:pic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3</a:t>
            </a:fld>
            <a:endParaRPr lang="de-DE">
              <a:latin typeface="Calibri"/>
            </a:endParaRP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37770203-A3C9-4562-8FA9-EF62A570CA33}"/>
              </a:ext>
            </a:extLst>
          </p:cNvPr>
          <p:cNvSpPr txBox="1"/>
          <p:nvPr/>
        </p:nvSpPr>
        <p:spPr>
          <a:xfrm flipH="1">
            <a:off x="4697247" y="448550"/>
            <a:ext cx="6318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N-W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A8168A24-C0E8-41D3-9D3B-1886BC8017D5}"/>
              </a:ext>
            </a:extLst>
          </p:cNvPr>
          <p:cNvSpPr txBox="1"/>
          <p:nvPr/>
        </p:nvSpPr>
        <p:spPr>
          <a:xfrm>
            <a:off x="4648792" y="3615595"/>
            <a:ext cx="6538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Mitte</a:t>
            </a:r>
          </a:p>
        </p:txBody>
      </p:sp>
      <p:cxnSp>
        <p:nvCxnSpPr>
          <p:cNvPr id="53" name="Gerade Verbindung mit Pfeil 52">
            <a:extLst>
              <a:ext uri="{FF2B5EF4-FFF2-40B4-BE49-F238E27FC236}">
                <a16:creationId xmlns:a16="http://schemas.microsoft.com/office/drawing/2014/main" id="{1AF29F1E-A2DE-4A57-891E-59275105915B}"/>
              </a:ext>
            </a:extLst>
          </p:cNvPr>
          <p:cNvCxnSpPr>
            <a:cxnSpLocks/>
          </p:cNvCxnSpPr>
          <p:nvPr/>
        </p:nvCxnSpPr>
        <p:spPr>
          <a:xfrm flipH="1">
            <a:off x="10832679" y="4288731"/>
            <a:ext cx="205312" cy="605744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extLst>
              <a:ext uri="{FF2B5EF4-FFF2-40B4-BE49-F238E27FC236}">
                <a16:creationId xmlns:a16="http://schemas.microsoft.com/office/drawing/2014/main" id="{DED12479-D96D-4684-B4D0-20FAB41AF815}"/>
              </a:ext>
            </a:extLst>
          </p:cNvPr>
          <p:cNvSpPr/>
          <p:nvPr/>
        </p:nvSpPr>
        <p:spPr>
          <a:xfrm>
            <a:off x="4753600" y="1354054"/>
            <a:ext cx="484349" cy="2751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2139D23-565F-494E-A000-E138C90DED9A}"/>
              </a:ext>
            </a:extLst>
          </p:cNvPr>
          <p:cNvSpPr/>
          <p:nvPr/>
        </p:nvSpPr>
        <p:spPr>
          <a:xfrm>
            <a:off x="4753600" y="1884835"/>
            <a:ext cx="463599" cy="15239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ACE0BC40-18FB-4DE0-869B-C37FAF802414}"/>
              </a:ext>
            </a:extLst>
          </p:cNvPr>
          <p:cNvSpPr/>
          <p:nvPr/>
        </p:nvSpPr>
        <p:spPr>
          <a:xfrm>
            <a:off x="4750268" y="2687655"/>
            <a:ext cx="484349" cy="1524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6" name="Textfeld 55">
            <a:extLst>
              <a:ext uri="{FF2B5EF4-FFF2-40B4-BE49-F238E27FC236}">
                <a16:creationId xmlns:a16="http://schemas.microsoft.com/office/drawing/2014/main" id="{1A32470F-F527-4C05-99B1-9C29FB0C99E6}"/>
              </a:ext>
            </a:extLst>
          </p:cNvPr>
          <p:cNvSpPr txBox="1"/>
          <p:nvPr/>
        </p:nvSpPr>
        <p:spPr>
          <a:xfrm>
            <a:off x="10934130" y="409180"/>
            <a:ext cx="6555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N-O</a:t>
            </a:r>
          </a:p>
        </p:txBody>
      </p:sp>
      <p:sp>
        <p:nvSpPr>
          <p:cNvPr id="57" name="Rechteck 56">
            <a:extLst>
              <a:ext uri="{FF2B5EF4-FFF2-40B4-BE49-F238E27FC236}">
                <a16:creationId xmlns:a16="http://schemas.microsoft.com/office/drawing/2014/main" id="{78C57BE2-ED70-4286-9905-E41E7B027656}"/>
              </a:ext>
            </a:extLst>
          </p:cNvPr>
          <p:cNvSpPr/>
          <p:nvPr/>
        </p:nvSpPr>
        <p:spPr>
          <a:xfrm>
            <a:off x="11037991" y="3980954"/>
            <a:ext cx="48434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8" name="Rechteck 57">
            <a:extLst>
              <a:ext uri="{FF2B5EF4-FFF2-40B4-BE49-F238E27FC236}">
                <a16:creationId xmlns:a16="http://schemas.microsoft.com/office/drawing/2014/main" id="{AE349050-AD4A-4BA6-B9F4-DF133BBAED0B}"/>
              </a:ext>
            </a:extLst>
          </p:cNvPr>
          <p:cNvSpPr/>
          <p:nvPr/>
        </p:nvSpPr>
        <p:spPr>
          <a:xfrm>
            <a:off x="4783059" y="5231334"/>
            <a:ext cx="460268" cy="133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9" name="Rechteck 58">
            <a:extLst>
              <a:ext uri="{FF2B5EF4-FFF2-40B4-BE49-F238E27FC236}">
                <a16:creationId xmlns:a16="http://schemas.microsoft.com/office/drawing/2014/main" id="{94400EA6-20D7-4FD3-B977-178C4D7917CB}"/>
              </a:ext>
            </a:extLst>
          </p:cNvPr>
          <p:cNvSpPr/>
          <p:nvPr/>
        </p:nvSpPr>
        <p:spPr>
          <a:xfrm>
            <a:off x="4773842" y="5634780"/>
            <a:ext cx="460268" cy="133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0" name="Rechteck 59">
            <a:extLst>
              <a:ext uri="{FF2B5EF4-FFF2-40B4-BE49-F238E27FC236}">
                <a16:creationId xmlns:a16="http://schemas.microsoft.com/office/drawing/2014/main" id="{2FBAAD64-08A4-42D2-9149-480E5835AF08}"/>
              </a:ext>
            </a:extLst>
          </p:cNvPr>
          <p:cNvSpPr/>
          <p:nvPr/>
        </p:nvSpPr>
        <p:spPr>
          <a:xfrm>
            <a:off x="4773575" y="6022435"/>
            <a:ext cx="460268" cy="13317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1E807A09-B30D-4AF1-8CF3-744F2B08DE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6" b="5156"/>
          <a:stretch/>
        </p:blipFill>
        <p:spPr>
          <a:xfrm>
            <a:off x="6582901" y="621239"/>
            <a:ext cx="4968793" cy="2899968"/>
          </a:xfrm>
          <a:prstGeom prst="rect">
            <a:avLst/>
          </a:prstGeom>
        </p:spPr>
      </p:pic>
      <p:sp>
        <p:nvSpPr>
          <p:cNvPr id="35" name="Textfeld 34">
            <a:extLst>
              <a:ext uri="{FF2B5EF4-FFF2-40B4-BE49-F238E27FC236}">
                <a16:creationId xmlns:a16="http://schemas.microsoft.com/office/drawing/2014/main" id="{85D5720F-455A-4145-886D-045FB292D97A}"/>
              </a:ext>
            </a:extLst>
          </p:cNvPr>
          <p:cNvSpPr txBox="1"/>
          <p:nvPr/>
        </p:nvSpPr>
        <p:spPr>
          <a:xfrm>
            <a:off x="11055607" y="3395566"/>
            <a:ext cx="449119" cy="314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i="1" dirty="0"/>
              <a:t>Süd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8D25A889-9484-4794-8F2E-1299EA5480FC}"/>
              </a:ext>
            </a:extLst>
          </p:cNvPr>
          <p:cNvSpPr/>
          <p:nvPr/>
        </p:nvSpPr>
        <p:spPr>
          <a:xfrm>
            <a:off x="11037991" y="5335586"/>
            <a:ext cx="48434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2" name="Rechteck 61">
            <a:extLst>
              <a:ext uri="{FF2B5EF4-FFF2-40B4-BE49-F238E27FC236}">
                <a16:creationId xmlns:a16="http://schemas.microsoft.com/office/drawing/2014/main" id="{514779DE-95C6-4D90-B87F-F4DC0F81647C}"/>
              </a:ext>
            </a:extLst>
          </p:cNvPr>
          <p:cNvSpPr/>
          <p:nvPr/>
        </p:nvSpPr>
        <p:spPr>
          <a:xfrm>
            <a:off x="10997667" y="1095677"/>
            <a:ext cx="432239" cy="30777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3" name="Rechteck 62">
            <a:extLst>
              <a:ext uri="{FF2B5EF4-FFF2-40B4-BE49-F238E27FC236}">
                <a16:creationId xmlns:a16="http://schemas.microsoft.com/office/drawing/2014/main" id="{1E7AA228-61CF-4D00-B9C0-AFC52E84BD5F}"/>
              </a:ext>
            </a:extLst>
          </p:cNvPr>
          <p:cNvSpPr/>
          <p:nvPr/>
        </p:nvSpPr>
        <p:spPr>
          <a:xfrm>
            <a:off x="10993757" y="1741580"/>
            <a:ext cx="432239" cy="18136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4" name="Rechteck 63">
            <a:extLst>
              <a:ext uri="{FF2B5EF4-FFF2-40B4-BE49-F238E27FC236}">
                <a16:creationId xmlns:a16="http://schemas.microsoft.com/office/drawing/2014/main" id="{21C1F29C-CC93-4802-8B35-4A7B8489E332}"/>
              </a:ext>
            </a:extLst>
          </p:cNvPr>
          <p:cNvSpPr/>
          <p:nvPr/>
        </p:nvSpPr>
        <p:spPr>
          <a:xfrm>
            <a:off x="10993758" y="2554947"/>
            <a:ext cx="449120" cy="17300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5" name="Gerade Verbindung mit Pfeil 64">
            <a:extLst>
              <a:ext uri="{FF2B5EF4-FFF2-40B4-BE49-F238E27FC236}">
                <a16:creationId xmlns:a16="http://schemas.microsoft.com/office/drawing/2014/main" id="{89A951FC-5F3D-4352-84F4-496D92AB027F}"/>
              </a:ext>
            </a:extLst>
          </p:cNvPr>
          <p:cNvCxnSpPr>
            <a:cxnSpLocks/>
          </p:cNvCxnSpPr>
          <p:nvPr/>
        </p:nvCxnSpPr>
        <p:spPr>
          <a:xfrm flipH="1">
            <a:off x="10901456" y="5431304"/>
            <a:ext cx="136535" cy="203476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Gerade Verbindung mit Pfeil 54">
            <a:extLst>
              <a:ext uri="{FF2B5EF4-FFF2-40B4-BE49-F238E27FC236}">
                <a16:creationId xmlns:a16="http://schemas.microsoft.com/office/drawing/2014/main" id="{4E6A71E9-8608-4473-885E-F98C7A995EB9}"/>
              </a:ext>
            </a:extLst>
          </p:cNvPr>
          <p:cNvCxnSpPr>
            <a:cxnSpLocks/>
            <a:stCxn id="64" idx="1"/>
          </p:cNvCxnSpPr>
          <p:nvPr/>
        </p:nvCxnSpPr>
        <p:spPr>
          <a:xfrm flipH="1" flipV="1">
            <a:off x="10897754" y="2531336"/>
            <a:ext cx="96004" cy="110115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Gerade Verbindung mit Pfeil 65">
            <a:extLst>
              <a:ext uri="{FF2B5EF4-FFF2-40B4-BE49-F238E27FC236}">
                <a16:creationId xmlns:a16="http://schemas.microsoft.com/office/drawing/2014/main" id="{468D8FAB-CFFB-4576-9755-09A3EF6011B1}"/>
              </a:ext>
            </a:extLst>
          </p:cNvPr>
          <p:cNvCxnSpPr>
            <a:cxnSpLocks/>
          </p:cNvCxnSpPr>
          <p:nvPr/>
        </p:nvCxnSpPr>
        <p:spPr>
          <a:xfrm flipH="1" flipV="1">
            <a:off x="4608593" y="2587943"/>
            <a:ext cx="130153" cy="2555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feld 1">
            <a:extLst>
              <a:ext uri="{FF2B5EF4-FFF2-40B4-BE49-F238E27FC236}">
                <a16:creationId xmlns:a16="http://schemas.microsoft.com/office/drawing/2014/main" id="{3CC1AB10-391D-4376-AE5F-33446F663F28}"/>
              </a:ext>
            </a:extLst>
          </p:cNvPr>
          <p:cNvSpPr txBox="1"/>
          <p:nvPr/>
        </p:nvSpPr>
        <p:spPr>
          <a:xfrm>
            <a:off x="145596" y="91716"/>
            <a:ext cx="7916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+mj-lt"/>
              </a:rPr>
              <a:t>Anteil der COVID-19-Patient*innen an der Gesamtzahl betreibbarer ITS-Betten </a:t>
            </a:r>
          </a:p>
        </p:txBody>
      </p: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C347DCD-DA4C-41EF-8CBA-F35C5D0A66F4}"/>
              </a:ext>
            </a:extLst>
          </p:cNvPr>
          <p:cNvCxnSpPr>
            <a:cxnSpLocks/>
          </p:cNvCxnSpPr>
          <p:nvPr/>
        </p:nvCxnSpPr>
        <p:spPr>
          <a:xfrm flipH="1" flipV="1">
            <a:off x="10832678" y="2723318"/>
            <a:ext cx="130153" cy="255529"/>
          </a:xfrm>
          <a:prstGeom prst="straightConnector1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8402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919636EC-0227-4692-8C50-06BADD977BA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44"/>
          <a:stretch/>
        </p:blipFill>
        <p:spPr>
          <a:xfrm>
            <a:off x="6671046" y="471385"/>
            <a:ext cx="5243605" cy="2904750"/>
          </a:xfrm>
          <a:prstGeom prst="rect">
            <a:avLst/>
          </a:prstGeom>
        </p:spPr>
      </p:pic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>
          <a:xfrm>
            <a:off x="221717" y="1174531"/>
            <a:ext cx="4989729" cy="74922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/>
              <a:t>Zunahme im Personalmangel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de-DE" sz="1400" dirty="0"/>
              <a:t>Zunahme der Meldungen von Intensivbereichen zu </a:t>
            </a:r>
            <a:br>
              <a:rPr lang="de-DE" sz="1400" dirty="0"/>
            </a:br>
            <a:r>
              <a:rPr lang="de-DE" sz="1400" dirty="0"/>
              <a:t>„begrenzter Verfügbarkeit“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457189"/>
            <a:fld id="{162A217B-ED1C-D84B-8478-63C77FA79618}" type="slidenum">
              <a:rPr lang="de-DE">
                <a:latin typeface="Calibri"/>
              </a:rPr>
              <a:pPr defTabSz="457189"/>
              <a:t>4</a:t>
            </a:fld>
            <a:endParaRPr lang="de-DE">
              <a:latin typeface="Calibri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316187" y="289066"/>
            <a:ext cx="4804454" cy="387798"/>
          </a:xfrm>
        </p:spPr>
        <p:txBody>
          <a:bodyPr/>
          <a:lstStyle/>
          <a:p>
            <a:r>
              <a:rPr lang="de-DE" sz="2800" dirty="0"/>
              <a:t>ITS Verfügbarkeit und Belastung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36A2607C-7113-4017-AF45-D16D67D9E2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"/>
          <a:stretch/>
        </p:blipFill>
        <p:spPr>
          <a:xfrm>
            <a:off x="6470058" y="3995908"/>
            <a:ext cx="5243604" cy="2862092"/>
          </a:xfrm>
          <a:prstGeom prst="rect">
            <a:avLst/>
          </a:prstGeom>
        </p:spPr>
      </p:pic>
      <p:sp>
        <p:nvSpPr>
          <p:cNvPr id="13" name="Textfeld 12">
            <a:extLst>
              <a:ext uri="{FF2B5EF4-FFF2-40B4-BE49-F238E27FC236}">
                <a16:creationId xmlns:a16="http://schemas.microsoft.com/office/drawing/2014/main" id="{9A5631DF-000F-434C-952C-6E542220AABF}"/>
              </a:ext>
            </a:extLst>
          </p:cNvPr>
          <p:cNvSpPr txBox="1"/>
          <p:nvPr/>
        </p:nvSpPr>
        <p:spPr>
          <a:xfrm>
            <a:off x="6254808" y="84548"/>
            <a:ext cx="28050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Verfügbarkeit High-Care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C3B3160A-EB7B-46C3-BED1-BBA49D28D603}"/>
              </a:ext>
            </a:extLst>
          </p:cNvPr>
          <p:cNvSpPr txBox="1"/>
          <p:nvPr/>
        </p:nvSpPr>
        <p:spPr>
          <a:xfrm>
            <a:off x="6264088" y="3612601"/>
            <a:ext cx="2806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Verfügbarkeit ECMO</a:t>
            </a: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A27CA33-1D5A-442A-9347-411D8D5370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17" y="3513791"/>
            <a:ext cx="5627113" cy="3207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83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14323FE-0245-4C7B-83CD-E6C9908F9391}"/>
              </a:ext>
            </a:extLst>
          </p:cNvPr>
          <p:cNvSpPr txBox="1">
            <a:spLocks/>
          </p:cNvSpPr>
          <p:nvPr/>
        </p:nvSpPr>
        <p:spPr>
          <a:xfrm>
            <a:off x="59378" y="0"/>
            <a:ext cx="12085122" cy="56317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2400" b="1" dirty="0">
                <a:solidFill>
                  <a:srgbClr val="0070C0"/>
                </a:solidFill>
              </a:rPr>
              <a:t> </a:t>
            </a:r>
            <a:r>
              <a:rPr lang="de-DE" sz="2400" b="1" dirty="0" err="1">
                <a:solidFill>
                  <a:srgbClr val="0070C0"/>
                </a:solidFill>
              </a:rPr>
              <a:t>SPoCK</a:t>
            </a:r>
            <a:r>
              <a:rPr lang="de-DE" sz="2400" b="1" dirty="0">
                <a:solidFill>
                  <a:srgbClr val="0070C0"/>
                </a:solidFill>
              </a:rPr>
              <a:t>: Prognosen intensivpflichtiger COVID-19-Patient*innen</a:t>
            </a:r>
            <a:endParaRPr lang="de-DE" sz="2400" dirty="0">
              <a:solidFill>
                <a:srgbClr val="0070C0"/>
              </a:solidFill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6D316A3-AAC9-4090-A57A-7FD12D8B0A41}"/>
              </a:ext>
            </a:extLst>
          </p:cNvPr>
          <p:cNvSpPr txBox="1"/>
          <p:nvPr/>
        </p:nvSpPr>
        <p:spPr>
          <a:xfrm>
            <a:off x="181886" y="1893169"/>
            <a:ext cx="5334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Länder (nach Kleeblättern) mit Kapazitäts-Prognosen: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293051AC-CDBB-4F45-A416-A1763C928651}"/>
              </a:ext>
            </a:extLst>
          </p:cNvPr>
          <p:cNvSpPr/>
          <p:nvPr/>
        </p:nvSpPr>
        <p:spPr>
          <a:xfrm>
            <a:off x="5710844" y="1387921"/>
            <a:ext cx="1678706" cy="1346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BB67F89-C932-455D-A624-9369B62AD9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886" y="736314"/>
            <a:ext cx="7534275" cy="88582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632F46F8-91F6-44BC-9FD1-30BA5CABA547}"/>
              </a:ext>
            </a:extLst>
          </p:cNvPr>
          <p:cNvSpPr txBox="1"/>
          <p:nvPr/>
        </p:nvSpPr>
        <p:spPr>
          <a:xfrm>
            <a:off x="8085923" y="135650"/>
            <a:ext cx="13727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Deutschland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B5BB7390-FD8F-488E-96F7-13B9597D65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9350" y="3017299"/>
            <a:ext cx="2956717" cy="3794600"/>
          </a:xfrm>
          <a:prstGeom prst="rect">
            <a:avLst/>
          </a:prstGeom>
        </p:spPr>
      </p:pic>
      <p:sp>
        <p:nvSpPr>
          <p:cNvPr id="29" name="Textfeld 28">
            <a:extLst>
              <a:ext uri="{FF2B5EF4-FFF2-40B4-BE49-F238E27FC236}">
                <a16:creationId xmlns:a16="http://schemas.microsoft.com/office/drawing/2014/main" id="{72D84F85-3FF1-40EF-9A5C-17EA3996C8E2}"/>
              </a:ext>
            </a:extLst>
          </p:cNvPr>
          <p:cNvSpPr txBox="1"/>
          <p:nvPr/>
        </p:nvSpPr>
        <p:spPr>
          <a:xfrm>
            <a:off x="10815043" y="5114586"/>
            <a:ext cx="1626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Kleeblatt Zuordnungen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76C3AAA-C578-41FA-8266-F4AEC06CD4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125" y="535764"/>
            <a:ext cx="3919101" cy="2376109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EFC02606-9BE5-4E95-8427-1915A7E914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420" y="2354297"/>
            <a:ext cx="7411746" cy="4401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5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9D0529E1-3C1C-4127-B298-9C6B33DD9B6E}"/>
              </a:ext>
            </a:extLst>
          </p:cNvPr>
          <p:cNvGrpSpPr/>
          <p:nvPr/>
        </p:nvGrpSpPr>
        <p:grpSpPr>
          <a:xfrm>
            <a:off x="330789" y="81761"/>
            <a:ext cx="10894560" cy="3532295"/>
            <a:chOff x="330789" y="345196"/>
            <a:chExt cx="11698662" cy="3564952"/>
          </a:xfrm>
        </p:grpSpPr>
        <p:pic>
          <p:nvPicPr>
            <p:cNvPr id="3" name="Grafik 2">
              <a:extLst>
                <a:ext uri="{FF2B5EF4-FFF2-40B4-BE49-F238E27FC236}">
                  <a16:creationId xmlns:a16="http://schemas.microsoft.com/office/drawing/2014/main" id="{D9F2787F-7A83-4664-B153-49641C64DC4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30789" y="476083"/>
              <a:ext cx="5641312" cy="3434065"/>
            </a:xfrm>
            <a:prstGeom prst="rect">
              <a:avLst/>
            </a:prstGeom>
          </p:spPr>
        </p:pic>
        <p:pic>
          <p:nvPicPr>
            <p:cNvPr id="4" name="Grafik 3">
              <a:extLst>
                <a:ext uri="{FF2B5EF4-FFF2-40B4-BE49-F238E27FC236}">
                  <a16:creationId xmlns:a16="http://schemas.microsoft.com/office/drawing/2014/main" id="{CA2AB38A-E4E5-4095-B3EB-CFD1F3094BC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19901" y="345196"/>
              <a:ext cx="5809550" cy="3564951"/>
            </a:xfrm>
            <a:prstGeom prst="rect">
              <a:avLst/>
            </a:prstGeom>
          </p:spPr>
        </p:pic>
      </p:grpSp>
      <p:pic>
        <p:nvPicPr>
          <p:cNvPr id="5" name="Grafik 4">
            <a:extLst>
              <a:ext uri="{FF2B5EF4-FFF2-40B4-BE49-F238E27FC236}">
                <a16:creationId xmlns:a16="http://schemas.microsoft.com/office/drawing/2014/main" id="{1E3D2AFE-0A06-4E65-9C47-A9F7AA4778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788" y="3715079"/>
            <a:ext cx="5253559" cy="3081961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495971D-13E4-4F78-867D-4049C28BA0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15115" y="3640448"/>
            <a:ext cx="5410233" cy="321755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E54B1E96-5C3F-4E4A-9185-E9BFCE569181}"/>
              </a:ext>
            </a:extLst>
          </p:cNvPr>
          <p:cNvSpPr/>
          <p:nvPr/>
        </p:nvSpPr>
        <p:spPr>
          <a:xfrm>
            <a:off x="200297" y="5199017"/>
            <a:ext cx="11338560" cy="1624416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9BC471E2-0353-4102-BFE9-B0EDEDA149F0}"/>
              </a:ext>
            </a:extLst>
          </p:cNvPr>
          <p:cNvSpPr/>
          <p:nvPr/>
        </p:nvSpPr>
        <p:spPr>
          <a:xfrm>
            <a:off x="8476686" y="38216"/>
            <a:ext cx="2795451" cy="3558687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11A9FAD-55FF-46DA-882A-3176EC479810}"/>
              </a:ext>
            </a:extLst>
          </p:cNvPr>
          <p:cNvSpPr/>
          <p:nvPr/>
        </p:nvSpPr>
        <p:spPr>
          <a:xfrm>
            <a:off x="200298" y="3688686"/>
            <a:ext cx="2682240" cy="1527484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F4E63DE7-31C9-49AD-87E9-05E6C051CEAD}"/>
              </a:ext>
            </a:extLst>
          </p:cNvPr>
          <p:cNvSpPr/>
          <p:nvPr/>
        </p:nvSpPr>
        <p:spPr>
          <a:xfrm>
            <a:off x="200297" y="136819"/>
            <a:ext cx="2682240" cy="1700690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728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143</Words>
  <Application>Microsoft Office PowerPoint</Application>
  <PresentationFormat>Breitbild</PresentationFormat>
  <Paragraphs>35</Paragraphs>
  <Slides>6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</vt:lpstr>
      <vt:lpstr>DIVI-Intensivregister</vt:lpstr>
      <vt:lpstr>PowerPoint-Präsentation</vt:lpstr>
      <vt:lpstr>PowerPoint-Präsentation</vt:lpstr>
      <vt:lpstr>ITS Verfügbarkeit und Belastung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Infektionssituation in Schulen</dc:title>
  <dc:creator>Lehfeld, Ann-Sophie</dc:creator>
  <cp:lastModifiedBy>Fischer, Martina</cp:lastModifiedBy>
  <cp:revision>163</cp:revision>
  <dcterms:created xsi:type="dcterms:W3CDTF">2021-01-13T08:46:29Z</dcterms:created>
  <dcterms:modified xsi:type="dcterms:W3CDTF">2021-03-24T09:26:38Z</dcterms:modified>
</cp:coreProperties>
</file>