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1" r:id="rId3"/>
    <p:sldId id="319" r:id="rId4"/>
    <p:sldId id="311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131" d="100"/>
          <a:sy n="131" d="100"/>
        </p:scale>
        <p:origin x="1002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11</a:t>
            </a:r>
          </a:p>
        </c:rich>
      </c:tx>
      <c:layout>
        <c:manualLayout>
          <c:xMode val="edge"/>
          <c:yMode val="edge"/>
          <c:x val="0.11667041619797526"/>
          <c:y val="1.371506819826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Epivurve_care_TOP!$D$1</c:f>
              <c:strCache>
                <c:ptCount val="1"/>
                <c:pt idx="0">
                  <c:v>Übermittelt bis KW 7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Epivurve_care_TOP!$D$2:$D$57</c:f>
              <c:numCache>
                <c:formatCode>General</c:formatCode>
                <c:ptCount val="56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47</c:v>
                </c:pt>
                <c:pt idx="4">
                  <c:v>122</c:v>
                </c:pt>
                <c:pt idx="5">
                  <c:v>190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27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18</c:v>
                </c:pt>
                <c:pt idx="31">
                  <c:v>14</c:v>
                </c:pt>
                <c:pt idx="32">
                  <c:v>37</c:v>
                </c:pt>
                <c:pt idx="33">
                  <c:v>88</c:v>
                </c:pt>
                <c:pt idx="34">
                  <c:v>143</c:v>
                </c:pt>
                <c:pt idx="35">
                  <c:v>174</c:v>
                </c:pt>
                <c:pt idx="36">
                  <c:v>206</c:v>
                </c:pt>
                <c:pt idx="37">
                  <c:v>245</c:v>
                </c:pt>
                <c:pt idx="38">
                  <c:v>273</c:v>
                </c:pt>
                <c:pt idx="39">
                  <c:v>255</c:v>
                </c:pt>
                <c:pt idx="40">
                  <c:v>279</c:v>
                </c:pt>
                <c:pt idx="41">
                  <c:v>340</c:v>
                </c:pt>
                <c:pt idx="42">
                  <c:v>364</c:v>
                </c:pt>
                <c:pt idx="43">
                  <c:v>306</c:v>
                </c:pt>
                <c:pt idx="44">
                  <c:v>291</c:v>
                </c:pt>
                <c:pt idx="45">
                  <c:v>278</c:v>
                </c:pt>
                <c:pt idx="46">
                  <c:v>222</c:v>
                </c:pt>
                <c:pt idx="47">
                  <c:v>169</c:v>
                </c:pt>
                <c:pt idx="48">
                  <c:v>128</c:v>
                </c:pt>
                <c:pt idx="49">
                  <c:v>95</c:v>
                </c:pt>
                <c:pt idx="50">
                  <c:v>44</c:v>
                </c:pt>
                <c:pt idx="5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4-400F-BDBA-2A74935141C1}"/>
            </c:ext>
          </c:extLst>
        </c:ser>
        <c:ser>
          <c:idx val="5"/>
          <c:order val="1"/>
          <c:tx>
            <c:strRef>
              <c:f>Epivurve_care_TOP!$I$1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9BBB59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3</c:v>
                </c:pt>
                <c:pt idx="35">
                  <c:v>1</c:v>
                </c:pt>
                <c:pt idx="36">
                  <c:v>2</c:v>
                </c:pt>
                <c:pt idx="37">
                  <c:v>1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3</c:v>
                </c:pt>
                <c:pt idx="42">
                  <c:v>8</c:v>
                </c:pt>
                <c:pt idx="43">
                  <c:v>5</c:v>
                </c:pt>
                <c:pt idx="44">
                  <c:v>10</c:v>
                </c:pt>
                <c:pt idx="45">
                  <c:v>3</c:v>
                </c:pt>
                <c:pt idx="46">
                  <c:v>7</c:v>
                </c:pt>
                <c:pt idx="47">
                  <c:v>1</c:v>
                </c:pt>
                <c:pt idx="48">
                  <c:v>3</c:v>
                </c:pt>
                <c:pt idx="49">
                  <c:v>2</c:v>
                </c:pt>
                <c:pt idx="50">
                  <c:v>7</c:v>
                </c:pt>
                <c:pt idx="51">
                  <c:v>30</c:v>
                </c:pt>
                <c:pt idx="52">
                  <c:v>14</c:v>
                </c:pt>
                <c:pt idx="5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4-400F-BDBA-2A74935141C1}"/>
            </c:ext>
          </c:extLst>
        </c:ser>
        <c:ser>
          <c:idx val="6"/>
          <c:order val="2"/>
          <c:tx>
            <c:strRef>
              <c:f>Epivurve_care_TOP!$J$1</c:f>
              <c:strCache>
                <c:ptCount val="1"/>
                <c:pt idx="0">
                  <c:v>Neu übermittelt in KW 9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4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0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6</c:v>
                </c:pt>
                <c:pt idx="50">
                  <c:v>3</c:v>
                </c:pt>
                <c:pt idx="51">
                  <c:v>10</c:v>
                </c:pt>
                <c:pt idx="52">
                  <c:v>20</c:v>
                </c:pt>
                <c:pt idx="5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4-400F-BDBA-2A74935141C1}"/>
            </c:ext>
          </c:extLst>
        </c:ser>
        <c:ser>
          <c:idx val="7"/>
          <c:order val="3"/>
          <c:tx>
            <c:strRef>
              <c:f>Epivurve_care_TOP!$K$1</c:f>
              <c:strCache>
                <c:ptCount val="1"/>
                <c:pt idx="0">
                  <c:v>Neu übermittelt in KW 10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0</c:v>
                </c:pt>
                <c:pt idx="39">
                  <c:v>1</c:v>
                </c:pt>
                <c:pt idx="40">
                  <c:v>1</c:v>
                </c:pt>
                <c:pt idx="41">
                  <c:v>5</c:v>
                </c:pt>
                <c:pt idx="42">
                  <c:v>2</c:v>
                </c:pt>
                <c:pt idx="43">
                  <c:v>2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10</c:v>
                </c:pt>
                <c:pt idx="53">
                  <c:v>17</c:v>
                </c:pt>
                <c:pt idx="5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4-400F-BDBA-2A74935141C1}"/>
            </c:ext>
          </c:extLst>
        </c:ser>
        <c:ser>
          <c:idx val="0"/>
          <c:order val="4"/>
          <c:tx>
            <c:strRef>
              <c:f>Epivurve_care_TOP!$L$1</c:f>
              <c:strCache>
                <c:ptCount val="1"/>
                <c:pt idx="0">
                  <c:v>Neu übermittelt in KW 11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4</c:v>
                </c:pt>
                <c:pt idx="49">
                  <c:v>0</c:v>
                </c:pt>
                <c:pt idx="50">
                  <c:v>1</c:v>
                </c:pt>
                <c:pt idx="51">
                  <c:v>3</c:v>
                </c:pt>
                <c:pt idx="52">
                  <c:v>2</c:v>
                </c:pt>
                <c:pt idx="53">
                  <c:v>7</c:v>
                </c:pt>
                <c:pt idx="54">
                  <c:v>30</c:v>
                </c:pt>
                <c:pt idx="5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D4-400F-BDBA-2A7493514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0596688"/>
        <c:axId val="330597016"/>
      </c:barChart>
      <c:catAx>
        <c:axId val="33059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7016"/>
        <c:crosses val="autoZero"/>
        <c:auto val="1"/>
        <c:lblAlgn val="ctr"/>
        <c:lblOffset val="100"/>
        <c:noMultiLvlLbl val="0"/>
      </c:catAx>
      <c:valAx>
        <c:axId val="330597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3059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Epicurve_noso_TOP!$D$1</c:f>
              <c:strCache>
                <c:ptCount val="1"/>
                <c:pt idx="0">
                  <c:v>Übermittelt bis KW 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Epicurve_noso_TOP!$D$2:$D$57</c:f>
              <c:numCache>
                <c:formatCode>General</c:formatCode>
                <c:ptCount val="56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122</c:v>
                </c:pt>
                <c:pt idx="5">
                  <c:v>147</c:v>
                </c:pt>
                <c:pt idx="6">
                  <c:v>103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53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143</c:v>
                </c:pt>
                <c:pt idx="37">
                  <c:v>126</c:v>
                </c:pt>
                <c:pt idx="38">
                  <c:v>172</c:v>
                </c:pt>
                <c:pt idx="39">
                  <c:v>139</c:v>
                </c:pt>
                <c:pt idx="40">
                  <c:v>206</c:v>
                </c:pt>
                <c:pt idx="41">
                  <c:v>219</c:v>
                </c:pt>
                <c:pt idx="42">
                  <c:v>245</c:v>
                </c:pt>
                <c:pt idx="43">
                  <c:v>169</c:v>
                </c:pt>
                <c:pt idx="44">
                  <c:v>145</c:v>
                </c:pt>
                <c:pt idx="45">
                  <c:v>179</c:v>
                </c:pt>
                <c:pt idx="46">
                  <c:v>191</c:v>
                </c:pt>
                <c:pt idx="47">
                  <c:v>196</c:v>
                </c:pt>
                <c:pt idx="48">
                  <c:v>156</c:v>
                </c:pt>
                <c:pt idx="49">
                  <c:v>146</c:v>
                </c:pt>
                <c:pt idx="50">
                  <c:v>124</c:v>
                </c:pt>
                <c:pt idx="5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8-41E5-AC2B-A87F82AF91A5}"/>
            </c:ext>
          </c:extLst>
        </c:ser>
        <c:ser>
          <c:idx val="6"/>
          <c:order val="1"/>
          <c:tx>
            <c:strRef>
              <c:f>Epicurve_noso_TOP!$I$1</c:f>
              <c:strCache>
                <c:ptCount val="1"/>
                <c:pt idx="0">
                  <c:v>Neu übermittelt in KW 8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Epicurve_noso_TOP!$I$2:$I$54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4</c:v>
                </c:pt>
                <c:pt idx="46">
                  <c:v>1</c:v>
                </c:pt>
                <c:pt idx="47">
                  <c:v>0</c:v>
                </c:pt>
                <c:pt idx="48">
                  <c:v>6</c:v>
                </c:pt>
                <c:pt idx="49">
                  <c:v>4</c:v>
                </c:pt>
                <c:pt idx="50">
                  <c:v>13</c:v>
                </c:pt>
                <c:pt idx="51">
                  <c:v>58</c:v>
                </c:pt>
                <c:pt idx="5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48-41E5-AC2B-A87F82AF91A5}"/>
            </c:ext>
          </c:extLst>
        </c:ser>
        <c:ser>
          <c:idx val="7"/>
          <c:order val="2"/>
          <c:tx>
            <c:strRef>
              <c:f>Epicurve_noso_TOP!$J$1</c:f>
              <c:strCache>
                <c:ptCount val="1"/>
                <c:pt idx="0">
                  <c:v>Neu übermittelt in KW 9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Epicurve_noso_TOP!$A$2:$B$57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Epicurve_noso_TOP!$J$2:$J$55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0</c:v>
                </c:pt>
                <c:pt idx="45">
                  <c:v>1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8</c:v>
                </c:pt>
                <c:pt idx="52">
                  <c:v>45</c:v>
                </c:pt>
                <c:pt idx="5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48-41E5-AC2B-A87F82AF91A5}"/>
            </c:ext>
          </c:extLst>
        </c:ser>
        <c:ser>
          <c:idx val="5"/>
          <c:order val="3"/>
          <c:tx>
            <c:strRef>
              <c:f>Epicurve_noso_TOP!$K$1</c:f>
              <c:strCache>
                <c:ptCount val="1"/>
                <c:pt idx="0">
                  <c:v>Neu übermittelt in KW 10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3</c:v>
                </c:pt>
                <c:pt idx="50">
                  <c:v>1</c:v>
                </c:pt>
                <c:pt idx="51">
                  <c:v>8</c:v>
                </c:pt>
                <c:pt idx="52">
                  <c:v>11</c:v>
                </c:pt>
                <c:pt idx="53">
                  <c:v>35</c:v>
                </c:pt>
                <c:pt idx="5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48-41E5-AC2B-A87F82AF91A5}"/>
            </c:ext>
          </c:extLst>
        </c:ser>
        <c:ser>
          <c:idx val="0"/>
          <c:order val="4"/>
          <c:tx>
            <c:strRef>
              <c:f>Epicurve_noso_TOP!$L$1</c:f>
              <c:strCache>
                <c:ptCount val="1"/>
                <c:pt idx="0">
                  <c:v>Neu übermittelt in KW 11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Epicurve_noso_TOP!$A$2:$B$57</c:f>
              <c:multiLvlStrCache>
                <c:ptCount val="56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4</c:v>
                </c:pt>
                <c:pt idx="52">
                  <c:v>4</c:v>
                </c:pt>
                <c:pt idx="53">
                  <c:v>16</c:v>
                </c:pt>
                <c:pt idx="54">
                  <c:v>33</c:v>
                </c:pt>
                <c:pt idx="5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48-41E5-AC2B-A87F82AF91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83332648"/>
        <c:axId val="783324120"/>
      </c:barChart>
      <c:catAx>
        <c:axId val="78333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24120"/>
        <c:crosses val="autoZero"/>
        <c:auto val="1"/>
        <c:lblAlgn val="ctr"/>
        <c:lblOffset val="100"/>
        <c:noMultiLvlLbl val="0"/>
      </c:catAx>
      <c:valAx>
        <c:axId val="78332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83332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24/03/2021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23.3.21</a:t>
            </a: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02A07A-05ED-40F7-A5CB-8EFE9D448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9882"/>
            <a:ext cx="7762477" cy="490550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836B2A-DB6D-4F13-AE89-80C02B1EB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0"/>
            <a:ext cx="4098614" cy="23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588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23.3.2021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572000" y="2924944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4752528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048D9F-DCAC-4215-BC00-6A2D9646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-27384"/>
            <a:ext cx="4644007" cy="28800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6B5346E-4F86-4084-9ADB-68206B49D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5118"/>
            <a:ext cx="4499992" cy="28080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5C54928-D1DD-427B-BF69-DA2D6D134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021" y="3933373"/>
            <a:ext cx="4603979" cy="28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398" y="836265"/>
            <a:ext cx="4032448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184B4C6-3924-49E7-AC86-7D3A87FA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6632"/>
            <a:ext cx="4032448" cy="2537905"/>
          </a:xfrm>
          <a:prstGeom prst="rect">
            <a:avLst/>
          </a:prstGeom>
        </p:spPr>
      </p:pic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5714D24D-EE24-4523-B5B7-7B1069BF6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47" y="2317943"/>
            <a:ext cx="6885561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2384"/>
            <a:ext cx="4761881" cy="874368"/>
          </a:xfrm>
        </p:spPr>
        <p:txBody>
          <a:bodyPr/>
          <a:lstStyle/>
          <a:p>
            <a:r>
              <a:rPr lang="de-DE" dirty="0"/>
              <a:t>B.1.1.7 (delH69/V70) </a:t>
            </a:r>
            <a:br>
              <a:rPr lang="de-DE" dirty="0"/>
            </a:br>
            <a:r>
              <a:rPr lang="de-DE" dirty="0"/>
              <a:t>(Daten aus 12 Laboren) – </a:t>
            </a:r>
            <a:br>
              <a:rPr lang="de-DE" dirty="0"/>
            </a:br>
            <a:r>
              <a:rPr lang="de-DE" b="0" dirty="0"/>
              <a:t>Datenstand 23.3.2021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1AE34D-CAB0-4B46-8AEE-CABC34D26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726473"/>
            <a:ext cx="7960836" cy="515891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C564324-3DA3-43B3-95A2-9F112251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61445"/>
            <a:ext cx="3995936" cy="26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96D6D136-791E-49A0-B4AE-130D15E86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089735"/>
              </p:ext>
            </p:extLst>
          </p:nvPr>
        </p:nvGraphicFramePr>
        <p:xfrm>
          <a:off x="60778" y="1125527"/>
          <a:ext cx="4320480" cy="518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76B22567-BC03-48BF-841B-D6A9F9D6D2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088781"/>
              </p:ext>
            </p:extLst>
          </p:nvPr>
        </p:nvGraphicFramePr>
        <p:xfrm>
          <a:off x="4572000" y="1153859"/>
          <a:ext cx="4511222" cy="515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23.3.21</vt:lpstr>
      <vt:lpstr>Datenstand 23.3.2021  Anzahl der Testungen pro 100.000 Einwohner nach Altersgruppe und Kalenderwoche </vt:lpstr>
      <vt:lpstr>Anzahl Teste und Positivenanteil in verschiedenen Organisationseinheiten</vt:lpstr>
      <vt:lpstr>B.1.1.7 (delH69/V70)  (Daten aus 12 Laboren) –  Datenstand 23.3.2021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Houareau, Claudia</cp:lastModifiedBy>
  <cp:revision>280</cp:revision>
  <dcterms:created xsi:type="dcterms:W3CDTF">2020-01-21T10:42:53Z</dcterms:created>
  <dcterms:modified xsi:type="dcterms:W3CDTF">2021-03-24T09:22:43Z</dcterms:modified>
</cp:coreProperties>
</file>