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727" r:id="rId3"/>
    <p:sldId id="728" r:id="rId4"/>
    <p:sldId id="264" r:id="rId5"/>
    <p:sldId id="732" r:id="rId6"/>
    <p:sldId id="266" r:id="rId7"/>
    <p:sldId id="730" r:id="rId8"/>
    <p:sldId id="731" r:id="rId9"/>
    <p:sldId id="729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86924" autoAdjust="0"/>
  </p:normalViewPr>
  <p:slideViewPr>
    <p:cSldViewPr snapToGrid="0" snapToObjects="1">
      <p:cViewPr varScale="1">
        <p:scale>
          <a:sx n="88" d="100"/>
          <a:sy n="88" d="100"/>
        </p:scale>
        <p:origin x="1308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24.03.2021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24.03.2021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17.03.2021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24. März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24.03.2021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96AD89CD-79F0-4A83-9277-D43BE0B7B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969406"/>
              </p:ext>
            </p:extLst>
          </p:nvPr>
        </p:nvGraphicFramePr>
        <p:xfrm>
          <a:off x="473532" y="1280319"/>
          <a:ext cx="8213268" cy="3236911"/>
        </p:xfrm>
        <a:graphic>
          <a:graphicData uri="http://schemas.openxmlformats.org/drawingml/2006/table">
            <a:tbl>
              <a:tblPr firstRow="1" firstCol="1" bandRow="1"/>
              <a:tblGrid>
                <a:gridCol w="1077577">
                  <a:extLst>
                    <a:ext uri="{9D8B030D-6E8A-4147-A177-3AD203B41FA5}">
                      <a16:colId xmlns:a16="http://schemas.microsoft.com/office/drawing/2014/main" val="1848036968"/>
                    </a:ext>
                  </a:extLst>
                </a:gridCol>
                <a:gridCol w="1063468">
                  <a:extLst>
                    <a:ext uri="{9D8B030D-6E8A-4147-A177-3AD203B41FA5}">
                      <a16:colId xmlns:a16="http://schemas.microsoft.com/office/drawing/2014/main" val="1948223029"/>
                    </a:ext>
                  </a:extLst>
                </a:gridCol>
                <a:gridCol w="125190">
                  <a:extLst>
                    <a:ext uri="{9D8B030D-6E8A-4147-A177-3AD203B41FA5}">
                      <a16:colId xmlns:a16="http://schemas.microsoft.com/office/drawing/2014/main" val="3824566926"/>
                    </a:ext>
                  </a:extLst>
                </a:gridCol>
                <a:gridCol w="733537">
                  <a:extLst>
                    <a:ext uri="{9D8B030D-6E8A-4147-A177-3AD203B41FA5}">
                      <a16:colId xmlns:a16="http://schemas.microsoft.com/office/drawing/2014/main" val="2985540721"/>
                    </a:ext>
                  </a:extLst>
                </a:gridCol>
                <a:gridCol w="563472">
                  <a:extLst>
                    <a:ext uri="{9D8B030D-6E8A-4147-A177-3AD203B41FA5}">
                      <a16:colId xmlns:a16="http://schemas.microsoft.com/office/drawing/2014/main" val="781203762"/>
                    </a:ext>
                  </a:extLst>
                </a:gridCol>
                <a:gridCol w="1400457">
                  <a:extLst>
                    <a:ext uri="{9D8B030D-6E8A-4147-A177-3AD203B41FA5}">
                      <a16:colId xmlns:a16="http://schemas.microsoft.com/office/drawing/2014/main" val="3622544564"/>
                    </a:ext>
                  </a:extLst>
                </a:gridCol>
                <a:gridCol w="125190">
                  <a:extLst>
                    <a:ext uri="{9D8B030D-6E8A-4147-A177-3AD203B41FA5}">
                      <a16:colId xmlns:a16="http://schemas.microsoft.com/office/drawing/2014/main" val="2186132397"/>
                    </a:ext>
                  </a:extLst>
                </a:gridCol>
                <a:gridCol w="1444343">
                  <a:extLst>
                    <a:ext uri="{9D8B030D-6E8A-4147-A177-3AD203B41FA5}">
                      <a16:colId xmlns:a16="http://schemas.microsoft.com/office/drawing/2014/main" val="220435508"/>
                    </a:ext>
                  </a:extLst>
                </a:gridCol>
                <a:gridCol w="125190">
                  <a:extLst>
                    <a:ext uri="{9D8B030D-6E8A-4147-A177-3AD203B41FA5}">
                      <a16:colId xmlns:a16="http://schemas.microsoft.com/office/drawing/2014/main" val="1651442186"/>
                    </a:ext>
                  </a:extLst>
                </a:gridCol>
                <a:gridCol w="1554844">
                  <a:extLst>
                    <a:ext uri="{9D8B030D-6E8A-4147-A177-3AD203B41FA5}">
                      <a16:colId xmlns:a16="http://schemas.microsoft.com/office/drawing/2014/main" val="4132555358"/>
                    </a:ext>
                  </a:extLst>
                </a:gridCol>
              </a:tblGrid>
              <a:tr h="40818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 (Datenstand 23.3.)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818094"/>
                  </a:ext>
                </a:extLst>
              </a:tr>
              <a:tr h="824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 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zum Vortag der Fälle in intensivmedizinischer Behandlung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196072"/>
                  </a:ext>
                </a:extLst>
              </a:tr>
              <a:tr h="21721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+15.813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+4.000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DE" sz="1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5565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 Impfung: + 187.901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4079" marR="14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mbria" panose="02040503050406030204" pitchFamily="18" charset="0"/>
                        </a:rPr>
                        <a:t>+</a:t>
                      </a:r>
                      <a:r>
                        <a:rPr lang="de-DE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</a:t>
                      </a: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569054"/>
                  </a:ext>
                </a:extLst>
              </a:tr>
              <a:tr h="269407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(2.690.523)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[ca. 170.000]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DE" sz="10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Fälle/100.000 EW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[374/412]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5565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 Impfung: + 80.394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4079" marR="14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[3.171]</a:t>
                      </a: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186755"/>
                  </a:ext>
                </a:extLst>
              </a:tr>
              <a:tr h="866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60-79 Jahre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80+ Jahre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100/ 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einer/zwei Impfung/en und Anteil an Bevölkerung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Auf ITS verstorben zum Vortag</a:t>
                      </a:r>
                      <a:endParaRPr lang="de-DE" sz="1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966775"/>
                  </a:ext>
                </a:extLst>
              </a:tr>
              <a:tr h="24245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>
                          <a:effectLst/>
                          <a:latin typeface="Calibri" panose="020F0502020204030204" pitchFamily="34" charset="0"/>
                        </a:rPr>
                        <a:t>+11.600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>
                          <a:effectLst/>
                          <a:latin typeface="Calibri" panose="020F0502020204030204" pitchFamily="34" charset="0"/>
                        </a:rPr>
                        <a:t>+248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>
                          <a:effectLst/>
                          <a:latin typeface="Calibri" panose="020F0502020204030204" pitchFamily="34" charset="0"/>
                        </a:rPr>
                        <a:t>-6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7.937.540 (9,5 %)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+109</a:t>
                      </a:r>
                      <a:endParaRPr lang="de-DE" sz="1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419414"/>
                  </a:ext>
                </a:extLst>
              </a:tr>
              <a:tr h="4081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(ca. 2.445.300)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(75.212)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Fälle/100.000 EW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[193/412]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3.516.986 (4,2 %)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2378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7-Tage-Inzidenz der Bundesländer nach Berichtsdatum 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435831F3-2A00-45A2-9727-CC048E1FD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24.03.2021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853434-F03F-4CAA-904C-6C7E08A7F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52" y="944880"/>
            <a:ext cx="7902048" cy="42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24.03.2021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" y="142468"/>
            <a:ext cx="7114609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N=89.940 (COVID-19)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B952C1-378E-4A64-8F7D-D883F9883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036" y="477028"/>
            <a:ext cx="6598920" cy="466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49FD6CA-3E53-4EA0-B675-6868B99E1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581471A-A7E3-4910-BDB2-D4791C1A5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24.03.2021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8869790-3B01-48D7-972F-EB851063F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8583"/>
            <a:ext cx="7983646" cy="714291"/>
          </a:xfrm>
        </p:spPr>
        <p:txBody>
          <a:bodyPr/>
          <a:lstStyle/>
          <a:p>
            <a:r>
              <a:rPr lang="de-DE" dirty="0"/>
              <a:t>Zunehmender bzw. abnehmender Trend im Vergleich zur Vorwoche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3CBB28C-A06D-4CB0-9B10-37DC1A4AB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143" y="991431"/>
            <a:ext cx="5699760" cy="403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97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A6FFA52-A38E-446D-9D7C-83F5B8AB8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24.03.2021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24BD9A4-D6D6-43EF-8E92-3F607F2B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23.03.2021)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7254D69-60D9-4A6E-AE49-1600A79A5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5" y="1363981"/>
            <a:ext cx="7229856" cy="361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24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A3C3246-1BE1-4140-B56F-DF53CD8B8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24.03.2021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1ED99AC-E288-4AE8-BE7B-E3DD8B63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102393"/>
            <a:ext cx="7983646" cy="714291"/>
          </a:xfrm>
        </p:spPr>
        <p:txBody>
          <a:bodyPr/>
          <a:lstStyle/>
          <a:p>
            <a:r>
              <a:rPr lang="de-DE" dirty="0"/>
              <a:t>COVID-19 Fälle, Anteil der Verstorbenen, </a:t>
            </a:r>
            <a:br>
              <a:rPr lang="de-DE" dirty="0"/>
            </a:br>
            <a:r>
              <a:rPr lang="de-DE" dirty="0"/>
              <a:t>Anteil der Hospitalisierten, (Stand 23.03.2021)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1AB3354-07E2-4ED2-B4E0-29F90D006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457" y="816684"/>
            <a:ext cx="6681086" cy="43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7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C932898-D7E6-450E-85C2-2A93D8A78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24.03.2021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D5F6428-4A02-4CD7-813B-B23C628E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9" y="113013"/>
            <a:ext cx="7983646" cy="714291"/>
          </a:xfrm>
        </p:spPr>
        <p:txBody>
          <a:bodyPr/>
          <a:lstStyle/>
          <a:p>
            <a:r>
              <a:rPr lang="de-DE" dirty="0"/>
              <a:t>Hospitalisierte COVID-19-Fälle nach Altersgruppen (Stand 23.03.2021)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6A3C604-F1D4-4FF1-86AC-EC37B26ED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15" y="937057"/>
            <a:ext cx="7560926" cy="383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2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FD59BF7-2E3F-4C73-A528-AD48C796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COVID-19-Todesfälle nach Sterbewoche (Stand 23.03.2021)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031D7FE8-0EF5-40FF-B49F-6105428AC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24.03.2021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5432380-85DE-48F6-978C-DFBD175FC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59" y="1251713"/>
            <a:ext cx="6659281" cy="38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7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</Words>
  <Application>Microsoft Office PowerPoint</Application>
  <PresentationFormat>Bildschirmpräsentation (16:9)</PresentationFormat>
  <Paragraphs>83</Paragraphs>
  <Slides>9</Slides>
  <Notes>2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MS Mincho</vt:lpstr>
      <vt:lpstr>MS Mincho</vt:lpstr>
      <vt:lpstr>ScalaSans</vt:lpstr>
      <vt:lpstr>Arial</vt:lpstr>
      <vt:lpstr>Calibri</vt:lpstr>
      <vt:lpstr>Cambria</vt:lpstr>
      <vt:lpstr>Wingdings</vt:lpstr>
      <vt:lpstr>Office-Design</vt:lpstr>
      <vt:lpstr>Lage national </vt:lpstr>
      <vt:lpstr>Überblick Kennzahlen</vt:lpstr>
      <vt:lpstr>7-Tage-Inzidenz der Bundesländer nach Berichtsdatum </vt:lpstr>
      <vt:lpstr>Geografische Verteilung 7-Tage-Inzidenz nach Landkreis, N=89.940 (COVID-19)</vt:lpstr>
      <vt:lpstr>Zunehmender bzw. abnehmender Trend im Vergleich zur Vorwoche</vt:lpstr>
      <vt:lpstr>7-Tage-Inzidenz der COVID-19-Fälle nach Altersgruppe und Meldewoche (Stand 23.03.2021)</vt:lpstr>
      <vt:lpstr>COVID-19 Fälle, Anteil der Verstorbenen,  Anteil der Hospitalisierten, (Stand 23.03.2021)</vt:lpstr>
      <vt:lpstr>Hospitalisierte COVID-19-Fälle nach Altersgruppen (Stand 23.03.2021)</vt:lpstr>
      <vt:lpstr>Anzahl COVID-19-Todesfälle nach Sterbewoche (Stand 23.03.2021)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201</cp:revision>
  <dcterms:created xsi:type="dcterms:W3CDTF">2015-11-02T12:29:13Z</dcterms:created>
  <dcterms:modified xsi:type="dcterms:W3CDTF">2021-03-24T09:25:26Z</dcterms:modified>
</cp:coreProperties>
</file>