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7" r:id="rId9"/>
    <p:sldId id="626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7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4014" autoAdjust="0"/>
  </p:normalViewPr>
  <p:slideViewPr>
    <p:cSldViewPr snapToGrid="0" snapToObjects="1">
      <p:cViewPr varScale="1">
        <p:scale>
          <a:sx n="73" d="100"/>
          <a:sy n="73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11. KW bei Kindern (hier besonders die 5-14-Jährigen)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wieder gestiegen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Weiterer Rückgang in Altersgruppe 80 +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AG 0-4, 15-34, 35-59, 60-79 steigen z.T. stark an</a:t>
            </a:r>
            <a:endParaRPr lang="de-DE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15-34 und 35-59 sind wieder auf erhöhtem Niveau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anderen Altersgruppen noch unter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15-34 und 35-59 nach starkem Anstieg wieder auf erhöhtem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AG 60-79 weniger starker Anstieg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AG80 + weiterer kontinuierlicher Rückgang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Insbesondere AG 0-4 Jahre befindet sich noch deutlich unter dem Niveau der Vorjahre (auf Niveau Sommer 2020)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AG 35-59 und 60-79: nach Stabilisierung </a:t>
            </a:r>
            <a:r>
              <a:rPr lang="de-DE" b="0" dirty="0" err="1"/>
              <a:t>möglw</a:t>
            </a:r>
            <a:r>
              <a:rPr lang="de-DE" b="0" dirty="0"/>
              <a:t>. wieder Trend nach oben</a:t>
            </a:r>
          </a:p>
          <a:p>
            <a:pPr marL="0" indent="0">
              <a:buFontTx/>
              <a:buNone/>
            </a:pPr>
            <a:r>
              <a:rPr lang="de-DE" b="0" dirty="0"/>
              <a:t>AG 80+ :	kontinuierlicher Trend nach unten gestoppt</a:t>
            </a:r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51% in </a:t>
            </a:r>
            <a:r>
              <a:rPr lang="de-DE" b="1"/>
              <a:t>KW 10/2021 </a:t>
            </a:r>
            <a:endParaRPr lang="de-DE" b="1" dirty="0"/>
          </a:p>
          <a:p>
            <a:pPr marL="0" indent="0">
              <a:buFontTx/>
              <a:buNone/>
            </a:pPr>
            <a:r>
              <a:rPr lang="de-DE" b="0" dirty="0"/>
              <a:t>In den letzten Wochen schwankend um 50%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mit und ohne COVID-19 sind in KW 10/2021 wieder gestiegen (v.a. bei kurzer Verweildauer zu sehen)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Sommerniveau beim Anteil COVID-19 an SARI (schwarze Linie) </a:t>
            </a:r>
            <a:r>
              <a:rPr lang="de-DE" b="1" dirty="0">
                <a:sym typeface="Wingdings" panose="05000000000000000000" pitchFamily="2" charset="2"/>
              </a:rPr>
              <a:t>lag durchgehend unter 10%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</a:t>
            </a:r>
            <a:r>
              <a:rPr lang="de-DE" b="0" dirty="0">
                <a:sym typeface="Wingdings" panose="05000000000000000000" pitchFamily="2" charset="2"/>
              </a:rPr>
              <a:t>Sommerniveau bei Anzahl COVID-19-Fälle mit SARI (gelbe Balken)</a:t>
            </a:r>
            <a:r>
              <a:rPr lang="de-DE" b="1" dirty="0">
                <a:sym typeface="Wingdings" panose="05000000000000000000" pitchFamily="2" charset="2"/>
              </a:rPr>
              <a:t> (TCD: &lt;50 Fälle, SCD: &lt;100 Fälle)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23.3.2021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11.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23.3.2021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5DC9F3-AAD2-43F6-BF0D-6F85B42D4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396"/>
            <a:ext cx="5234152" cy="37855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39F3-E1EF-4753-BA68-828A18D9E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048" y="3808932"/>
            <a:ext cx="3909848" cy="28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11.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23.3.2021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11. KW 2021 bei ca. 740 Arzt­konsul­ta­tionen wegen ARE pro 100.000 Einwohner. Auf die Bevölke­rung in Deutschland bezogen entspricht das einer Gesamtzahl von rund 615.000 Arzt­besuchen wegen akuter Atem­wegs­er­kran­kungen (Vorwoche: 516.000). </a:t>
            </a:r>
            <a:endParaRPr lang="en-US" sz="1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DD1AAF-0FF9-4B60-9DAD-60C3A9ED9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0"/>
          <a:stretch/>
        </p:blipFill>
        <p:spPr>
          <a:xfrm>
            <a:off x="120342" y="1024660"/>
            <a:ext cx="4922328" cy="253473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D956DC4-DEAA-4887-9D16-C48916178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0" y="3673975"/>
            <a:ext cx="4281807" cy="27266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E308250-AC6C-4F3D-AF78-B431B40AE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117" y="3542076"/>
            <a:ext cx="4534220" cy="29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3" t="3469" r="1839" b="4577"/>
          <a:stretch/>
        </p:blipFill>
        <p:spPr bwMode="auto">
          <a:xfrm>
            <a:off x="325821" y="2123090"/>
            <a:ext cx="8650013" cy="33633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780" y="1018938"/>
            <a:ext cx="4429220" cy="26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686295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3676470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EC6C90-6FD8-4626-A5ED-4E55EA35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028763"/>
            <a:ext cx="4429220" cy="26575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323798" y="4838466"/>
            <a:ext cx="338334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192222" y="1865570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79894" y="1658133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374541" y="4640904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192222" y="2300941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323798" y="2479861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B98F8BA-1531-4CDC-9987-970CC4BBA571}"/>
              </a:ext>
            </a:extLst>
          </p:cNvPr>
          <p:cNvCxnSpPr>
            <a:cxnSpLocks/>
          </p:cNvCxnSpPr>
          <p:nvPr/>
        </p:nvCxnSpPr>
        <p:spPr>
          <a:xfrm flipH="1" flipV="1">
            <a:off x="8320973" y="5393752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22796F-8DA8-46DE-83F9-BA98A4F7B825}"/>
              </a:ext>
            </a:extLst>
          </p:cNvPr>
          <p:cNvSpPr txBox="1"/>
          <p:nvPr/>
        </p:nvSpPr>
        <p:spPr>
          <a:xfrm>
            <a:off x="8452549" y="5572672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10.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441"/>
            <a:ext cx="9112672" cy="5011969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>
            <a:cxnSpLocks/>
          </p:cNvCxnSpPr>
          <p:nvPr/>
        </p:nvCxnSpPr>
        <p:spPr>
          <a:xfrm flipH="1">
            <a:off x="1098550" y="2832410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6F6517-A603-4E7D-852C-73E7E4AEE837}"/>
              </a:ext>
            </a:extLst>
          </p:cNvPr>
          <p:cNvCxnSpPr>
            <a:cxnSpLocks/>
          </p:cNvCxnSpPr>
          <p:nvPr/>
        </p:nvCxnSpPr>
        <p:spPr>
          <a:xfrm flipH="1">
            <a:off x="1098550" y="4473498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8C45FB3-A41C-458B-A906-660702F68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56" y="3522045"/>
            <a:ext cx="6208036" cy="303630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70362C-B766-4A50-96F7-F745AC430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56" y="920941"/>
            <a:ext cx="6208036" cy="30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8895CB8-8EFD-4253-885C-2E429828D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091" y="3412890"/>
            <a:ext cx="5649238" cy="28143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81506CF-F160-4928-B8A8-31EF0A247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555" y="752189"/>
            <a:ext cx="5683926" cy="28143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73017" y="1053373"/>
            <a:ext cx="2692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  <a:p>
            <a:r>
              <a:rPr lang="de-DE" b="1" dirty="0"/>
              <a:t>Anteil COVID-19 an SARI</a:t>
            </a:r>
          </a:p>
          <a:p>
            <a:r>
              <a:rPr lang="de-DE" b="1" dirty="0"/>
              <a:t>50%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5917" y="3768758"/>
            <a:ext cx="2554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Patienten:</a:t>
            </a:r>
          </a:p>
          <a:p>
            <a:r>
              <a:rPr lang="de-DE" b="1" dirty="0"/>
              <a:t>Anteil COVID-19 an SARI </a:t>
            </a:r>
          </a:p>
          <a:p>
            <a:r>
              <a:rPr lang="de-DE" b="1" dirty="0"/>
              <a:t>56%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E447934-B0C4-4225-9F25-13BC6E64E9A9}"/>
              </a:ext>
            </a:extLst>
          </p:cNvPr>
          <p:cNvCxnSpPr>
            <a:cxnSpLocks/>
          </p:cNvCxnSpPr>
          <p:nvPr/>
        </p:nvCxnSpPr>
        <p:spPr>
          <a:xfrm flipV="1">
            <a:off x="2199605" y="4531784"/>
            <a:ext cx="1418715" cy="273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A333E6C-6887-468A-9684-8438A46E6A5C}"/>
              </a:ext>
            </a:extLst>
          </p:cNvPr>
          <p:cNvCxnSpPr>
            <a:cxnSpLocks/>
          </p:cNvCxnSpPr>
          <p:nvPr/>
        </p:nvCxnSpPr>
        <p:spPr>
          <a:xfrm flipV="1">
            <a:off x="2107580" y="1792038"/>
            <a:ext cx="1293542" cy="547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(4:3)</PresentationFormat>
  <Paragraphs>78</Paragraphs>
  <Slides>9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23.3.2021</vt:lpstr>
      <vt:lpstr>GrippeWeb bis zur 11. KW 2021 </vt:lpstr>
      <vt:lpstr>Arbeitsgemeinschaft Influenza ARE-Konsultationen bis zur 11.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2056</cp:revision>
  <cp:lastPrinted>2020-05-13T06:04:10Z</cp:lastPrinted>
  <dcterms:created xsi:type="dcterms:W3CDTF">2015-11-02T12:29:13Z</dcterms:created>
  <dcterms:modified xsi:type="dcterms:W3CDTF">2021-03-24T09:09:43Z</dcterms:modified>
</cp:coreProperties>
</file>