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5" r:id="rId3"/>
    <p:sldId id="293" r:id="rId4"/>
    <p:sldId id="292" r:id="rId5"/>
    <p:sldId id="259" r:id="rId6"/>
    <p:sldId id="29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6301" autoAdjust="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3.192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letzte Woche, damit ITS-Belegung um + xx  erhöht zu letzter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0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3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30.03.2021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31.03.2020 werden </a:t>
            </a:r>
            <a:r>
              <a:rPr lang="de-DE" sz="1600" b="1" dirty="0"/>
              <a:t>3.677  </a:t>
            </a:r>
            <a:r>
              <a:rPr lang="de-DE" sz="1600" dirty="0"/>
              <a:t>COVID-19-Patienten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den meisten Bundesländern steigen die Fallzahlen der COVID-19-ITS-Belegung an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Verstärkter Anstieg der nicht-invasiven Behandlung von COVID-19-Patienten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0866" y="6518818"/>
            <a:ext cx="1549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31.03.2021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5" y="2335947"/>
            <a:ext cx="6045291" cy="388625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988136" y="2485939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3324163" y="2485939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4742342" y="2490151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5957191" y="3034687"/>
            <a:ext cx="335724" cy="77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5812906" y="3819034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3.677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A83659-043F-48EE-B4FA-9672C9C9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75" y="2832319"/>
            <a:ext cx="5144907" cy="33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8550" y="6538912"/>
            <a:ext cx="2743200" cy="365125"/>
          </a:xfrm>
        </p:spPr>
        <p:txBody>
          <a:bodyPr/>
          <a:lstStyle/>
          <a:p>
            <a:pPr defTabSz="457189"/>
            <a:r>
              <a:rPr lang="de-DE" dirty="0">
                <a:latin typeface="Calibri"/>
              </a:rPr>
              <a:t>31.03.21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928AC30-3EAD-4B9D-8F5B-6AEC9AF36E59}"/>
              </a:ext>
            </a:extLst>
          </p:cNvPr>
          <p:cNvSpPr/>
          <p:nvPr/>
        </p:nvSpPr>
        <p:spPr>
          <a:xfrm>
            <a:off x="4075642" y="692931"/>
            <a:ext cx="324908" cy="631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77B48BE-FC6B-43AA-A1FC-40E3BE7DD939}"/>
              </a:ext>
            </a:extLst>
          </p:cNvPr>
          <p:cNvSpPr/>
          <p:nvPr/>
        </p:nvSpPr>
        <p:spPr>
          <a:xfrm>
            <a:off x="4075642" y="760576"/>
            <a:ext cx="390181" cy="563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CEDFD1-AE8A-42CE-A988-3561D86A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4" y="1500"/>
            <a:ext cx="4357231" cy="6590119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939987" y="181235"/>
            <a:ext cx="6837042" cy="624051"/>
          </a:xfrm>
        </p:spPr>
        <p:txBody>
          <a:bodyPr>
            <a:noAutofit/>
          </a:bodyPr>
          <a:lstStyle/>
          <a:p>
            <a:r>
              <a:rPr lang="de-DE" sz="1600" dirty="0"/>
              <a:t>In 9 Bundesländern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/>
              <a:t>liegt der Anteil von COVID-19-Patient*innen an ITS-Betten bei ≥ 15%, in 3 Ländern nun über 20%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EC48340-ED01-4FA3-A309-75F567159D46}"/>
              </a:ext>
            </a:extLst>
          </p:cNvPr>
          <p:cNvSpPr/>
          <p:nvPr/>
        </p:nvSpPr>
        <p:spPr>
          <a:xfrm>
            <a:off x="4321779" y="627947"/>
            <a:ext cx="301841" cy="5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37EFC3-AB01-4C77-B7D1-EF5EBC88D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1047561"/>
            <a:ext cx="2019360" cy="5522637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C26C43C-469A-4EB4-9234-DBE9A9927274}"/>
              </a:ext>
            </a:extLst>
          </p:cNvPr>
          <p:cNvGrpSpPr/>
          <p:nvPr/>
        </p:nvGrpSpPr>
        <p:grpSpPr>
          <a:xfrm>
            <a:off x="7887501" y="1020926"/>
            <a:ext cx="3333874" cy="5549272"/>
            <a:chOff x="8104650" y="62144"/>
            <a:chExt cx="3768629" cy="6858000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5D4A93BF-30EC-4F75-8A61-F2CD04BD3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8580"/>
            <a:stretch/>
          </p:blipFill>
          <p:spPr>
            <a:xfrm>
              <a:off x="8104650" y="62144"/>
              <a:ext cx="2414643" cy="6858000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136838-C263-4E02-BAE0-CDDBD9B70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6787"/>
            <a:stretch/>
          </p:blipFill>
          <p:spPr>
            <a:xfrm>
              <a:off x="10520039" y="62144"/>
              <a:ext cx="135324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9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23C4A049-1376-4C12-AC2F-B8155FD04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" b="3839"/>
          <a:stretch/>
        </p:blipFill>
        <p:spPr>
          <a:xfrm>
            <a:off x="6777337" y="3739839"/>
            <a:ext cx="5029499" cy="305157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E503BF2-7FED-4329-AC44-3FE57BF63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097"/>
          <a:stretch/>
        </p:blipFill>
        <p:spPr>
          <a:xfrm>
            <a:off x="385163" y="3835477"/>
            <a:ext cx="4943976" cy="2930807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4B4B199B-0077-4B9E-967B-D854A694299F}"/>
              </a:ext>
            </a:extLst>
          </p:cNvPr>
          <p:cNvSpPr/>
          <p:nvPr/>
        </p:nvSpPr>
        <p:spPr>
          <a:xfrm>
            <a:off x="4747208" y="4827888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CE8E52-2C45-42A2-82BB-F2BCF8D46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b="3460"/>
          <a:stretch/>
        </p:blipFill>
        <p:spPr>
          <a:xfrm>
            <a:off x="385163" y="627921"/>
            <a:ext cx="4943975" cy="281862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3</a:t>
            </a:fld>
            <a:endParaRPr lang="de-DE">
              <a:latin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7770203-A3C9-4562-8FA9-EF62A570CA33}"/>
              </a:ext>
            </a:extLst>
          </p:cNvPr>
          <p:cNvSpPr txBox="1"/>
          <p:nvPr/>
        </p:nvSpPr>
        <p:spPr>
          <a:xfrm flipH="1">
            <a:off x="4697247" y="413038"/>
            <a:ext cx="63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N-W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168A24-C0E8-41D3-9D3B-1886BC8017D5}"/>
              </a:ext>
            </a:extLst>
          </p:cNvPr>
          <p:cNvSpPr txBox="1"/>
          <p:nvPr/>
        </p:nvSpPr>
        <p:spPr>
          <a:xfrm>
            <a:off x="4648792" y="3615595"/>
            <a:ext cx="65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Mitte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1AF29F1E-A2DE-4A57-891E-59275105915B}"/>
              </a:ext>
            </a:extLst>
          </p:cNvPr>
          <p:cNvCxnSpPr>
            <a:cxnSpLocks/>
          </p:cNvCxnSpPr>
          <p:nvPr/>
        </p:nvCxnSpPr>
        <p:spPr>
          <a:xfrm flipH="1">
            <a:off x="11037991" y="4103990"/>
            <a:ext cx="205312" cy="6057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DED12479-D96D-4684-B4D0-20FAB41AF815}"/>
              </a:ext>
            </a:extLst>
          </p:cNvPr>
          <p:cNvSpPr/>
          <p:nvPr/>
        </p:nvSpPr>
        <p:spPr>
          <a:xfrm>
            <a:off x="4771018" y="1272831"/>
            <a:ext cx="484349" cy="275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2139D23-565F-494E-A000-E138C90DED9A}"/>
              </a:ext>
            </a:extLst>
          </p:cNvPr>
          <p:cNvSpPr/>
          <p:nvPr/>
        </p:nvSpPr>
        <p:spPr>
          <a:xfrm>
            <a:off x="4753600" y="1804933"/>
            <a:ext cx="463599" cy="152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CE0BC40-18FB-4DE0-869B-C37FAF802414}"/>
              </a:ext>
            </a:extLst>
          </p:cNvPr>
          <p:cNvSpPr/>
          <p:nvPr/>
        </p:nvSpPr>
        <p:spPr>
          <a:xfrm>
            <a:off x="4750268" y="2589997"/>
            <a:ext cx="484349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A32470F-F527-4C05-99B1-9C29FB0C99E6}"/>
              </a:ext>
            </a:extLst>
          </p:cNvPr>
          <p:cNvSpPr txBox="1"/>
          <p:nvPr/>
        </p:nvSpPr>
        <p:spPr>
          <a:xfrm>
            <a:off x="11204711" y="354290"/>
            <a:ext cx="65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N-O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78C57BE2-ED70-4286-9905-E41E7B027656}"/>
              </a:ext>
            </a:extLst>
          </p:cNvPr>
          <p:cNvSpPr/>
          <p:nvPr/>
        </p:nvSpPr>
        <p:spPr>
          <a:xfrm>
            <a:off x="11218318" y="3923372"/>
            <a:ext cx="484349" cy="25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E349050-AD4A-4BA6-B9F4-DF133BBAED0B}"/>
              </a:ext>
            </a:extLst>
          </p:cNvPr>
          <p:cNvSpPr/>
          <p:nvPr/>
        </p:nvSpPr>
        <p:spPr>
          <a:xfrm>
            <a:off x="4756425" y="5231334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4400EA6-20D7-4FD3-B977-178C4D7917CB}"/>
              </a:ext>
            </a:extLst>
          </p:cNvPr>
          <p:cNvSpPr/>
          <p:nvPr/>
        </p:nvSpPr>
        <p:spPr>
          <a:xfrm>
            <a:off x="4747208" y="5634780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BAAD64-08A4-42D2-9149-480E5835AF08}"/>
              </a:ext>
            </a:extLst>
          </p:cNvPr>
          <p:cNvSpPr/>
          <p:nvPr/>
        </p:nvSpPr>
        <p:spPr>
          <a:xfrm>
            <a:off x="4746941" y="6022435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E807A09-B30D-4AF1-8CF3-744F2B08D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" b="3180"/>
          <a:stretch/>
        </p:blipFill>
        <p:spPr>
          <a:xfrm>
            <a:off x="6777337" y="587889"/>
            <a:ext cx="5029498" cy="2841111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85D5720F-455A-4145-886D-045FB292D97A}"/>
              </a:ext>
            </a:extLst>
          </p:cNvPr>
          <p:cNvSpPr txBox="1"/>
          <p:nvPr/>
        </p:nvSpPr>
        <p:spPr>
          <a:xfrm>
            <a:off x="11055607" y="3395566"/>
            <a:ext cx="449119" cy="31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Süd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D25A889-9484-4794-8F2E-1299EA5480FC}"/>
              </a:ext>
            </a:extLst>
          </p:cNvPr>
          <p:cNvSpPr/>
          <p:nvPr/>
        </p:nvSpPr>
        <p:spPr>
          <a:xfrm>
            <a:off x="11218317" y="5339359"/>
            <a:ext cx="484349" cy="25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14779DE-95C6-4D90-B87F-F4DC0F81647C}"/>
              </a:ext>
            </a:extLst>
          </p:cNvPr>
          <p:cNvSpPr/>
          <p:nvPr/>
        </p:nvSpPr>
        <p:spPr>
          <a:xfrm>
            <a:off x="11238117" y="998031"/>
            <a:ext cx="43223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E7AA228-61CF-4D00-B9C0-AFC52E84BD5F}"/>
              </a:ext>
            </a:extLst>
          </p:cNvPr>
          <p:cNvSpPr/>
          <p:nvPr/>
        </p:nvSpPr>
        <p:spPr>
          <a:xfrm>
            <a:off x="11238116" y="1634543"/>
            <a:ext cx="432239" cy="181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1C1F29C-CC93-4802-8B35-4A7B8489E332}"/>
              </a:ext>
            </a:extLst>
          </p:cNvPr>
          <p:cNvSpPr/>
          <p:nvPr/>
        </p:nvSpPr>
        <p:spPr>
          <a:xfrm>
            <a:off x="11238116" y="2427181"/>
            <a:ext cx="464550" cy="1435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89A951FC-5F3D-4352-84F4-496D92AB027F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10934130" y="5464599"/>
            <a:ext cx="28418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E6A71E9-8608-4473-885E-F98C7A995EB9}"/>
              </a:ext>
            </a:extLst>
          </p:cNvPr>
          <p:cNvCxnSpPr>
            <a:cxnSpLocks/>
          </p:cNvCxnSpPr>
          <p:nvPr/>
        </p:nvCxnSpPr>
        <p:spPr>
          <a:xfrm flipH="1" flipV="1">
            <a:off x="10960695" y="2524689"/>
            <a:ext cx="77296" cy="21770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468D8FAB-CFFB-4576-9755-09A3EF6011B1}"/>
              </a:ext>
            </a:extLst>
          </p:cNvPr>
          <p:cNvCxnSpPr>
            <a:cxnSpLocks/>
          </p:cNvCxnSpPr>
          <p:nvPr/>
        </p:nvCxnSpPr>
        <p:spPr>
          <a:xfrm flipH="1" flipV="1">
            <a:off x="4604651" y="2427182"/>
            <a:ext cx="130153" cy="2555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CC1AB10-391D-4376-AE5F-33446F663F28}"/>
              </a:ext>
            </a:extLst>
          </p:cNvPr>
          <p:cNvSpPr txBox="1"/>
          <p:nvPr/>
        </p:nvSpPr>
        <p:spPr>
          <a:xfrm>
            <a:off x="145596" y="91716"/>
            <a:ext cx="791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Anteil der COVID-19-Patient*innen an der Gesamtzahl betreibbarer ITS-Betten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347DCD-DA4C-41EF-8CBA-F35C5D0A66F4}"/>
              </a:ext>
            </a:extLst>
          </p:cNvPr>
          <p:cNvCxnSpPr>
            <a:cxnSpLocks/>
          </p:cNvCxnSpPr>
          <p:nvPr/>
        </p:nvCxnSpPr>
        <p:spPr>
          <a:xfrm flipH="1">
            <a:off x="11186502" y="1290588"/>
            <a:ext cx="78887" cy="6083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FBC6D92-027B-4FC6-98FC-0BA543A2D5FE}"/>
              </a:ext>
            </a:extLst>
          </p:cNvPr>
          <p:cNvCxnSpPr>
            <a:cxnSpLocks/>
          </p:cNvCxnSpPr>
          <p:nvPr/>
        </p:nvCxnSpPr>
        <p:spPr>
          <a:xfrm flipH="1" flipV="1">
            <a:off x="4604651" y="5411761"/>
            <a:ext cx="149587" cy="20463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19636EC-0227-4692-8C50-06BADD977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"/>
          <a:stretch/>
        </p:blipFill>
        <p:spPr>
          <a:xfrm>
            <a:off x="6596109" y="451513"/>
            <a:ext cx="5141570" cy="292462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1717" y="1174531"/>
            <a:ext cx="4989729" cy="749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/>
              <a:t>Zunahme im Personalmangel und Raummangel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/>
              <a:t>Zunahme der Meldungen von Intensivbereichen zu </a:t>
            </a:r>
            <a:br>
              <a:rPr lang="de-DE" sz="1400" dirty="0"/>
            </a:br>
            <a:r>
              <a:rPr lang="de-DE" sz="1400" dirty="0"/>
              <a:t>„begrenzter Verfügbarkeit“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4</a:t>
            </a:fld>
            <a:endParaRPr lang="de-DE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16187" y="289066"/>
            <a:ext cx="4804454" cy="387798"/>
          </a:xfrm>
        </p:spPr>
        <p:txBody>
          <a:bodyPr/>
          <a:lstStyle/>
          <a:p>
            <a:r>
              <a:rPr lang="de-DE" sz="2800" dirty="0"/>
              <a:t>ITS Verfügbarkeit und Belastung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A2607C-7113-4017-AF45-D16D67D9E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/>
        </p:blipFill>
        <p:spPr>
          <a:xfrm>
            <a:off x="6682933" y="3933380"/>
            <a:ext cx="5128182" cy="292462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5631DF-000F-434C-952C-6E542220AABF}"/>
              </a:ext>
            </a:extLst>
          </p:cNvPr>
          <p:cNvSpPr txBox="1"/>
          <p:nvPr/>
        </p:nvSpPr>
        <p:spPr>
          <a:xfrm>
            <a:off x="6254808" y="84548"/>
            <a:ext cx="280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Verfügbarkeit High-Care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3B3160A-EB7B-46C3-BED1-BBA49D28D603}"/>
              </a:ext>
            </a:extLst>
          </p:cNvPr>
          <p:cNvSpPr txBox="1"/>
          <p:nvPr/>
        </p:nvSpPr>
        <p:spPr>
          <a:xfrm>
            <a:off x="6264088" y="3612601"/>
            <a:ext cx="280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Verfügbarkeit ECMO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27CA33-1D5A-442A-9347-411D8D537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3" y="3045041"/>
            <a:ext cx="5632933" cy="36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" y="736314"/>
            <a:ext cx="7534275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25" y="552454"/>
            <a:ext cx="3919101" cy="234272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" y="2273747"/>
            <a:ext cx="7393311" cy="45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F2787F-7A83-4664-B153-49641C64D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136823"/>
            <a:ext cx="5459377" cy="33964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2AB38A-E4E5-4095-B3EB-CFD1F3094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56" y="49399"/>
            <a:ext cx="5570230" cy="33964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3D2AFE-0A06-4E65-9C47-A9F7AA477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3715079"/>
            <a:ext cx="5284383" cy="31170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95971D-13E4-4F78-867D-4049C28BA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77" y="3640448"/>
            <a:ext cx="5411102" cy="32175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54B1E96-5C3F-4E4A-9185-E9BFCE569181}"/>
              </a:ext>
            </a:extLst>
          </p:cNvPr>
          <p:cNvSpPr/>
          <p:nvPr/>
        </p:nvSpPr>
        <p:spPr>
          <a:xfrm>
            <a:off x="5830155" y="5199017"/>
            <a:ext cx="5708701" cy="16244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BC471E2-0353-4102-BFE9-B0EDEDA149F0}"/>
              </a:ext>
            </a:extLst>
          </p:cNvPr>
          <p:cNvSpPr/>
          <p:nvPr/>
        </p:nvSpPr>
        <p:spPr>
          <a:xfrm>
            <a:off x="8581110" y="38216"/>
            <a:ext cx="2819275" cy="16662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1A9FAD-55FF-46DA-882A-3176EC479810}"/>
              </a:ext>
            </a:extLst>
          </p:cNvPr>
          <p:cNvSpPr/>
          <p:nvPr/>
        </p:nvSpPr>
        <p:spPr>
          <a:xfrm>
            <a:off x="200298" y="3688686"/>
            <a:ext cx="2682240" cy="15274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2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34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ITS Verfügbarkeit und Belastung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171</cp:revision>
  <dcterms:created xsi:type="dcterms:W3CDTF">2021-01-13T08:46:29Z</dcterms:created>
  <dcterms:modified xsi:type="dcterms:W3CDTF">2021-03-31T08:54:37Z</dcterms:modified>
</cp:coreProperties>
</file>