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691" r:id="rId2"/>
    <p:sldId id="689" r:id="rId3"/>
    <p:sldId id="693" r:id="rId4"/>
    <p:sldId id="696" r:id="rId5"/>
    <p:sldId id="697" r:id="rId6"/>
    <p:sldId id="683" r:id="rId7"/>
    <p:sldId id="681" r:id="rId8"/>
    <p:sldId id="682" r:id="rId9"/>
    <p:sldId id="675" r:id="rId10"/>
    <p:sldId id="676" r:id="rId11"/>
    <p:sldId id="677" r:id="rId12"/>
    <p:sldId id="679" r:id="rId13"/>
    <p:sldId id="690" r:id="rId14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37" autoAdjust="0"/>
  </p:normalViewPr>
  <p:slideViewPr>
    <p:cSldViewPr>
      <p:cViewPr varScale="1">
        <p:scale>
          <a:sx n="63" d="100"/>
          <a:sy n="63" d="100"/>
        </p:scale>
        <p:origin x="16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31.03.2021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31.03.2021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4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9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6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822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127.349.248 </a:t>
            </a:r>
            <a:r>
              <a:rPr lang="de-DE" sz="2000" b="1" dirty="0">
                <a:solidFill>
                  <a:schemeClr val="tx2"/>
                </a:solidFill>
              </a:rPr>
              <a:t>Fälle </a:t>
            </a:r>
            <a:r>
              <a:rPr lang="de-DE" sz="2000" b="1" dirty="0">
                <a:solidFill>
                  <a:srgbClr val="FF0000"/>
                </a:solidFill>
              </a:rPr>
              <a:t>(+12,9%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2.787.593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300848" y="611764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30.03.2021; *https://ourworldindata.org/covid-vaccinations, 31.03.2021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06896"/>
              </p:ext>
            </p:extLst>
          </p:nvPr>
        </p:nvGraphicFramePr>
        <p:xfrm>
          <a:off x="114063" y="1512672"/>
          <a:ext cx="8991462" cy="4396962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12.534.688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536.455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29.968.464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431.301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12.095.855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409.059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4.481.165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232.183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3.240.577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205.239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246,0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2.288.826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198.957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3.544.957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144.080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238,0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2.791.822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117.112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1.662.942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97..210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1.529.882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63556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7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2987824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30.03.2021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AA1B1E-6FD4-4005-B75D-5B8B9577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" y="1056013"/>
            <a:ext cx="8483254" cy="4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Italien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30.03.2021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CFF435-8C40-493E-B907-8854D7A44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2" y="1206852"/>
            <a:ext cx="8668816" cy="44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98048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gegen COVID-19 geimpften Bevölkerung </a:t>
            </a:r>
            <a:br>
              <a:rPr lang="de-DE" sz="2400" dirty="0">
                <a:latin typeface="Scala Sans OT" panose="020B0504030101020104" pitchFamily="34" charset="0"/>
              </a:rPr>
            </a:br>
            <a:r>
              <a:rPr lang="de-DE" sz="2400" dirty="0">
                <a:latin typeface="Scala Sans OT" panose="020B0504030101020104" pitchFamily="34" charset="0"/>
              </a:rPr>
              <a:t>mit mind. 1 Impfdosis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C4C9C0B-F94B-45F6-BB4F-7E42313345DE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29.03.2021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62F359-2AE8-4D87-AEE9-B8E0DD3B3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" y="842900"/>
            <a:ext cx="6000750" cy="4048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5BAC238-BE90-400B-A6D4-5EB0813A1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09" y="3068960"/>
            <a:ext cx="6000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98F974A-0280-4CAA-BB59-8FDC42975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1" y="836712"/>
            <a:ext cx="5943600" cy="4019550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vollständig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EEF23B0-4C1C-47D1-8439-D100AC0C255B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29.03.2021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DA5D11-A9DB-420D-93B3-8C802697B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49724"/>
            <a:ext cx="5981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30.03.2021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63113F-3995-4F63-B153-952C69316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8501"/>
          <a:stretch/>
        </p:blipFill>
        <p:spPr>
          <a:xfrm>
            <a:off x="229339" y="728152"/>
            <a:ext cx="8685321" cy="56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211B8377-ED56-4BEB-B85F-97B08E4444D9" descr="211B8377-ED56-4BEB-B85F-97B08E4444D9">
            <a:extLst>
              <a:ext uri="{FF2B5EF4-FFF2-40B4-BE49-F238E27FC236}">
                <a16:creationId xmlns:a16="http://schemas.microsoft.com/office/drawing/2014/main" id="{8FC34892-AEE0-4A47-95A3-4D3A19A9A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15849" r="2118" b="13668"/>
          <a:stretch/>
        </p:blipFill>
        <p:spPr bwMode="auto">
          <a:xfrm>
            <a:off x="251519" y="1052736"/>
            <a:ext cx="8640961" cy="491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54E537DB-0FB6-4744-87F7-F166BE08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092592" cy="1015663"/>
          </a:xfrm>
        </p:spPr>
        <p:txBody>
          <a:bodyPr/>
          <a:lstStyle/>
          <a:p>
            <a:r>
              <a:rPr lang="de-DE" dirty="0"/>
              <a:t>WHO Global </a:t>
            </a:r>
            <a:r>
              <a:rPr lang="de-DE" dirty="0" err="1"/>
              <a:t>consultation</a:t>
            </a:r>
            <a:r>
              <a:rPr lang="de-DE" dirty="0"/>
              <a:t> on </a:t>
            </a:r>
            <a:r>
              <a:rPr lang="de-DE" dirty="0" err="1"/>
              <a:t>Decision</a:t>
            </a:r>
            <a:r>
              <a:rPr lang="de-DE" dirty="0"/>
              <a:t> Framework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Assessing</a:t>
            </a:r>
            <a:r>
              <a:rPr lang="de-DE" dirty="0"/>
              <a:t> Impact </a:t>
            </a:r>
            <a:r>
              <a:rPr lang="de-DE" dirty="0" err="1"/>
              <a:t>of</a:t>
            </a:r>
            <a:r>
              <a:rPr lang="de-DE" dirty="0"/>
              <a:t> SARS-CoV-2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on Public Health </a:t>
            </a:r>
            <a:r>
              <a:rPr lang="de-DE" dirty="0" err="1"/>
              <a:t>Interventions</a:t>
            </a:r>
            <a:r>
              <a:rPr lang="de-DE" dirty="0"/>
              <a:t> am 29.03.2021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F64677-BDB4-4F1F-9985-7F54B3B93D59}"/>
              </a:ext>
            </a:extLst>
          </p:cNvPr>
          <p:cNvSpPr txBox="1"/>
          <p:nvPr/>
        </p:nvSpPr>
        <p:spPr>
          <a:xfrm>
            <a:off x="611560" y="6211669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By Dr. Annelies Wilder-Smith, SAGE COVID Working Group </a:t>
            </a:r>
            <a:r>
              <a:rPr lang="de-DE" dirty="0" err="1"/>
              <a:t>Focal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: „</a:t>
            </a:r>
            <a:r>
              <a:rPr lang="de-DE" dirty="0" err="1"/>
              <a:t>Vaccines</a:t>
            </a:r>
            <a:r>
              <a:rPr lang="de-DE" dirty="0"/>
              <a:t> and VOC: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 and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7610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C5707C-056D-4474-8BD4-0EA34494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092592" cy="1354217"/>
          </a:xfrm>
        </p:spPr>
        <p:txBody>
          <a:bodyPr/>
          <a:lstStyle/>
          <a:p>
            <a:r>
              <a:rPr lang="de-DE" dirty="0"/>
              <a:t>WHO Global </a:t>
            </a:r>
            <a:r>
              <a:rPr lang="de-DE" dirty="0" err="1"/>
              <a:t>consultation</a:t>
            </a:r>
            <a:r>
              <a:rPr lang="de-DE" dirty="0"/>
              <a:t> on </a:t>
            </a:r>
            <a:r>
              <a:rPr lang="de-DE" dirty="0" err="1"/>
              <a:t>Decision</a:t>
            </a:r>
            <a:r>
              <a:rPr lang="de-DE" dirty="0"/>
              <a:t> Framework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Assessing</a:t>
            </a:r>
            <a:r>
              <a:rPr lang="de-DE" dirty="0"/>
              <a:t> Impact </a:t>
            </a:r>
            <a:r>
              <a:rPr lang="de-DE" dirty="0" err="1"/>
              <a:t>of</a:t>
            </a:r>
            <a:r>
              <a:rPr lang="de-DE" dirty="0"/>
              <a:t> SARS-CoV-2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on Public Health </a:t>
            </a:r>
            <a:r>
              <a:rPr lang="de-DE" dirty="0" err="1"/>
              <a:t>Interventions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am 29.03.2021</a:t>
            </a:r>
          </a:p>
        </p:txBody>
      </p:sp>
      <p:pic>
        <p:nvPicPr>
          <p:cNvPr id="4" name="CA0052AB-7F45-4843-ABB0-BA3EB632E3DB" descr="CA0052AB-7F45-4843-ABB0-BA3EB632E3DB">
            <a:extLst>
              <a:ext uri="{FF2B5EF4-FFF2-40B4-BE49-F238E27FC236}">
                <a16:creationId xmlns:a16="http://schemas.microsoft.com/office/drawing/2014/main" id="{211DE059-EAA1-4D47-B394-C9E641B69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4995" r="4709" b="14105"/>
          <a:stretch/>
        </p:blipFill>
        <p:spPr bwMode="auto">
          <a:xfrm>
            <a:off x="107504" y="1132295"/>
            <a:ext cx="8479204" cy="49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729B44E-EA60-45B6-9375-20105A0E69ED}"/>
              </a:ext>
            </a:extLst>
          </p:cNvPr>
          <p:cNvSpPr txBox="1"/>
          <p:nvPr/>
        </p:nvSpPr>
        <p:spPr>
          <a:xfrm>
            <a:off x="611560" y="6211669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By Dr. Annelies Wilder-Smith, SAGE COVID Working Group </a:t>
            </a:r>
            <a:r>
              <a:rPr lang="de-DE" dirty="0" err="1"/>
              <a:t>Focal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: „</a:t>
            </a:r>
            <a:r>
              <a:rPr lang="de-DE" dirty="0" err="1"/>
              <a:t>Vaccines</a:t>
            </a:r>
            <a:r>
              <a:rPr lang="de-DE" dirty="0"/>
              <a:t> and VOC: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 and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0123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7C4A397-755B-4C55-88C9-D1C06338D65E" descr="A7C4A397-755B-4C55-88C9-D1C06338D65E">
            <a:extLst>
              <a:ext uri="{FF2B5EF4-FFF2-40B4-BE49-F238E27FC236}">
                <a16:creationId xmlns:a16="http://schemas.microsoft.com/office/drawing/2014/main" id="{0A0720F7-1637-4C20-9F69-53080A2EE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7084" r="4773" b="13723"/>
          <a:stretch/>
        </p:blipFill>
        <p:spPr bwMode="auto">
          <a:xfrm>
            <a:off x="251519" y="1200521"/>
            <a:ext cx="8784977" cy="50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6F59D8-042D-4C74-AA1B-B7C90275C092}"/>
              </a:ext>
            </a:extLst>
          </p:cNvPr>
          <p:cNvSpPr txBox="1"/>
          <p:nvPr/>
        </p:nvSpPr>
        <p:spPr>
          <a:xfrm>
            <a:off x="611560" y="6211669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By Dr. Annelies Wilder-Smith, SAGE COVID Working Group </a:t>
            </a:r>
            <a:r>
              <a:rPr lang="de-DE" dirty="0" err="1"/>
              <a:t>Focal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: „</a:t>
            </a:r>
            <a:r>
              <a:rPr lang="de-DE" dirty="0" err="1"/>
              <a:t>Vaccines</a:t>
            </a:r>
            <a:r>
              <a:rPr lang="de-DE" dirty="0"/>
              <a:t> and VOC: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 and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“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33C9610-29A9-421C-B975-5F44D56D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092592" cy="1015663"/>
          </a:xfrm>
        </p:spPr>
        <p:txBody>
          <a:bodyPr/>
          <a:lstStyle/>
          <a:p>
            <a:r>
              <a:rPr lang="de-DE" dirty="0"/>
              <a:t>WHO Global </a:t>
            </a:r>
            <a:r>
              <a:rPr lang="de-DE" dirty="0" err="1"/>
              <a:t>consultation</a:t>
            </a:r>
            <a:r>
              <a:rPr lang="de-DE" dirty="0"/>
              <a:t> on </a:t>
            </a:r>
            <a:r>
              <a:rPr lang="de-DE" dirty="0" err="1"/>
              <a:t>Decision</a:t>
            </a:r>
            <a:r>
              <a:rPr lang="de-DE" dirty="0"/>
              <a:t> Framework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Assessing</a:t>
            </a:r>
            <a:r>
              <a:rPr lang="de-DE" dirty="0"/>
              <a:t> Impact </a:t>
            </a:r>
            <a:r>
              <a:rPr lang="de-DE" dirty="0" err="1"/>
              <a:t>of</a:t>
            </a:r>
            <a:r>
              <a:rPr lang="de-DE" dirty="0"/>
              <a:t> SARS-CoV-2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on Public Health </a:t>
            </a:r>
            <a:r>
              <a:rPr lang="de-DE" dirty="0" err="1"/>
              <a:t>Interventions</a:t>
            </a:r>
            <a:r>
              <a:rPr lang="de-DE" dirty="0"/>
              <a:t> am 29.03.2021</a:t>
            </a:r>
          </a:p>
        </p:txBody>
      </p:sp>
    </p:spTree>
    <p:extLst>
      <p:ext uri="{BB962C8B-B14F-4D97-AF65-F5344CB8AC3E}">
        <p14:creationId xmlns:p14="http://schemas.microsoft.com/office/powerpoint/2010/main" val="152465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24294" y="6563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30.03.2021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895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7657A6B-857F-4AAE-B216-8836405A9024}"/>
              </a:ext>
            </a:extLst>
          </p:cNvPr>
          <p:cNvSpPr txBox="1"/>
          <p:nvPr/>
        </p:nvSpPr>
        <p:spPr>
          <a:xfrm>
            <a:off x="35496" y="3725506"/>
            <a:ext cx="365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Stand: 28.03.2021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B1CFA58-18C2-444B-952C-108AD77C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61720"/>
              </p:ext>
            </p:extLst>
          </p:nvPr>
        </p:nvGraphicFramePr>
        <p:xfrm>
          <a:off x="441356" y="4022979"/>
          <a:ext cx="826128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1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955618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396672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159105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+7,6%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+10,6%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+9,8%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+28,0%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+17,4%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+6,0%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+5,7%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+20,3%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+83,3%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561BC3-9930-488C-9F42-7C0F8789FEDF}"/>
              </a:ext>
            </a:extLst>
          </p:cNvPr>
          <p:cNvSpPr txBox="1"/>
          <p:nvPr/>
        </p:nvSpPr>
        <p:spPr>
          <a:xfrm>
            <a:off x="-1805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30.03.2021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824612-6AA2-4C73-B36D-101C89D11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9" y="603508"/>
            <a:ext cx="5788246" cy="31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85155"/>
            <a:ext cx="8092592" cy="615553"/>
          </a:xfrm>
        </p:spPr>
        <p:txBody>
          <a:bodyPr/>
          <a:lstStyle/>
          <a:p>
            <a:r>
              <a:rPr lang="en-US" sz="2000" dirty="0">
                <a:latin typeface="Scala Sans OT" panose="020B0504030101020104" pitchFamily="34" charset="0"/>
              </a:rPr>
              <a:t>Distribution of laboratory-confirmed COVID-19 deaths in EU/EEA, </a:t>
            </a:r>
            <a:br>
              <a:rPr lang="en-US" sz="2000" dirty="0">
                <a:latin typeface="Scala Sans OT" panose="020B0504030101020104" pitchFamily="34" charset="0"/>
              </a:rPr>
            </a:br>
            <a:r>
              <a:rPr lang="en-US" sz="2000" dirty="0">
                <a:latin typeface="Scala Sans OT" panose="020B0504030101020104" pitchFamily="34" charset="0"/>
              </a:rPr>
              <a:t>as of week 11, 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42F0EC9-41BF-48B0-9D99-9EA45F1D2A4B}"/>
              </a:ext>
            </a:extLst>
          </p:cNvPr>
          <p:cNvSpPr txBox="1"/>
          <p:nvPr/>
        </p:nvSpPr>
        <p:spPr>
          <a:xfrm>
            <a:off x="467544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25.03.2021; KW11</a:t>
            </a:r>
          </a:p>
        </p:txBody>
      </p:sp>
      <p:pic>
        <p:nvPicPr>
          <p:cNvPr id="10" name=" 2">
            <a:extLst>
              <a:ext uri="{FF2B5EF4-FFF2-40B4-BE49-F238E27FC236}">
                <a16:creationId xmlns:a16="http://schemas.microsoft.com/office/drawing/2014/main" id="{57F2A897-54D9-4ECF-B6AA-95D02BAFBFD3}"/>
              </a:ext>
            </a:extLst>
          </p:cNvPr>
          <p:cNvPicPr>
            <a:picLocks noGr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5416"/>
            <a:ext cx="9059020" cy="46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30.03.2021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99592" y="60119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98A137-26B6-41A6-B062-D60623605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7" y="1293251"/>
            <a:ext cx="8083379" cy="41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Bildschirmpräsentation (4:3)</PresentationFormat>
  <Paragraphs>191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weltweit pro 100.000 Einwohner </vt:lpstr>
      <vt:lpstr>WHO Global consultation on Decision Framework for Assessing Impact of SARS-CoV-2 variants of Concern on Public Health Interventions am 29.03.2021</vt:lpstr>
      <vt:lpstr>WHO Global consultation on Decision Framework for Assessing Impact of SARS-CoV-2 variants of Concern on Public Health Interventions  am 29.03.2021</vt:lpstr>
      <vt:lpstr>WHO Global consultation on Decision Framework for Assessing Impact of SARS-CoV-2 variants of Concern on Public Health Interventions am 29.03.2021</vt:lpstr>
      <vt:lpstr>BACK-UP</vt:lpstr>
      <vt:lpstr>WHO Epidemiological Update 30.03.2021</vt:lpstr>
      <vt:lpstr>Distribution of laboratory-confirmed COVID-19 deaths in EU/EEA,  as of week 11, 2021</vt:lpstr>
      <vt:lpstr>SARS-CoV-2 Varianten: VOC 202012/01 (Linie B.1.1.7)</vt:lpstr>
      <vt:lpstr>SARS-CoV-2 Varianten: 501Y.V2 (Linie B1.351) </vt:lpstr>
      <vt:lpstr>SARS-CoV-2 Varianten: P1. Variante (Linie B1.128.1)</vt:lpstr>
      <vt:lpstr>Anteil der gegen COVID-19 geimpften Bevölkerung  mit mind. 1 Impfdosis</vt:lpstr>
      <vt:lpstr>Anteil der vollständig gegen COVID-19 geimpften Bevölkerung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1383</cp:revision>
  <cp:lastPrinted>2020-09-29T15:21:52Z</cp:lastPrinted>
  <dcterms:created xsi:type="dcterms:W3CDTF">2020-03-24T07:57:46Z</dcterms:created>
  <dcterms:modified xsi:type="dcterms:W3CDTF">2021-03-31T08:54:16Z</dcterms:modified>
</cp:coreProperties>
</file>