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727" r:id="rId3"/>
    <p:sldId id="728" r:id="rId4"/>
    <p:sldId id="264" r:id="rId5"/>
    <p:sldId id="732" r:id="rId6"/>
    <p:sldId id="266" r:id="rId7"/>
    <p:sldId id="730" r:id="rId8"/>
    <p:sldId id="731" r:id="rId9"/>
    <p:sldId id="729" r:id="rId10"/>
    <p:sldId id="733" r:id="rId11"/>
    <p:sldId id="734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6924" autoAdjust="0"/>
  </p:normalViewPr>
  <p:slideViewPr>
    <p:cSldViewPr snapToGrid="0" snapToObjects="1">
      <p:cViewPr varScale="1">
        <p:scale>
          <a:sx n="88" d="100"/>
          <a:sy n="88" d="100"/>
        </p:scale>
        <p:origin x="130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31.03.2021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31.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9944E34-8A2C-421E-B65B-F7CFAEBF2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97E6A5-F211-497E-B0EB-32B6BA74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A56F9D5-8FB1-4203-9A21-883221E4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übermittelte COVID-19-Fälle mit </a:t>
            </a:r>
            <a:r>
              <a:rPr lang="de-DE" dirty="0" err="1"/>
              <a:t>Antingennachweis</a:t>
            </a:r>
            <a:r>
              <a:rPr lang="de-DE" dirty="0"/>
              <a:t> und PCR vs. PCR allein nach Meldewoche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42C6E0-C404-4838-93E6-E3EB1877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11" y="1408693"/>
            <a:ext cx="6279424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5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9944E34-8A2C-421E-B65B-F7CFAEBF2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97E6A5-F211-497E-B0EB-32B6BA74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A56F9D5-8FB1-4203-9A21-883221E4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übermittelte COVID-19-Fälle mit </a:t>
            </a:r>
            <a:r>
              <a:rPr lang="de-DE" dirty="0" err="1"/>
              <a:t>Antingennachweis</a:t>
            </a:r>
            <a:r>
              <a:rPr lang="de-DE" dirty="0"/>
              <a:t> und PCR vs. PCR allein nach Meldewoche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5A68A7-F475-45BC-A67E-6ED54A86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11" y="1426319"/>
            <a:ext cx="6279424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96AD89CD-79F0-4A83-9277-D43BE0B7B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62886"/>
              </p:ext>
            </p:extLst>
          </p:nvPr>
        </p:nvGraphicFramePr>
        <p:xfrm>
          <a:off x="473532" y="1295965"/>
          <a:ext cx="8213268" cy="3104585"/>
        </p:xfrm>
        <a:graphic>
          <a:graphicData uri="http://schemas.openxmlformats.org/drawingml/2006/table">
            <a:tbl>
              <a:tblPr firstRow="1" firstCol="1" bandRow="1"/>
              <a:tblGrid>
                <a:gridCol w="1077577">
                  <a:extLst>
                    <a:ext uri="{9D8B030D-6E8A-4147-A177-3AD203B41FA5}">
                      <a16:colId xmlns:a16="http://schemas.microsoft.com/office/drawing/2014/main" val="1848036968"/>
                    </a:ext>
                  </a:extLst>
                </a:gridCol>
                <a:gridCol w="1063468">
                  <a:extLst>
                    <a:ext uri="{9D8B030D-6E8A-4147-A177-3AD203B41FA5}">
                      <a16:colId xmlns:a16="http://schemas.microsoft.com/office/drawing/2014/main" val="1948223029"/>
                    </a:ext>
                  </a:extLst>
                </a:gridCol>
                <a:gridCol w="125190">
                  <a:extLst>
                    <a:ext uri="{9D8B030D-6E8A-4147-A177-3AD203B41FA5}">
                      <a16:colId xmlns:a16="http://schemas.microsoft.com/office/drawing/2014/main" val="3824566926"/>
                    </a:ext>
                  </a:extLst>
                </a:gridCol>
                <a:gridCol w="733537">
                  <a:extLst>
                    <a:ext uri="{9D8B030D-6E8A-4147-A177-3AD203B41FA5}">
                      <a16:colId xmlns:a16="http://schemas.microsoft.com/office/drawing/2014/main" val="2985540721"/>
                    </a:ext>
                  </a:extLst>
                </a:gridCol>
                <a:gridCol w="563472">
                  <a:extLst>
                    <a:ext uri="{9D8B030D-6E8A-4147-A177-3AD203B41FA5}">
                      <a16:colId xmlns:a16="http://schemas.microsoft.com/office/drawing/2014/main" val="781203762"/>
                    </a:ext>
                  </a:extLst>
                </a:gridCol>
                <a:gridCol w="1400457">
                  <a:extLst>
                    <a:ext uri="{9D8B030D-6E8A-4147-A177-3AD203B41FA5}">
                      <a16:colId xmlns:a16="http://schemas.microsoft.com/office/drawing/2014/main" val="3622544564"/>
                    </a:ext>
                  </a:extLst>
                </a:gridCol>
                <a:gridCol w="125190">
                  <a:extLst>
                    <a:ext uri="{9D8B030D-6E8A-4147-A177-3AD203B41FA5}">
                      <a16:colId xmlns:a16="http://schemas.microsoft.com/office/drawing/2014/main" val="2186132397"/>
                    </a:ext>
                  </a:extLst>
                </a:gridCol>
                <a:gridCol w="1444343">
                  <a:extLst>
                    <a:ext uri="{9D8B030D-6E8A-4147-A177-3AD203B41FA5}">
                      <a16:colId xmlns:a16="http://schemas.microsoft.com/office/drawing/2014/main" val="220435508"/>
                    </a:ext>
                  </a:extLst>
                </a:gridCol>
                <a:gridCol w="125190">
                  <a:extLst>
                    <a:ext uri="{9D8B030D-6E8A-4147-A177-3AD203B41FA5}">
                      <a16:colId xmlns:a16="http://schemas.microsoft.com/office/drawing/2014/main" val="1651442186"/>
                    </a:ext>
                  </a:extLst>
                </a:gridCol>
                <a:gridCol w="1554844">
                  <a:extLst>
                    <a:ext uri="{9D8B030D-6E8A-4147-A177-3AD203B41FA5}">
                      <a16:colId xmlns:a16="http://schemas.microsoft.com/office/drawing/2014/main" val="4132555358"/>
                    </a:ext>
                  </a:extLst>
                </a:gridCol>
              </a:tblGrid>
              <a:tr h="4081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 (Datenstand 30.03.)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18094"/>
                  </a:ext>
                </a:extLst>
              </a:tr>
              <a:tr h="824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zum Vortag der Fälle in intensivmedizinischer Behandlung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96072"/>
                  </a:ext>
                </a:extLst>
              </a:tr>
              <a:tr h="21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+17.051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+2.800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Impfung: + 197.247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569054"/>
                  </a:ext>
                </a:extLst>
              </a:tr>
              <a:tr h="26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(2.808.873)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210.700]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Fälle/100.000 EW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[397/412]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Impfung: + 90.070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[3.595]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186755"/>
                  </a:ext>
                </a:extLst>
              </a:tr>
              <a:tr h="866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60-79 Jahre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80+ Jahre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Auf ITS verstorben zum Vortag</a:t>
                      </a:r>
                      <a:endParaRPr lang="de-DE" sz="10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66775"/>
                  </a:ext>
                </a:extLst>
              </a:tr>
              <a:tr h="242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+14.000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+249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9.428.662 (11,3 %)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+144</a:t>
                      </a:r>
                      <a:endParaRPr lang="de-DE" sz="10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419414"/>
                  </a:ext>
                </a:extLst>
              </a:tr>
              <a:tr h="275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2.521.800)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(76.342)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Fälle/100.000 EW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[281/412]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4.059.489 (4,9 %)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079" marR="1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37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38810780-3BF4-4BAB-9BBB-EAF931D4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468199-0025-427D-9B3B-81C47247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97" y="903111"/>
            <a:ext cx="7131481" cy="38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N=110.039 (COVID-19)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29665AC5-F71D-4FCE-9E10-8B10F2AE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FC7A1D-22C5-4F98-AB21-3CCE9B306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37" y="511123"/>
            <a:ext cx="6119776" cy="42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8869790-3B01-48D7-972F-EB851063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583"/>
            <a:ext cx="7983646" cy="714291"/>
          </a:xfrm>
        </p:spPr>
        <p:txBody>
          <a:bodyPr/>
          <a:lstStyle/>
          <a:p>
            <a:r>
              <a:rPr lang="de-DE" dirty="0"/>
              <a:t>Zunehmender bzw. abnehmender Trend im Vergleich zur Vorwoche</a:t>
            </a:r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D736DA9F-70C1-4DF7-8560-DF906412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6C10A0-0B42-4417-8B0E-70E9A755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1" y="948269"/>
            <a:ext cx="5460999" cy="38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24BD9A4-D6D6-43EF-8E92-3F607F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 (Stand 30.03.2021)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5A9383F8-8E7B-47E0-9ABC-D4F9DC8D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294125-16DD-496E-8876-2FFE3D309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0" y="1352694"/>
            <a:ext cx="6887690" cy="34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ED99AC-E288-4AE8-BE7B-E3DD8B63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02393"/>
            <a:ext cx="7983646" cy="714291"/>
          </a:xfrm>
        </p:spPr>
        <p:txBody>
          <a:bodyPr/>
          <a:lstStyle/>
          <a:p>
            <a:r>
              <a:rPr lang="de-DE" dirty="0"/>
              <a:t>COVID-19 Fälle, Anteil der Verstorbenen, </a:t>
            </a:r>
            <a:br>
              <a:rPr lang="de-DE" dirty="0"/>
            </a:br>
            <a:r>
              <a:rPr lang="de-DE" dirty="0"/>
              <a:t>Anteil der Hospitalisierten, (Stand 30.03.2021)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76145E81-35C0-4FE4-B5E3-6F1B3CAC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EFA4AC-259B-43E4-85CA-1EE82F08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17" y="901541"/>
            <a:ext cx="6191599" cy="38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7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5F6428-4A02-4CD7-813B-B23C628E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9" y="113013"/>
            <a:ext cx="7983646" cy="714291"/>
          </a:xfrm>
        </p:spPr>
        <p:txBody>
          <a:bodyPr/>
          <a:lstStyle/>
          <a:p>
            <a:r>
              <a:rPr lang="de-DE" dirty="0"/>
              <a:t>Hospitalisierte COVID-19-Fälle nach Altersgruppen </a:t>
            </a:r>
            <a:br>
              <a:rPr lang="de-DE" dirty="0"/>
            </a:br>
            <a:r>
              <a:rPr lang="de-DE" dirty="0"/>
              <a:t>(Stand 30.03.2021)</a:t>
            </a:r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BD94E583-35E4-4FF3-9177-8931BC9F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829BE9-0058-4E01-8980-19B67187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64" y="1158616"/>
            <a:ext cx="6943872" cy="35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 (Stand 30.03.2021)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CE52711-2088-4B75-86EC-4A840AE7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31.03.2021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B943A2-86DE-4640-AACA-27285317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08" y="1331613"/>
            <a:ext cx="5998984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Bildschirmpräsentation (16:9)</PresentationFormat>
  <Paragraphs>87</Paragraphs>
  <Slides>11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ＭＳ 明朝</vt:lpstr>
      <vt:lpstr>ＭＳ 明朝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N=110.039 (COVID-19)</vt:lpstr>
      <vt:lpstr>Zunehmender bzw. abnehmender Trend im Vergleich zur Vorwoche</vt:lpstr>
      <vt:lpstr>7-Tage-Inzidenz der COVID-19-Fälle nach Altersgruppe und Meldewoche (Stand 30.03.2021)</vt:lpstr>
      <vt:lpstr>COVID-19 Fälle, Anteil der Verstorbenen,  Anteil der Hospitalisierten, (Stand 30.03.2021)</vt:lpstr>
      <vt:lpstr>Hospitalisierte COVID-19-Fälle nach Altersgruppen  (Stand 30.03.2021)</vt:lpstr>
      <vt:lpstr>Anzahl COVID-19-Todesfälle nach Sterbewoche (Stand 30.03.2021)</vt:lpstr>
      <vt:lpstr>Anzahl übermittelte COVID-19-Fälle mit Antingennachweis und PCR vs. PCR allein nach Meldewoche</vt:lpstr>
      <vt:lpstr>Anteil übermittelte COVID-19-Fälle mit Antingennachweis und PCR vs. PCR allein nach Meldewoche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206</cp:revision>
  <dcterms:created xsi:type="dcterms:W3CDTF">2015-11-02T12:29:13Z</dcterms:created>
  <dcterms:modified xsi:type="dcterms:W3CDTF">2021-03-31T08:57:36Z</dcterms:modified>
</cp:coreProperties>
</file>