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82" d="100"/>
          <a:sy n="82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31.03.2021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77041" y="608400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(9,33%), Anzahl der Testungen leicht gestiegen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4C40DBB-74C6-4E87-97F3-88F8F8CBF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04" y="1844824"/>
            <a:ext cx="82962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3FFF2F5-7BBA-4425-91D9-7193E65817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014" y="1163198"/>
            <a:ext cx="6567972" cy="492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aber: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massive Lieferschwierigkeiten für Pipettenspitzen im RKI!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44843FB-B7A0-4611-A92A-64E4393FD2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1484784"/>
            <a:ext cx="8460432" cy="376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Testzahlerfassung-VOC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19E1AD35-BE8D-49BA-826B-8BEC837C6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64246"/>
              </p:ext>
            </p:extLst>
          </p:nvPr>
        </p:nvGraphicFramePr>
        <p:xfrm>
          <a:off x="1187624" y="1444115"/>
          <a:ext cx="6868998" cy="4902000"/>
        </p:xfrm>
        <a:graphic>
          <a:graphicData uri="http://schemas.openxmlformats.org/drawingml/2006/table">
            <a:tbl>
              <a:tblPr firstRow="1" firstCol="1" bandRow="1"/>
              <a:tblGrid>
                <a:gridCol w="736704">
                  <a:extLst>
                    <a:ext uri="{9D8B030D-6E8A-4147-A177-3AD203B41FA5}">
                      <a16:colId xmlns:a16="http://schemas.microsoft.com/office/drawing/2014/main" val="3714421221"/>
                    </a:ext>
                  </a:extLst>
                </a:gridCol>
                <a:gridCol w="875602">
                  <a:extLst>
                    <a:ext uri="{9D8B030D-6E8A-4147-A177-3AD203B41FA5}">
                      <a16:colId xmlns:a16="http://schemas.microsoft.com/office/drawing/2014/main" val="10794014"/>
                    </a:ext>
                  </a:extLst>
                </a:gridCol>
                <a:gridCol w="876372">
                  <a:extLst>
                    <a:ext uri="{9D8B030D-6E8A-4147-A177-3AD203B41FA5}">
                      <a16:colId xmlns:a16="http://schemas.microsoft.com/office/drawing/2014/main" val="1063060702"/>
                    </a:ext>
                  </a:extLst>
                </a:gridCol>
                <a:gridCol w="875602">
                  <a:extLst>
                    <a:ext uri="{9D8B030D-6E8A-4147-A177-3AD203B41FA5}">
                      <a16:colId xmlns:a16="http://schemas.microsoft.com/office/drawing/2014/main" val="3344113598"/>
                    </a:ext>
                  </a:extLst>
                </a:gridCol>
                <a:gridCol w="876372">
                  <a:extLst>
                    <a:ext uri="{9D8B030D-6E8A-4147-A177-3AD203B41FA5}">
                      <a16:colId xmlns:a16="http://schemas.microsoft.com/office/drawing/2014/main" val="504459963"/>
                    </a:ext>
                  </a:extLst>
                </a:gridCol>
                <a:gridCol w="875602">
                  <a:extLst>
                    <a:ext uri="{9D8B030D-6E8A-4147-A177-3AD203B41FA5}">
                      <a16:colId xmlns:a16="http://schemas.microsoft.com/office/drawing/2014/main" val="3013497873"/>
                    </a:ext>
                  </a:extLst>
                </a:gridCol>
                <a:gridCol w="876372">
                  <a:extLst>
                    <a:ext uri="{9D8B030D-6E8A-4147-A177-3AD203B41FA5}">
                      <a16:colId xmlns:a16="http://schemas.microsoft.com/office/drawing/2014/main" val="3533197863"/>
                    </a:ext>
                  </a:extLst>
                </a:gridCol>
                <a:gridCol w="876372">
                  <a:extLst>
                    <a:ext uri="{9D8B030D-6E8A-4147-A177-3AD203B41FA5}">
                      <a16:colId xmlns:a16="http://schemas.microsoft.com/office/drawing/2014/main" val="1411054469"/>
                    </a:ext>
                  </a:extLst>
                </a:gridCol>
              </a:tblGrid>
              <a:tr h="582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 2021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Meldende Labore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Tests auf VOC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VOC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Anteil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VOC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B.1.1.7 </a:t>
                      </a:r>
                      <a:b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(Anteil) 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B.1.351 </a:t>
                      </a:r>
                      <a:b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(Anteil)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Anzahl 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P.1 </a:t>
                      </a:r>
                      <a:b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(Anteil) 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667241"/>
                  </a:ext>
                </a:extLst>
              </a:tr>
              <a:tr h="46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2,0%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8551"/>
                  </a:ext>
                </a:extLst>
              </a:tr>
              <a:tr h="46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3.344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3,6%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(3,6%)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304436"/>
                  </a:ext>
                </a:extLst>
              </a:tr>
              <a:tr h="46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30.449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1.537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5,0%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1.441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(4,7%)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95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(0,3%)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839956"/>
                  </a:ext>
                </a:extLst>
              </a:tr>
              <a:tr h="464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05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26.849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2.105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7,8%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1.931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(7,2%)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(0,6%)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863213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06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33.943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6.380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18,8%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5.978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(17,6%)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385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(1,1%)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077439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07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29.770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7.935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26,7%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7.698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(25,9%)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210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(0,7%)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888441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45.581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18.763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41,2%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18.224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502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(1,1%)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431063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104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35.894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19.929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55,5%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19.569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(54,5%)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345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(1,0%)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505385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56.740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36.618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64,5%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36.108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(63,6%)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498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(0,9%)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(0,0%)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393810"/>
                  </a:ext>
                </a:extLst>
              </a:tr>
              <a:tr h="347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129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60.613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43.791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72, 3%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43191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(71,3%)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579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(1,0%)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(0,0%)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51" marR="271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53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99471" y="5608174"/>
            <a:ext cx="8945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363 Einrichtungen 492.881 POCT erfasst, 956 positiv (0,2%), davon 804 (84%) in PCR gegangen, davon 453 (56,3%) positiv bestätigt. </a:t>
            </a:r>
          </a:p>
          <a:p>
            <a:r>
              <a:rPr lang="de-DE" dirty="0"/>
              <a:t>2403 POCT (0,5%) waren nicht auswertbar/unklares Ergebnis.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1A5A5A4-976E-42F7-B9A8-E1B0EF9C32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242036" cy="412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34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EADE96-8187-4DC2-A302-AAD3A07A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Tests werden genutzt?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AC08278-C9D5-491E-BE3F-9F11CC850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38" t="18133" r="29416" b="7090"/>
          <a:stretch/>
        </p:blipFill>
        <p:spPr>
          <a:xfrm>
            <a:off x="763235" y="1268760"/>
            <a:ext cx="7625189" cy="511977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A6F79E8-F746-4E89-B8CC-75104A934B67}"/>
              </a:ext>
            </a:extLst>
          </p:cNvPr>
          <p:cNvSpPr txBox="1"/>
          <p:nvPr/>
        </p:nvSpPr>
        <p:spPr>
          <a:xfrm flipH="1">
            <a:off x="179512" y="6034587"/>
            <a:ext cx="896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Nicht alle auf BfArM-Liste, viele nicht unabhängig validiert und einige in unabhängigen Studien als unzureichend bewertet</a:t>
            </a:r>
          </a:p>
        </p:txBody>
      </p:sp>
    </p:spTree>
    <p:extLst>
      <p:ext uri="{BB962C8B-B14F-4D97-AF65-F5344CB8AC3E}">
        <p14:creationId xmlns:p14="http://schemas.microsoft.com/office/powerpoint/2010/main" val="9914121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Bildschirmpräsentation (4:3)</PresentationFormat>
  <Paragraphs>108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Probenrückstau</vt:lpstr>
      <vt:lpstr>Testzahlerfassung-VOC</vt:lpstr>
      <vt:lpstr>POCT in Einrichtungen</vt:lpstr>
      <vt:lpstr>Welche Tests werden genutzt?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98</cp:revision>
  <dcterms:created xsi:type="dcterms:W3CDTF">2020-11-18T09:03:03Z</dcterms:created>
  <dcterms:modified xsi:type="dcterms:W3CDTF">2021-03-30T22:58:43Z</dcterms:modified>
</cp:coreProperties>
</file>