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5" r:id="rId8"/>
    <p:sldId id="627" r:id="rId9"/>
    <p:sldId id="629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84014" autoAdjust="0"/>
  </p:normalViewPr>
  <p:slideViewPr>
    <p:cSldViewPr snapToGrid="0" snapToObjects="1">
      <p:cViewPr varScale="1">
        <p:scale>
          <a:sx n="57" d="100"/>
          <a:sy n="57" d="100"/>
        </p:scale>
        <p:origin x="924" y="2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  <a:p>
            <a:pPr algn="just"/>
            <a:r>
              <a:rPr lang="de-DE" dirty="0"/>
              <a:t>ARE-Rate in 12. KW nur bei den Jüngsten (0-4 Jahre) gestiegen, ansonsten gesunken oder stabil geblieben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weiter 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in allen Altersgruppen teils stark angestiegen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kontinuierlichem Rückgang seit dem Jahreswechsel: starker Anstieg in AG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 Bild zu sehen: Altersgruppen ab 15 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weiter 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in allen Altersgruppen teils stark angestiegen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kontinuierlichem Rückgang seit dem Jahreswechsel: starker Anstieg in AG 80+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0-4 und 5-14 Jahre befinden sich noch deutlich unter dem Niveau der Vorjahre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AG 35-59 und 60-79: Trend nach oben</a:t>
            </a:r>
          </a:p>
          <a:p>
            <a:pPr marL="0" indent="0">
              <a:buFontTx/>
              <a:buNone/>
            </a:pPr>
            <a:r>
              <a:rPr lang="de-DE" b="0" dirty="0"/>
              <a:t>AG 80+ :	kontinuierlicher Trend nach unten gestoppt (Kurzlieger)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53% in KW 10/2021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In den letzten Wochen schwankend um 50%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SARI Fälle mit Intensivbehandlung: mit und ohne COVID-19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In den letzten Wochen Anstieg der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in der AG 60-79 zu sehen (analog zur Anzahl SARI-Fälle mit COVID-19)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Auch in AG 15-34 Jahre Anstieg COVID-SARI mit Intensiv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Medianes Alter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COVID-SARI: insbes. im Sommer niedriger (stärkere Schwankungen wg. niedriger Fallzahlen)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sehr konstant während 2. Welle, insbes. um den Jahreswechsel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Non-COVID-SARI: </a:t>
            </a:r>
            <a:r>
              <a:rPr lang="de-DE" b="0" dirty="0" err="1">
                <a:sym typeface="Wingdings" panose="05000000000000000000" pitchFamily="2" charset="2"/>
              </a:rPr>
              <a:t>peak</a:t>
            </a:r>
            <a:r>
              <a:rPr lang="de-DE" b="0" dirty="0">
                <a:sym typeface="Wingdings" panose="05000000000000000000" pitchFamily="2" charset="2"/>
              </a:rPr>
              <a:t> Grippewelle KW 9/2020 (AG 0-4, 80+), ab KW 20/2020 konstante Fallzahlen </a:t>
            </a:r>
            <a:r>
              <a:rPr lang="de-DE" b="0">
                <a:sym typeface="Wingdings" panose="05000000000000000000" pitchFamily="2" charset="2"/>
              </a:rPr>
              <a:t>der Intensivpatienten mit SARI ohne COVID-19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7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 Fälle mit und ohne COVID-19 sind in KW 10/2021 wieder gestiegen (v.a. bei kurzer Verweildauer zu sehen)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30.3.2021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12.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30.3.2021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4CBCD6-E8CD-4E71-BFF2-2BE80599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04" y="740318"/>
            <a:ext cx="4680000" cy="340622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4539F7B-FC78-4AEE-9E2F-A0F8327B5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04" y="3497512"/>
            <a:ext cx="3960000" cy="28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12.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30.3.2021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96206" y="1076913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12. KW 2021 bei ca. 810 Arzt­konsul­ta­tionen wegen ARE pro 100.000 Einwohner. Auf die Bevölke­rung in Deutschland bezogen entspricht das einer Gesamtzahl von rund 676.000 Arzt­besuchen wegen akuter Atem­wegs­er­kran­kungen (Vorwoche: 622.000). </a:t>
            </a:r>
            <a:endParaRPr lang="en-US" sz="1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DE20458-A9A1-4FD4-8DA5-B01BEBD8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16" y="3711903"/>
            <a:ext cx="4304716" cy="278042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7BC58A7-5131-4409-AAE2-4D33E769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1" y="3698482"/>
            <a:ext cx="4304655" cy="27803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F1CFE11-478A-4CE9-8A2F-F75F5302F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61" y="739250"/>
            <a:ext cx="4906537" cy="30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6690" y="2123090"/>
            <a:ext cx="8408275" cy="33633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780" y="1018938"/>
            <a:ext cx="4429220" cy="26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686295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0" y="3676470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EC6C90-6FD8-4626-A5ED-4E55EA35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028763"/>
            <a:ext cx="4429220" cy="26575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11.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412571" y="4771503"/>
            <a:ext cx="338334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233786" y="1731783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323798" y="1514371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374541" y="4574021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 flipV="1">
            <a:off x="8233786" y="2211348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301356" y="2399533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B98F8BA-1531-4CDC-9987-970CC4BBA571}"/>
              </a:ext>
            </a:extLst>
          </p:cNvPr>
          <p:cNvCxnSpPr>
            <a:cxnSpLocks/>
          </p:cNvCxnSpPr>
          <p:nvPr/>
        </p:nvCxnSpPr>
        <p:spPr>
          <a:xfrm flipH="1" flipV="1">
            <a:off x="8390147" y="5271365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422796F-8DA8-46DE-83F9-BA98A4F7B825}"/>
              </a:ext>
            </a:extLst>
          </p:cNvPr>
          <p:cNvSpPr txBox="1"/>
          <p:nvPr/>
        </p:nvSpPr>
        <p:spPr>
          <a:xfrm>
            <a:off x="8452549" y="5512665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11.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14441"/>
            <a:ext cx="9112670" cy="5011969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9856512-D8A4-4FD3-80E2-AD0AF8E47D13}"/>
              </a:ext>
            </a:extLst>
          </p:cNvPr>
          <p:cNvCxnSpPr>
            <a:cxnSpLocks/>
          </p:cNvCxnSpPr>
          <p:nvPr/>
        </p:nvCxnSpPr>
        <p:spPr>
          <a:xfrm flipH="1">
            <a:off x="1098550" y="2832410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D6F6517-A603-4E7D-852C-73E7E4AEE837}"/>
              </a:ext>
            </a:extLst>
          </p:cNvPr>
          <p:cNvCxnSpPr>
            <a:cxnSpLocks/>
          </p:cNvCxnSpPr>
          <p:nvPr/>
        </p:nvCxnSpPr>
        <p:spPr>
          <a:xfrm flipH="1">
            <a:off x="1098550" y="4473498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532C74D-1C6F-440F-8D52-E86FC3B0F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0" b="5598"/>
          <a:stretch/>
        </p:blipFill>
        <p:spPr>
          <a:xfrm>
            <a:off x="1661533" y="722768"/>
            <a:ext cx="7482468" cy="33465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0F9E10-43F2-4A47-B145-7711ACD0E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35"/>
          <a:stretch/>
        </p:blipFill>
        <p:spPr>
          <a:xfrm>
            <a:off x="1661533" y="3613532"/>
            <a:ext cx="7482468" cy="320493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384214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SARI-Fälle mit/ohne COVID-19 und Intensivbehandlung bis 11/2021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64402" y="1280233"/>
            <a:ext cx="24240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/>
              <a:t>SARI-Fälle </a:t>
            </a:r>
          </a:p>
          <a:p>
            <a:r>
              <a:rPr lang="de-DE" sz="1700" b="1" u="sng" dirty="0"/>
              <a:t>mit</a:t>
            </a:r>
            <a:r>
              <a:rPr lang="de-DE" sz="1700" b="1" dirty="0"/>
              <a:t> COVID-19 </a:t>
            </a:r>
          </a:p>
          <a:p>
            <a:r>
              <a:rPr lang="de-DE" sz="1700" b="1" dirty="0"/>
              <a:t>und Intensiv:</a:t>
            </a:r>
          </a:p>
          <a:p>
            <a:endParaRPr lang="de-DE" sz="1700" b="1" dirty="0"/>
          </a:p>
          <a:p>
            <a:r>
              <a:rPr lang="de-DE" sz="1700" b="1" dirty="0"/>
              <a:t>Anzahl und </a:t>
            </a:r>
          </a:p>
          <a:p>
            <a:r>
              <a:rPr lang="de-DE" sz="1700" b="1" dirty="0"/>
              <a:t>mittleres Alter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C9E81D0-412A-4D74-9842-B97BAA10616C}"/>
              </a:ext>
            </a:extLst>
          </p:cNvPr>
          <p:cNvSpPr/>
          <p:nvPr/>
        </p:nvSpPr>
        <p:spPr>
          <a:xfrm>
            <a:off x="108733" y="3857605"/>
            <a:ext cx="253538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 b="1" dirty="0"/>
              <a:t>SARI-Fälle </a:t>
            </a:r>
          </a:p>
          <a:p>
            <a:r>
              <a:rPr lang="de-DE" sz="1700" b="1" u="sng" dirty="0"/>
              <a:t>ohne</a:t>
            </a:r>
            <a:r>
              <a:rPr lang="de-DE" sz="1700" b="1" dirty="0"/>
              <a:t> COVID-19 </a:t>
            </a:r>
          </a:p>
          <a:p>
            <a:r>
              <a:rPr lang="de-DE" sz="1700" b="1" dirty="0"/>
              <a:t>und Intensiv:</a:t>
            </a:r>
          </a:p>
          <a:p>
            <a:endParaRPr lang="de-DE" sz="1700" b="1" dirty="0"/>
          </a:p>
          <a:p>
            <a:r>
              <a:rPr lang="de-DE" sz="1700" b="1" dirty="0"/>
              <a:t>Anzahl und </a:t>
            </a:r>
          </a:p>
          <a:p>
            <a:r>
              <a:rPr lang="de-DE" sz="1700" b="1" dirty="0"/>
              <a:t>mittleres Alter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DB3D2DF-3BB7-453A-966B-8FACA4BEE0FE}"/>
              </a:ext>
            </a:extLst>
          </p:cNvPr>
          <p:cNvCxnSpPr>
            <a:cxnSpLocks/>
          </p:cNvCxnSpPr>
          <p:nvPr/>
        </p:nvCxnSpPr>
        <p:spPr>
          <a:xfrm flipH="1" flipV="1">
            <a:off x="7982534" y="2430251"/>
            <a:ext cx="318822" cy="45773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0B3752D-A2B4-48F3-82B8-9EA04B433229}"/>
              </a:ext>
            </a:extLst>
          </p:cNvPr>
          <p:cNvSpPr txBox="1"/>
          <p:nvPr/>
        </p:nvSpPr>
        <p:spPr>
          <a:xfrm>
            <a:off x="8267825" y="2900692"/>
            <a:ext cx="111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EA5A07C-CF53-4807-9AA8-962782DEDD29}"/>
              </a:ext>
            </a:extLst>
          </p:cNvPr>
          <p:cNvCxnSpPr>
            <a:cxnSpLocks/>
          </p:cNvCxnSpPr>
          <p:nvPr/>
        </p:nvCxnSpPr>
        <p:spPr>
          <a:xfrm flipH="1" flipV="1">
            <a:off x="7982534" y="2956252"/>
            <a:ext cx="291591" cy="33424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610489-6D6F-4719-8D37-8B5A64B2E139}"/>
              </a:ext>
            </a:extLst>
          </p:cNvPr>
          <p:cNvSpPr txBox="1"/>
          <p:nvPr/>
        </p:nvSpPr>
        <p:spPr>
          <a:xfrm>
            <a:off x="8274125" y="3290500"/>
            <a:ext cx="111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C000"/>
                </a:solidFill>
              </a:rPr>
              <a:t>15-34 Jahre</a:t>
            </a:r>
          </a:p>
        </p:txBody>
      </p:sp>
    </p:spTree>
    <p:extLst>
      <p:ext uri="{BB962C8B-B14F-4D97-AF65-F5344CB8AC3E}">
        <p14:creationId xmlns:p14="http://schemas.microsoft.com/office/powerpoint/2010/main" val="34683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20F9E10-43F2-4A47-B145-7711ACD0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139" y="3768758"/>
            <a:ext cx="6208036" cy="30363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32C74D-1C6F-440F-8D52-E86FC3B0F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246" y="781563"/>
            <a:ext cx="6261001" cy="306221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11.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Bildschirmpräsentation (4:3)</PresentationFormat>
  <Paragraphs>101</Paragraphs>
  <Slides>9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30.3.2021</vt:lpstr>
      <vt:lpstr>GrippeWeb bis zur 12. KW 2021 </vt:lpstr>
      <vt:lpstr>Arbeitsgemeinschaft Influenza ARE-Konsultationen bis zur 12.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2072</cp:revision>
  <cp:lastPrinted>2020-05-13T06:04:10Z</cp:lastPrinted>
  <dcterms:created xsi:type="dcterms:W3CDTF">2015-11-02T12:29:13Z</dcterms:created>
  <dcterms:modified xsi:type="dcterms:W3CDTF">2021-03-31T08:11:02Z</dcterms:modified>
</cp:coreProperties>
</file>