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3" r:id="rId2"/>
    <p:sldId id="301" r:id="rId3"/>
    <p:sldId id="319" r:id="rId4"/>
    <p:sldId id="311" r:id="rId5"/>
    <p:sldId id="30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6404" autoAdjust="0"/>
  </p:normalViewPr>
  <p:slideViewPr>
    <p:cSldViewPr>
      <p:cViewPr varScale="1">
        <p:scale>
          <a:sx n="86" d="100"/>
          <a:sy n="86" d="100"/>
        </p:scale>
        <p:origin x="1070" y="67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SARS-CoV-2 Ausbrüche in Alten- und Pflegeheimen nach Datum der ersten Meldung eines Falles je Ausbruch bis KW 13</a:t>
            </a:r>
            <a:endParaRPr lang="de-DE" sz="110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Epivurve_care_TOP!$D$1</c:f>
              <c:strCache>
                <c:ptCount val="1"/>
                <c:pt idx="0">
                  <c:v>Übermittelt bis KW 9</c:v>
                </c:pt>
              </c:strCache>
            </c:strRef>
          </c:tx>
          <c:spPr>
            <a:solidFill>
              <a:schemeClr val="accent6">
                <a:tint val="44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Epivurve_care_TOP!$A$2:$B$59</c:f>
              <c:multiLvlStrCache>
                <c:ptCount val="5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Epivurve_care_TOP!$D$2:$D$59</c:f>
              <c:numCache>
                <c:formatCode>General</c:formatCode>
                <c:ptCount val="58"/>
                <c:pt idx="0">
                  <c:v>1</c:v>
                </c:pt>
                <c:pt idx="1">
                  <c:v>1</c:v>
                </c:pt>
                <c:pt idx="2">
                  <c:v>6</c:v>
                </c:pt>
                <c:pt idx="3">
                  <c:v>47</c:v>
                </c:pt>
                <c:pt idx="4">
                  <c:v>122</c:v>
                </c:pt>
                <c:pt idx="5">
                  <c:v>190</c:v>
                </c:pt>
                <c:pt idx="6">
                  <c:v>116</c:v>
                </c:pt>
                <c:pt idx="7">
                  <c:v>59</c:v>
                </c:pt>
                <c:pt idx="8">
                  <c:v>39</c:v>
                </c:pt>
                <c:pt idx="9">
                  <c:v>23</c:v>
                </c:pt>
                <c:pt idx="10">
                  <c:v>28</c:v>
                </c:pt>
                <c:pt idx="11">
                  <c:v>24</c:v>
                </c:pt>
                <c:pt idx="12">
                  <c:v>14</c:v>
                </c:pt>
                <c:pt idx="13">
                  <c:v>6</c:v>
                </c:pt>
                <c:pt idx="14">
                  <c:v>8</c:v>
                </c:pt>
                <c:pt idx="15">
                  <c:v>8</c:v>
                </c:pt>
                <c:pt idx="16">
                  <c:v>7</c:v>
                </c:pt>
                <c:pt idx="17">
                  <c:v>4</c:v>
                </c:pt>
                <c:pt idx="18">
                  <c:v>6</c:v>
                </c:pt>
                <c:pt idx="19">
                  <c:v>6</c:v>
                </c:pt>
                <c:pt idx="20">
                  <c:v>5</c:v>
                </c:pt>
                <c:pt idx="21">
                  <c:v>3</c:v>
                </c:pt>
                <c:pt idx="22">
                  <c:v>6</c:v>
                </c:pt>
                <c:pt idx="23">
                  <c:v>5</c:v>
                </c:pt>
                <c:pt idx="24">
                  <c:v>5</c:v>
                </c:pt>
                <c:pt idx="25">
                  <c:v>3</c:v>
                </c:pt>
                <c:pt idx="26">
                  <c:v>3</c:v>
                </c:pt>
                <c:pt idx="27">
                  <c:v>4</c:v>
                </c:pt>
                <c:pt idx="28">
                  <c:v>11</c:v>
                </c:pt>
                <c:pt idx="29">
                  <c:v>11</c:v>
                </c:pt>
                <c:pt idx="30">
                  <c:v>19</c:v>
                </c:pt>
                <c:pt idx="31">
                  <c:v>15</c:v>
                </c:pt>
                <c:pt idx="32">
                  <c:v>37</c:v>
                </c:pt>
                <c:pt idx="33">
                  <c:v>88</c:v>
                </c:pt>
                <c:pt idx="34">
                  <c:v>147</c:v>
                </c:pt>
                <c:pt idx="35">
                  <c:v>175</c:v>
                </c:pt>
                <c:pt idx="36">
                  <c:v>212</c:v>
                </c:pt>
                <c:pt idx="37">
                  <c:v>246</c:v>
                </c:pt>
                <c:pt idx="38">
                  <c:v>276</c:v>
                </c:pt>
                <c:pt idx="39">
                  <c:v>262</c:v>
                </c:pt>
                <c:pt idx="40">
                  <c:v>285</c:v>
                </c:pt>
                <c:pt idx="41">
                  <c:v>344</c:v>
                </c:pt>
                <c:pt idx="42">
                  <c:v>374</c:v>
                </c:pt>
                <c:pt idx="43">
                  <c:v>314</c:v>
                </c:pt>
                <c:pt idx="44">
                  <c:v>305</c:v>
                </c:pt>
                <c:pt idx="45">
                  <c:v>284</c:v>
                </c:pt>
                <c:pt idx="46">
                  <c:v>231</c:v>
                </c:pt>
                <c:pt idx="47">
                  <c:v>171</c:v>
                </c:pt>
                <c:pt idx="48">
                  <c:v>132</c:v>
                </c:pt>
                <c:pt idx="49">
                  <c:v>103</c:v>
                </c:pt>
                <c:pt idx="50">
                  <c:v>54</c:v>
                </c:pt>
                <c:pt idx="51">
                  <c:v>73</c:v>
                </c:pt>
                <c:pt idx="52">
                  <c:v>34</c:v>
                </c:pt>
                <c:pt idx="5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ED-4356-9F6B-D9B59210F447}"/>
            </c:ext>
          </c:extLst>
        </c:ser>
        <c:ser>
          <c:idx val="1"/>
          <c:order val="1"/>
          <c:spPr>
            <a:solidFill>
              <a:schemeClr val="accent6">
                <a:tint val="58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Epivurve_care_TOP!$A$2:$B$59</c:f>
              <c:multiLvlStrCache>
                <c:ptCount val="5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Epivurve_care_TOP!$E$2:$E$59</c:f>
            </c:numRef>
          </c:val>
          <c:extLst>
            <c:ext xmlns:c16="http://schemas.microsoft.com/office/drawing/2014/chart" uri="{C3380CC4-5D6E-409C-BE32-E72D297353CC}">
              <c16:uniqueId val="{00000001-76ED-4356-9F6B-D9B59210F447}"/>
            </c:ext>
          </c:extLst>
        </c:ser>
        <c:ser>
          <c:idx val="2"/>
          <c:order val="2"/>
          <c:spPr>
            <a:solidFill>
              <a:schemeClr val="accent6">
                <a:tint val="72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Epivurve_care_TOP!$A$2:$B$59</c:f>
              <c:multiLvlStrCache>
                <c:ptCount val="5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Epivurve_care_TOP!$F$2:$F$59</c:f>
            </c:numRef>
          </c:val>
          <c:extLst>
            <c:ext xmlns:c16="http://schemas.microsoft.com/office/drawing/2014/chart" uri="{C3380CC4-5D6E-409C-BE32-E72D297353CC}">
              <c16:uniqueId val="{00000002-76ED-4356-9F6B-D9B59210F447}"/>
            </c:ext>
          </c:extLst>
        </c:ser>
        <c:ser>
          <c:idx val="3"/>
          <c:order val="3"/>
          <c:spPr>
            <a:solidFill>
              <a:schemeClr val="accent6">
                <a:tint val="86000"/>
              </a:schemeClr>
            </a:solidFill>
            <a:ln>
              <a:noFill/>
            </a:ln>
            <a:effectLst/>
          </c:spPr>
          <c:invertIfNegative val="0"/>
          <c:cat>
            <c:multiLvlStrRef>
              <c:f>Epivurve_care_TOP!$A$2:$B$59</c:f>
              <c:multiLvlStrCache>
                <c:ptCount val="5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Epivurve_care_TOP!$G$2:$G$59</c:f>
            </c:numRef>
          </c:val>
          <c:extLst>
            <c:ext xmlns:c16="http://schemas.microsoft.com/office/drawing/2014/chart" uri="{C3380CC4-5D6E-409C-BE32-E72D297353CC}">
              <c16:uniqueId val="{00000003-76ED-4356-9F6B-D9B59210F447}"/>
            </c:ext>
          </c:extLst>
        </c:ser>
        <c:ser>
          <c:idx val="4"/>
          <c:order val="4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multiLvlStrRef>
              <c:f>Epivurve_care_TOP!$A$2:$B$59</c:f>
              <c:multiLvlStrCache>
                <c:ptCount val="5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Epivurve_care_TOP!$H$2:$H$59</c:f>
            </c:numRef>
          </c:val>
          <c:extLst>
            <c:ext xmlns:c16="http://schemas.microsoft.com/office/drawing/2014/chart" uri="{C3380CC4-5D6E-409C-BE32-E72D297353CC}">
              <c16:uniqueId val="{00000004-76ED-4356-9F6B-D9B59210F447}"/>
            </c:ext>
          </c:extLst>
        </c:ser>
        <c:ser>
          <c:idx val="5"/>
          <c:order val="5"/>
          <c:tx>
            <c:strRef>
              <c:f>Epivurve_care_TOP!$I$1</c:f>
              <c:strCache>
                <c:ptCount val="1"/>
                <c:pt idx="0">
                  <c:v>Neu übermittelt in KW 10</c:v>
                </c:pt>
              </c:strCache>
            </c:strRef>
          </c:tx>
          <c:spPr>
            <a:solidFill>
              <a:schemeClr val="accent6">
                <a:shade val="86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Epivurve_care_TOP!$A$2:$B$59</c:f>
              <c:multiLvlStrCache>
                <c:ptCount val="5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Epivurve_care_TOP!$I$2:$I$59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1</c:v>
                </c:pt>
                <c:pt idx="32">
                  <c:v>0</c:v>
                </c:pt>
                <c:pt idx="33">
                  <c:v>0</c:v>
                </c:pt>
                <c:pt idx="34">
                  <c:v>4</c:v>
                </c:pt>
                <c:pt idx="35">
                  <c:v>0</c:v>
                </c:pt>
                <c:pt idx="36">
                  <c:v>0</c:v>
                </c:pt>
                <c:pt idx="37">
                  <c:v>2</c:v>
                </c:pt>
                <c:pt idx="38">
                  <c:v>1</c:v>
                </c:pt>
                <c:pt idx="39">
                  <c:v>1</c:v>
                </c:pt>
                <c:pt idx="40">
                  <c:v>1</c:v>
                </c:pt>
                <c:pt idx="41">
                  <c:v>5</c:v>
                </c:pt>
                <c:pt idx="42">
                  <c:v>2</c:v>
                </c:pt>
                <c:pt idx="43">
                  <c:v>2</c:v>
                </c:pt>
                <c:pt idx="44">
                  <c:v>3</c:v>
                </c:pt>
                <c:pt idx="45">
                  <c:v>0</c:v>
                </c:pt>
                <c:pt idx="46">
                  <c:v>0</c:v>
                </c:pt>
                <c:pt idx="47">
                  <c:v>2</c:v>
                </c:pt>
                <c:pt idx="48">
                  <c:v>2</c:v>
                </c:pt>
                <c:pt idx="49">
                  <c:v>0</c:v>
                </c:pt>
                <c:pt idx="50">
                  <c:v>1</c:v>
                </c:pt>
                <c:pt idx="51">
                  <c:v>2</c:v>
                </c:pt>
                <c:pt idx="52">
                  <c:v>10</c:v>
                </c:pt>
                <c:pt idx="53">
                  <c:v>17</c:v>
                </c:pt>
                <c:pt idx="54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6ED-4356-9F6B-D9B59210F447}"/>
            </c:ext>
          </c:extLst>
        </c:ser>
        <c:ser>
          <c:idx val="6"/>
          <c:order val="6"/>
          <c:tx>
            <c:strRef>
              <c:f>Epivurve_care_TOP!$J$1</c:f>
              <c:strCache>
                <c:ptCount val="1"/>
                <c:pt idx="0">
                  <c:v>Neu übermittelt in KW 11</c:v>
                </c:pt>
              </c:strCache>
            </c:strRef>
          </c:tx>
          <c:spPr>
            <a:solidFill>
              <a:schemeClr val="accent6">
                <a:shade val="72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Epivurve_care_TOP!$A$2:$B$59</c:f>
              <c:multiLvlStrCache>
                <c:ptCount val="5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Epivurve_care_TOP!$J$2:$J$59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2</c:v>
                </c:pt>
                <c:pt idx="42">
                  <c:v>3</c:v>
                </c:pt>
                <c:pt idx="43">
                  <c:v>0</c:v>
                </c:pt>
                <c:pt idx="44">
                  <c:v>2</c:v>
                </c:pt>
                <c:pt idx="45">
                  <c:v>0</c:v>
                </c:pt>
                <c:pt idx="46">
                  <c:v>2</c:v>
                </c:pt>
                <c:pt idx="47">
                  <c:v>0</c:v>
                </c:pt>
                <c:pt idx="48">
                  <c:v>4</c:v>
                </c:pt>
                <c:pt idx="49">
                  <c:v>0</c:v>
                </c:pt>
                <c:pt idx="50">
                  <c:v>1</c:v>
                </c:pt>
                <c:pt idx="51">
                  <c:v>1</c:v>
                </c:pt>
                <c:pt idx="52">
                  <c:v>2</c:v>
                </c:pt>
                <c:pt idx="53">
                  <c:v>7</c:v>
                </c:pt>
                <c:pt idx="54">
                  <c:v>30</c:v>
                </c:pt>
                <c:pt idx="5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ED-4356-9F6B-D9B59210F447}"/>
            </c:ext>
          </c:extLst>
        </c:ser>
        <c:ser>
          <c:idx val="7"/>
          <c:order val="7"/>
          <c:tx>
            <c:strRef>
              <c:f>Epivurve_care_TOP!$K$1</c:f>
              <c:strCache>
                <c:ptCount val="1"/>
                <c:pt idx="0">
                  <c:v>Neu übermittelt in KW 12</c:v>
                </c:pt>
              </c:strCache>
            </c:strRef>
          </c:tx>
          <c:spPr>
            <a:solidFill>
              <a:schemeClr val="accent6">
                <a:shade val="58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Epivurve_care_TOP!$A$2:$B$59</c:f>
              <c:multiLvlStrCache>
                <c:ptCount val="5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Epivurve_care_TOP!$K$2:$K$59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2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1</c:v>
                </c:pt>
                <c:pt idx="41">
                  <c:v>0</c:v>
                </c:pt>
                <c:pt idx="42">
                  <c:v>2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1</c:v>
                </c:pt>
                <c:pt idx="51">
                  <c:v>0</c:v>
                </c:pt>
                <c:pt idx="52">
                  <c:v>0</c:v>
                </c:pt>
                <c:pt idx="53">
                  <c:v>2</c:v>
                </c:pt>
                <c:pt idx="54">
                  <c:v>7</c:v>
                </c:pt>
                <c:pt idx="55">
                  <c:v>27</c:v>
                </c:pt>
                <c:pt idx="56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6ED-4356-9F6B-D9B59210F447}"/>
            </c:ext>
          </c:extLst>
        </c:ser>
        <c:ser>
          <c:idx val="8"/>
          <c:order val="8"/>
          <c:tx>
            <c:strRef>
              <c:f>Epivurve_care_TOP!$L$1</c:f>
              <c:strCache>
                <c:ptCount val="1"/>
                <c:pt idx="0">
                  <c:v>Neu übermittelt in KW 13</c:v>
                </c:pt>
              </c:strCache>
            </c:strRef>
          </c:tx>
          <c:spPr>
            <a:solidFill>
              <a:schemeClr val="accent6">
                <a:shade val="4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cat>
            <c:multiLvlStrRef>
              <c:f>Epivurve_care_TOP!$A$2:$B$59</c:f>
              <c:multiLvlStrCache>
                <c:ptCount val="58"/>
                <c:lvl>
                  <c:pt idx="0">
                    <c:v>9</c:v>
                  </c:pt>
                  <c:pt idx="1">
                    <c:v>10</c:v>
                  </c:pt>
                  <c:pt idx="2">
                    <c:v>11</c:v>
                  </c:pt>
                  <c:pt idx="3">
                    <c:v>12</c:v>
                  </c:pt>
                  <c:pt idx="4">
                    <c:v>13</c:v>
                  </c:pt>
                  <c:pt idx="5">
                    <c:v>14</c:v>
                  </c:pt>
                  <c:pt idx="6">
                    <c:v>15</c:v>
                  </c:pt>
                  <c:pt idx="7">
                    <c:v>16</c:v>
                  </c:pt>
                  <c:pt idx="8">
                    <c:v>17</c:v>
                  </c:pt>
                  <c:pt idx="9">
                    <c:v>18</c:v>
                  </c:pt>
                  <c:pt idx="10">
                    <c:v>19</c:v>
                  </c:pt>
                  <c:pt idx="11">
                    <c:v>20</c:v>
                  </c:pt>
                  <c:pt idx="12">
                    <c:v>21</c:v>
                  </c:pt>
                  <c:pt idx="13">
                    <c:v>22</c:v>
                  </c:pt>
                  <c:pt idx="14">
                    <c:v>23</c:v>
                  </c:pt>
                  <c:pt idx="15">
                    <c:v>24</c:v>
                  </c:pt>
                  <c:pt idx="16">
                    <c:v>25</c:v>
                  </c:pt>
                  <c:pt idx="17">
                    <c:v>26</c:v>
                  </c:pt>
                  <c:pt idx="18">
                    <c:v>27</c:v>
                  </c:pt>
                  <c:pt idx="19">
                    <c:v>28</c:v>
                  </c:pt>
                  <c:pt idx="20">
                    <c:v>29</c:v>
                  </c:pt>
                  <c:pt idx="21">
                    <c:v>30</c:v>
                  </c:pt>
                  <c:pt idx="22">
                    <c:v>31</c:v>
                  </c:pt>
                  <c:pt idx="23">
                    <c:v>32</c:v>
                  </c:pt>
                  <c:pt idx="24">
                    <c:v>33</c:v>
                  </c:pt>
                  <c:pt idx="25">
                    <c:v>34</c:v>
                  </c:pt>
                  <c:pt idx="26">
                    <c:v>35</c:v>
                  </c:pt>
                  <c:pt idx="27">
                    <c:v>36</c:v>
                  </c:pt>
                  <c:pt idx="28">
                    <c:v>37</c:v>
                  </c:pt>
                  <c:pt idx="29">
                    <c:v>38</c:v>
                  </c:pt>
                  <c:pt idx="30">
                    <c:v>39</c:v>
                  </c:pt>
                  <c:pt idx="31">
                    <c:v>40</c:v>
                  </c:pt>
                  <c:pt idx="32">
                    <c:v>41</c:v>
                  </c:pt>
                  <c:pt idx="33">
                    <c:v>42</c:v>
                  </c:pt>
                  <c:pt idx="34">
                    <c:v>43</c:v>
                  </c:pt>
                  <c:pt idx="35">
                    <c:v>44</c:v>
                  </c:pt>
                  <c:pt idx="36">
                    <c:v>45</c:v>
                  </c:pt>
                  <c:pt idx="37">
                    <c:v>46</c:v>
                  </c:pt>
                  <c:pt idx="38">
                    <c:v>47</c:v>
                  </c:pt>
                  <c:pt idx="39">
                    <c:v>48</c:v>
                  </c:pt>
                  <c:pt idx="40">
                    <c:v>49</c:v>
                  </c:pt>
                  <c:pt idx="41">
                    <c:v>50</c:v>
                  </c:pt>
                  <c:pt idx="42">
                    <c:v>51</c:v>
                  </c:pt>
                  <c:pt idx="43">
                    <c:v>52</c:v>
                  </c:pt>
                  <c:pt idx="44">
                    <c:v>53</c:v>
                  </c:pt>
                  <c:pt idx="45">
                    <c:v>1</c:v>
                  </c:pt>
                  <c:pt idx="46">
                    <c:v>2</c:v>
                  </c:pt>
                  <c:pt idx="47">
                    <c:v>3</c:v>
                  </c:pt>
                  <c:pt idx="48">
                    <c:v>4</c:v>
                  </c:pt>
                  <c:pt idx="49">
                    <c:v>5</c:v>
                  </c:pt>
                  <c:pt idx="50">
                    <c:v>6</c:v>
                  </c:pt>
                  <c:pt idx="51">
                    <c:v>7</c:v>
                  </c:pt>
                  <c:pt idx="52">
                    <c:v>8</c:v>
                  </c:pt>
                  <c:pt idx="53">
                    <c:v>9</c:v>
                  </c:pt>
                  <c:pt idx="54">
                    <c:v>10</c:v>
                  </c:pt>
                  <c:pt idx="55">
                    <c:v>11</c:v>
                  </c:pt>
                  <c:pt idx="56">
                    <c:v>12</c:v>
                  </c:pt>
                  <c:pt idx="57">
                    <c:v>13</c:v>
                  </c:pt>
                </c:lvl>
                <c:lvl>
                  <c:pt idx="0">
                    <c:v>2020</c:v>
                  </c:pt>
                  <c:pt idx="45">
                    <c:v>2021</c:v>
                  </c:pt>
                </c:lvl>
              </c:multiLvlStrCache>
            </c:multiLvlStrRef>
          </c:cat>
          <c:val>
            <c:numRef>
              <c:f>Epivurve_care_TOP!$L$2:$L$59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1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1</c:v>
                </c:pt>
                <c:pt idx="52">
                  <c:v>0</c:v>
                </c:pt>
                <c:pt idx="53">
                  <c:v>2</c:v>
                </c:pt>
                <c:pt idx="54">
                  <c:v>2</c:v>
                </c:pt>
                <c:pt idx="55">
                  <c:v>8</c:v>
                </c:pt>
                <c:pt idx="56">
                  <c:v>21</c:v>
                </c:pt>
                <c:pt idx="57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6ED-4356-9F6B-D9B59210F4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43104448"/>
        <c:axId val="343103464"/>
      </c:barChart>
      <c:catAx>
        <c:axId val="34310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3464"/>
        <c:crosses val="autoZero"/>
        <c:auto val="1"/>
        <c:lblAlgn val="ctr"/>
        <c:lblOffset val="100"/>
        <c:noMultiLvlLbl val="0"/>
      </c:catAx>
      <c:valAx>
        <c:axId val="343103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431044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Nosokomiale SARS-CoV-2 Ausbrüche nach Datum der ersten Meldung eines Falles je Ausbruch bis KW 13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Epicurve_noso_TOP!$D$1</c:f>
              <c:strCache>
                <c:ptCount val="1"/>
                <c:pt idx="0">
                  <c:v>Übermittelt bis KW 9</c:v>
                </c:pt>
              </c:strCache>
            </c:strRef>
          </c:tx>
          <c:spPr>
            <a:solidFill>
              <a:schemeClr val="accent5">
                <a:tint val="4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Epicurve_noso_TOP!$D$2:$D$59</c:f>
              <c:numCache>
                <c:formatCode>General</c:formatCode>
                <c:ptCount val="58"/>
                <c:pt idx="0">
                  <c:v>0</c:v>
                </c:pt>
                <c:pt idx="1">
                  <c:v>6</c:v>
                </c:pt>
                <c:pt idx="2">
                  <c:v>23</c:v>
                </c:pt>
                <c:pt idx="3">
                  <c:v>63</c:v>
                </c:pt>
                <c:pt idx="4">
                  <c:v>123</c:v>
                </c:pt>
                <c:pt idx="5">
                  <c:v>148</c:v>
                </c:pt>
                <c:pt idx="6">
                  <c:v>103</c:v>
                </c:pt>
                <c:pt idx="7">
                  <c:v>46</c:v>
                </c:pt>
                <c:pt idx="8">
                  <c:v>37</c:v>
                </c:pt>
                <c:pt idx="9">
                  <c:v>26</c:v>
                </c:pt>
                <c:pt idx="10">
                  <c:v>14</c:v>
                </c:pt>
                <c:pt idx="11">
                  <c:v>12</c:v>
                </c:pt>
                <c:pt idx="12">
                  <c:v>12</c:v>
                </c:pt>
                <c:pt idx="13">
                  <c:v>12</c:v>
                </c:pt>
                <c:pt idx="14">
                  <c:v>8</c:v>
                </c:pt>
                <c:pt idx="15">
                  <c:v>8</c:v>
                </c:pt>
                <c:pt idx="16">
                  <c:v>6</c:v>
                </c:pt>
                <c:pt idx="17">
                  <c:v>11</c:v>
                </c:pt>
                <c:pt idx="18">
                  <c:v>10</c:v>
                </c:pt>
                <c:pt idx="19">
                  <c:v>11</c:v>
                </c:pt>
                <c:pt idx="20">
                  <c:v>12</c:v>
                </c:pt>
                <c:pt idx="21">
                  <c:v>6</c:v>
                </c:pt>
                <c:pt idx="22">
                  <c:v>11</c:v>
                </c:pt>
                <c:pt idx="23">
                  <c:v>10</c:v>
                </c:pt>
                <c:pt idx="24">
                  <c:v>10</c:v>
                </c:pt>
                <c:pt idx="25">
                  <c:v>17</c:v>
                </c:pt>
                <c:pt idx="26">
                  <c:v>12</c:v>
                </c:pt>
                <c:pt idx="27">
                  <c:v>18</c:v>
                </c:pt>
                <c:pt idx="28">
                  <c:v>24</c:v>
                </c:pt>
                <c:pt idx="29">
                  <c:v>16</c:v>
                </c:pt>
                <c:pt idx="30">
                  <c:v>22</c:v>
                </c:pt>
                <c:pt idx="31">
                  <c:v>35</c:v>
                </c:pt>
                <c:pt idx="32">
                  <c:v>53</c:v>
                </c:pt>
                <c:pt idx="33">
                  <c:v>77</c:v>
                </c:pt>
                <c:pt idx="34">
                  <c:v>124</c:v>
                </c:pt>
                <c:pt idx="35">
                  <c:v>141</c:v>
                </c:pt>
                <c:pt idx="36">
                  <c:v>142</c:v>
                </c:pt>
                <c:pt idx="37">
                  <c:v>126</c:v>
                </c:pt>
                <c:pt idx="38">
                  <c:v>171</c:v>
                </c:pt>
                <c:pt idx="39">
                  <c:v>135</c:v>
                </c:pt>
                <c:pt idx="40">
                  <c:v>206</c:v>
                </c:pt>
                <c:pt idx="41">
                  <c:v>217</c:v>
                </c:pt>
                <c:pt idx="42">
                  <c:v>242</c:v>
                </c:pt>
                <c:pt idx="43">
                  <c:v>171</c:v>
                </c:pt>
                <c:pt idx="44">
                  <c:v>145</c:v>
                </c:pt>
                <c:pt idx="45">
                  <c:v>184</c:v>
                </c:pt>
                <c:pt idx="46">
                  <c:v>194</c:v>
                </c:pt>
                <c:pt idx="47">
                  <c:v>194</c:v>
                </c:pt>
                <c:pt idx="48">
                  <c:v>162</c:v>
                </c:pt>
                <c:pt idx="49">
                  <c:v>149</c:v>
                </c:pt>
                <c:pt idx="50">
                  <c:v>138</c:v>
                </c:pt>
                <c:pt idx="51">
                  <c:v>126</c:v>
                </c:pt>
                <c:pt idx="52">
                  <c:v>98</c:v>
                </c:pt>
                <c:pt idx="5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80-4A76-BF59-6FF255F27EB7}"/>
            </c:ext>
          </c:extLst>
        </c:ser>
        <c:ser>
          <c:idx val="1"/>
          <c:order val="1"/>
          <c:tx>
            <c:strRef>
              <c:f>Epicurve_noso_TOP!$E$1</c:f>
              <c:strCache>
                <c:ptCount val="1"/>
                <c:pt idx="0">
                  <c:v>Übermittelt bis KW 10</c:v>
                </c:pt>
              </c:strCache>
            </c:strRef>
          </c:tx>
          <c:spPr>
            <a:solidFill>
              <a:schemeClr val="accent5">
                <a:tint val="58000"/>
              </a:schemeClr>
            </a:solidFill>
            <a:ln>
              <a:noFill/>
            </a:ln>
            <a:effectLst/>
          </c:spPr>
          <c:invertIfNegative val="0"/>
          <c:val>
            <c:numRef>
              <c:f>Epicurve_noso_TOP!$E$2:$E$59</c:f>
            </c:numRef>
          </c:val>
          <c:extLst>
            <c:ext xmlns:c16="http://schemas.microsoft.com/office/drawing/2014/chart" uri="{C3380CC4-5D6E-409C-BE32-E72D297353CC}">
              <c16:uniqueId val="{00000001-9A80-4A76-BF59-6FF255F27EB7}"/>
            </c:ext>
          </c:extLst>
        </c:ser>
        <c:ser>
          <c:idx val="2"/>
          <c:order val="2"/>
          <c:tx>
            <c:strRef>
              <c:f>Epicurve_noso_TOP!$F$1</c:f>
              <c:strCache>
                <c:ptCount val="1"/>
                <c:pt idx="0">
                  <c:v>Übermittelt bis KW 11</c:v>
                </c:pt>
              </c:strCache>
            </c:strRef>
          </c:tx>
          <c:spPr>
            <a:solidFill>
              <a:schemeClr val="accent5">
                <a:tint val="72000"/>
              </a:schemeClr>
            </a:solidFill>
            <a:ln>
              <a:noFill/>
            </a:ln>
            <a:effectLst/>
          </c:spPr>
          <c:invertIfNegative val="0"/>
          <c:val>
            <c:numRef>
              <c:f>Epicurve_noso_TOP!$F$2:$F$59</c:f>
            </c:numRef>
          </c:val>
          <c:extLst>
            <c:ext xmlns:c16="http://schemas.microsoft.com/office/drawing/2014/chart" uri="{C3380CC4-5D6E-409C-BE32-E72D297353CC}">
              <c16:uniqueId val="{00000002-9A80-4A76-BF59-6FF255F27EB7}"/>
            </c:ext>
          </c:extLst>
        </c:ser>
        <c:ser>
          <c:idx val="3"/>
          <c:order val="3"/>
          <c:tx>
            <c:strRef>
              <c:f>Epicurve_noso_TOP!$G$1</c:f>
              <c:strCache>
                <c:ptCount val="1"/>
                <c:pt idx="0">
                  <c:v>Übermittelt bis KW 12</c:v>
                </c:pt>
              </c:strCache>
            </c:strRef>
          </c:tx>
          <c:spPr>
            <a:solidFill>
              <a:schemeClr val="accent5">
                <a:tint val="86000"/>
              </a:schemeClr>
            </a:solidFill>
            <a:ln>
              <a:noFill/>
            </a:ln>
            <a:effectLst/>
          </c:spPr>
          <c:invertIfNegative val="0"/>
          <c:val>
            <c:numRef>
              <c:f>Epicurve_noso_TOP!$G$2:$G$59</c:f>
            </c:numRef>
          </c:val>
          <c:extLst>
            <c:ext xmlns:c16="http://schemas.microsoft.com/office/drawing/2014/chart" uri="{C3380CC4-5D6E-409C-BE32-E72D297353CC}">
              <c16:uniqueId val="{00000003-9A80-4A76-BF59-6FF255F27EB7}"/>
            </c:ext>
          </c:extLst>
        </c:ser>
        <c:ser>
          <c:idx val="4"/>
          <c:order val="4"/>
          <c:tx>
            <c:strRef>
              <c:f>Epicurve_noso_TOP!$H$1</c:f>
              <c:strCache>
                <c:ptCount val="1"/>
                <c:pt idx="0">
                  <c:v>Übermittelt bis KW 13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Epicurve_noso_TOP!$H$2:$H$59</c:f>
            </c:numRef>
          </c:val>
          <c:extLst>
            <c:ext xmlns:c16="http://schemas.microsoft.com/office/drawing/2014/chart" uri="{C3380CC4-5D6E-409C-BE32-E72D297353CC}">
              <c16:uniqueId val="{00000004-9A80-4A76-BF59-6FF255F27EB7}"/>
            </c:ext>
          </c:extLst>
        </c:ser>
        <c:ser>
          <c:idx val="5"/>
          <c:order val="5"/>
          <c:tx>
            <c:strRef>
              <c:f>Epicurve_noso_TOP!$I$1</c:f>
              <c:strCache>
                <c:ptCount val="1"/>
                <c:pt idx="0">
                  <c:v>Neu übermittelt in KW 10</c:v>
                </c:pt>
              </c:strCache>
            </c:strRef>
          </c:tx>
          <c:spPr>
            <a:solidFill>
              <a:schemeClr val="accent5">
                <a:shade val="86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Epicurve_noso_TOP!$I$2:$I$59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1</c:v>
                </c:pt>
                <c:pt idx="36">
                  <c:v>1</c:v>
                </c:pt>
                <c:pt idx="37">
                  <c:v>0</c:v>
                </c:pt>
                <c:pt idx="38">
                  <c:v>0</c:v>
                </c:pt>
                <c:pt idx="39">
                  <c:v>2</c:v>
                </c:pt>
                <c:pt idx="40">
                  <c:v>0</c:v>
                </c:pt>
                <c:pt idx="41">
                  <c:v>0</c:v>
                </c:pt>
                <c:pt idx="42">
                  <c:v>3</c:v>
                </c:pt>
                <c:pt idx="43">
                  <c:v>0</c:v>
                </c:pt>
                <c:pt idx="44">
                  <c:v>0</c:v>
                </c:pt>
                <c:pt idx="45">
                  <c:v>2</c:v>
                </c:pt>
                <c:pt idx="46">
                  <c:v>0</c:v>
                </c:pt>
                <c:pt idx="47">
                  <c:v>2</c:v>
                </c:pt>
                <c:pt idx="48">
                  <c:v>1</c:v>
                </c:pt>
                <c:pt idx="49">
                  <c:v>4</c:v>
                </c:pt>
                <c:pt idx="50">
                  <c:v>1</c:v>
                </c:pt>
                <c:pt idx="51">
                  <c:v>8</c:v>
                </c:pt>
                <c:pt idx="52">
                  <c:v>11</c:v>
                </c:pt>
                <c:pt idx="53">
                  <c:v>35</c:v>
                </c:pt>
                <c:pt idx="54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A80-4A76-BF59-6FF255F27EB7}"/>
            </c:ext>
          </c:extLst>
        </c:ser>
        <c:ser>
          <c:idx val="6"/>
          <c:order val="6"/>
          <c:tx>
            <c:strRef>
              <c:f>Epicurve_noso_TOP!$J$1</c:f>
              <c:strCache>
                <c:ptCount val="1"/>
                <c:pt idx="0">
                  <c:v>Neu übermittelt in KW 11</c:v>
                </c:pt>
              </c:strCache>
            </c:strRef>
          </c:tx>
          <c:spPr>
            <a:solidFill>
              <a:schemeClr val="accent5">
                <a:shade val="72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Epicurve_noso_TOP!$J$2:$J$59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2</c:v>
                </c:pt>
                <c:pt idx="40">
                  <c:v>0</c:v>
                </c:pt>
                <c:pt idx="41">
                  <c:v>2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1</c:v>
                </c:pt>
                <c:pt idx="49">
                  <c:v>0</c:v>
                </c:pt>
                <c:pt idx="50">
                  <c:v>1</c:v>
                </c:pt>
                <c:pt idx="51">
                  <c:v>4</c:v>
                </c:pt>
                <c:pt idx="52">
                  <c:v>4</c:v>
                </c:pt>
                <c:pt idx="53">
                  <c:v>16</c:v>
                </c:pt>
                <c:pt idx="54">
                  <c:v>33</c:v>
                </c:pt>
                <c:pt idx="55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80-4A76-BF59-6FF255F27EB7}"/>
            </c:ext>
          </c:extLst>
        </c:ser>
        <c:ser>
          <c:idx val="7"/>
          <c:order val="7"/>
          <c:tx>
            <c:strRef>
              <c:f>Epicurve_noso_TOP!$K$1</c:f>
              <c:strCache>
                <c:ptCount val="1"/>
                <c:pt idx="0">
                  <c:v>Neu übermittelt in KW 12</c:v>
                </c:pt>
              </c:strCache>
            </c:strRef>
          </c:tx>
          <c:spPr>
            <a:solidFill>
              <a:schemeClr val="accent5">
                <a:shade val="58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Epicurve_noso_TOP!$K$2:$K$59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1</c:v>
                </c:pt>
                <c:pt idx="37">
                  <c:v>2</c:v>
                </c:pt>
                <c:pt idx="38">
                  <c:v>4</c:v>
                </c:pt>
                <c:pt idx="39">
                  <c:v>1</c:v>
                </c:pt>
                <c:pt idx="40">
                  <c:v>2</c:v>
                </c:pt>
                <c:pt idx="41">
                  <c:v>0</c:v>
                </c:pt>
                <c:pt idx="42">
                  <c:v>2</c:v>
                </c:pt>
                <c:pt idx="43">
                  <c:v>0</c:v>
                </c:pt>
                <c:pt idx="44">
                  <c:v>0</c:v>
                </c:pt>
                <c:pt idx="45">
                  <c:v>2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1</c:v>
                </c:pt>
                <c:pt idx="50">
                  <c:v>1</c:v>
                </c:pt>
                <c:pt idx="51">
                  <c:v>1</c:v>
                </c:pt>
                <c:pt idx="52">
                  <c:v>0</c:v>
                </c:pt>
                <c:pt idx="53">
                  <c:v>2</c:v>
                </c:pt>
                <c:pt idx="54">
                  <c:v>5</c:v>
                </c:pt>
                <c:pt idx="55">
                  <c:v>47</c:v>
                </c:pt>
                <c:pt idx="56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A80-4A76-BF59-6FF255F27EB7}"/>
            </c:ext>
          </c:extLst>
        </c:ser>
        <c:ser>
          <c:idx val="8"/>
          <c:order val="8"/>
          <c:tx>
            <c:strRef>
              <c:f>Epicurve_noso_TOP!$L$1</c:f>
              <c:strCache>
                <c:ptCount val="1"/>
                <c:pt idx="0">
                  <c:v>Neu übermittelt in KW 13</c:v>
                </c:pt>
              </c:strCache>
            </c:strRef>
          </c:tx>
          <c:spPr>
            <a:solidFill>
              <a:schemeClr val="accent5">
                <a:shade val="44000"/>
              </a:schemeClr>
            </a:solidFill>
            <a:ln>
              <a:solidFill>
                <a:sysClr val="windowText" lastClr="000000"/>
              </a:solidFill>
            </a:ln>
            <a:effectLst/>
          </c:spPr>
          <c:invertIfNegative val="0"/>
          <c:val>
            <c:numRef>
              <c:f>Epicurve_noso_TOP!$L$2:$L$59</c:f>
              <c:numCache>
                <c:formatCode>General</c:formatCode>
                <c:ptCount val="5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3</c:v>
                </c:pt>
                <c:pt idx="45">
                  <c:v>1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2</c:v>
                </c:pt>
                <c:pt idx="54">
                  <c:v>6</c:v>
                </c:pt>
                <c:pt idx="55">
                  <c:v>15</c:v>
                </c:pt>
                <c:pt idx="56">
                  <c:v>41</c:v>
                </c:pt>
                <c:pt idx="5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80-4A76-BF59-6FF255F27E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659345848"/>
        <c:axId val="659344536"/>
      </c:barChart>
      <c:catAx>
        <c:axId val="6593458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4536"/>
        <c:crosses val="autoZero"/>
        <c:auto val="1"/>
        <c:lblAlgn val="ctr"/>
        <c:lblOffset val="100"/>
        <c:noMultiLvlLbl val="0"/>
      </c:catAx>
      <c:valAx>
        <c:axId val="659344536"/>
        <c:scaling>
          <c:orientation val="minMax"/>
          <c:max val="4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659345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7D80D1-345D-4A22-86A7-B68020FB16BD}" type="datetimeFigureOut">
              <a:rPr lang="en-GB" smtClean="0"/>
              <a:t>07/04/2021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E3ABF-76B4-404A-87F4-A6B5F678EC1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9047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325311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66897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94218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36974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705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7323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7314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718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519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1</a:t>
            </a:fld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237837"/>
            <a:ext cx="4392488" cy="874368"/>
          </a:xfrm>
        </p:spPr>
        <p:txBody>
          <a:bodyPr/>
          <a:lstStyle/>
          <a:p>
            <a:r>
              <a:rPr lang="de-DE" dirty="0"/>
              <a:t>Anzahl der Testungen und </a:t>
            </a:r>
            <a:r>
              <a:rPr lang="de-DE" dirty="0" err="1"/>
              <a:t>Positivenanteile</a:t>
            </a:r>
            <a:r>
              <a:rPr lang="de-DE" dirty="0"/>
              <a:t> pro Woche – </a:t>
            </a:r>
            <a:r>
              <a:rPr lang="de-DE" sz="2000" b="0" dirty="0"/>
              <a:t>Datenstand 6.4.21</a:t>
            </a:r>
            <a:endParaRPr lang="de-DE" b="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DA3C37C2-C428-4324-8FBD-9A4F0199C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7" y="2069879"/>
            <a:ext cx="7697616" cy="478812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B112486-5450-4B41-89D3-9E0F609FF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7630" y="75837"/>
            <a:ext cx="4306370" cy="233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17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385887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6.4.2021 </a:t>
            </a:r>
            <a:br>
              <a:rPr lang="fr-FR" b="0" dirty="0"/>
            </a:br>
            <a:r>
              <a:rPr lang="de-DE" dirty="0"/>
              <a:t>Anzahl der Testungen pro 100.000 Einwohner nach Altersgruppe und Kalenderwoche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824536" y="2924944"/>
            <a:ext cx="4572000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err="1"/>
              <a:t>Positivenanteile</a:t>
            </a:r>
            <a:r>
              <a:rPr lang="de-DE" dirty="0"/>
              <a:t> nach Alters-gruppe und Kalenderwoche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de-DE" dirty="0"/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107504" y="5220695"/>
            <a:ext cx="4752528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Anzahl POSITIVE Testungen pro 100.000 Einwohner nach Altersgruppe und Kalenderwoche 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162B38F3-2CDF-4F65-9215-88AD668A96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6448" y="-27384"/>
            <a:ext cx="4807552" cy="2944678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39C81EB-4FD5-42C7-BF00-7EC651ED9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88840"/>
            <a:ext cx="4807552" cy="2939332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B75F6CEE-1602-4CA1-8112-525E2880FF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3933056"/>
            <a:ext cx="4427984" cy="270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108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36C4B64A-8ED1-456D-9932-0C38587C5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03853CF-1863-413E-871F-CC79BF8EA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76672"/>
            <a:ext cx="7829286" cy="874368"/>
          </a:xfrm>
        </p:spPr>
        <p:txBody>
          <a:bodyPr/>
          <a:lstStyle/>
          <a:p>
            <a:r>
              <a:rPr lang="de-DE" dirty="0"/>
              <a:t>Anzahl Teste und </a:t>
            </a:r>
            <a:r>
              <a:rPr lang="de-DE" dirty="0" err="1"/>
              <a:t>Positivenanteil</a:t>
            </a:r>
            <a:r>
              <a:rPr lang="de-DE" dirty="0"/>
              <a:t> in verschiedenen Organisationseinheiten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2426367-419F-46CA-AE44-3DD2C8BE4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507906"/>
            <a:ext cx="8316416" cy="5031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7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F3BA9FF-4E1C-446B-81C0-08CF20809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6D9314-4397-4CE6-9417-2925A470DE8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02D4CF9-C256-4548-8137-841115A5F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322384"/>
            <a:ext cx="4761881" cy="874368"/>
          </a:xfrm>
        </p:spPr>
        <p:txBody>
          <a:bodyPr/>
          <a:lstStyle/>
          <a:p>
            <a:r>
              <a:rPr lang="de-DE" dirty="0"/>
              <a:t>B.1.1.7 (delH69/V70) </a:t>
            </a:r>
            <a:br>
              <a:rPr lang="de-DE" dirty="0"/>
            </a:br>
            <a:r>
              <a:rPr lang="de-DE" dirty="0"/>
              <a:t>(Daten aus 12 Laboren) – </a:t>
            </a:r>
            <a:br>
              <a:rPr lang="de-DE" dirty="0"/>
            </a:br>
            <a:r>
              <a:rPr lang="de-DE" b="0" dirty="0"/>
              <a:t>Datenstand 6.4.2021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5FD08F0-4C1A-4F17-90A7-7E8783A3A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84984"/>
            <a:ext cx="5680535" cy="3600400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BAE38C7A-6AF6-4FD8-8260-6637CF061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7379" y="-18498"/>
            <a:ext cx="5848465" cy="362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348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9F254160-34B7-4615-A5B1-2B5CF7D05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09054DB-90A7-48CE-945B-C7E14A2FD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375" y="279490"/>
            <a:ext cx="3428537" cy="874368"/>
          </a:xfrm>
        </p:spPr>
        <p:txBody>
          <a:bodyPr/>
          <a:lstStyle/>
          <a:p>
            <a:r>
              <a:rPr lang="de-DE" dirty="0"/>
              <a:t>Ausbrüche Altenheime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73D291CD-0951-4FA2-B658-6C55192AA36E}"/>
              </a:ext>
            </a:extLst>
          </p:cNvPr>
          <p:cNvSpPr txBox="1">
            <a:spLocks/>
          </p:cNvSpPr>
          <p:nvPr/>
        </p:nvSpPr>
        <p:spPr>
          <a:xfrm>
            <a:off x="4762744" y="260648"/>
            <a:ext cx="4129736" cy="874368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Ausbrüche Krankenhäuser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1E91D426-DC11-4F1E-B33B-A47BA8F42D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01596601"/>
              </p:ext>
            </p:extLst>
          </p:nvPr>
        </p:nvGraphicFramePr>
        <p:xfrm>
          <a:off x="35496" y="980728"/>
          <a:ext cx="432048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4755648F-587F-48FD-B3BF-EC768254C8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2270259"/>
              </p:ext>
            </p:extLst>
          </p:nvPr>
        </p:nvGraphicFramePr>
        <p:xfrm>
          <a:off x="4385569" y="929859"/>
          <a:ext cx="4644216" cy="5445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07796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</Words>
  <Application>Microsoft Office PowerPoint</Application>
  <PresentationFormat>Bildschirmpräsentation (4:3)</PresentationFormat>
  <Paragraphs>15</Paragraphs>
  <Slides>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Calibri</vt:lpstr>
      <vt:lpstr>ＭＳ 明朝</vt:lpstr>
      <vt:lpstr>Wingdings</vt:lpstr>
      <vt:lpstr>Office-Design</vt:lpstr>
      <vt:lpstr>Anzahl der Testungen und Positivenanteile pro Woche – Datenstand 6.4.21</vt:lpstr>
      <vt:lpstr>Datenstand 6.4.2021  Anzahl der Testungen pro 100.000 Einwohner nach Altersgruppe und Kalenderwoche </vt:lpstr>
      <vt:lpstr>Anzahl Teste und Positivenanteil in verschiedenen Organisationseinheiten</vt:lpstr>
      <vt:lpstr>B.1.1.7 (delH69/V70)  (Daten aus 12 Laboren) –  Datenstand 6.4.2021</vt:lpstr>
      <vt:lpstr>Ausbrüche Altenheime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Machbarkeitsstudie alternative Übermittlungswege der Antibiotika-Verbrauchs- und –Resistenz-Daten für ARVIA</dc:title>
  <dc:creator>Hoffmann, Alexandra</dc:creator>
  <cp:lastModifiedBy>Eckmanns, Tim</cp:lastModifiedBy>
  <cp:revision>287</cp:revision>
  <dcterms:created xsi:type="dcterms:W3CDTF">2020-01-21T10:42:53Z</dcterms:created>
  <dcterms:modified xsi:type="dcterms:W3CDTF">2021-04-07T08:47:33Z</dcterms:modified>
</cp:coreProperties>
</file>