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61" r:id="rId2"/>
    <p:sldId id="727" r:id="rId3"/>
    <p:sldId id="728" r:id="rId4"/>
    <p:sldId id="264" r:id="rId5"/>
    <p:sldId id="732" r:id="rId6"/>
    <p:sldId id="266" r:id="rId7"/>
    <p:sldId id="737" r:id="rId8"/>
    <p:sldId id="730" r:id="rId9"/>
    <p:sldId id="731" r:id="rId10"/>
    <p:sldId id="729" r:id="rId11"/>
    <p:sldId id="733" r:id="rId12"/>
    <p:sldId id="734" r:id="rId13"/>
    <p:sldId id="735" r:id="rId14"/>
    <p:sldId id="736" r:id="rId15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85" autoAdjust="0"/>
    <p:restoredTop sz="86924" autoAdjust="0"/>
  </p:normalViewPr>
  <p:slideViewPr>
    <p:cSldViewPr snapToGrid="0" snapToObjects="1">
      <p:cViewPr varScale="1">
        <p:scale>
          <a:sx n="88" d="100"/>
          <a:sy n="88" d="100"/>
        </p:scale>
        <p:origin x="1308" y="6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rki.local\daten\Wissdaten\RKI_nCoV-Lage\1.Lagemanagement\1.3.Besprechungen_TKs\1.Lage_AG\2021-04-07_Lage_AG\Antigennachweis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Tabelle1!$C$1</c:f>
              <c:strCache>
                <c:ptCount val="1"/>
                <c:pt idx="0">
                  <c:v>Antigennachweis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Tabelle1!$C$2:$C$14</c:f>
              <c:numCache>
                <c:formatCode>#,##0;\-#,##0</c:formatCode>
                <c:ptCount val="13"/>
                <c:pt idx="0">
                  <c:v>1602</c:v>
                </c:pt>
                <c:pt idx="1">
                  <c:v>1885</c:v>
                </c:pt>
                <c:pt idx="2">
                  <c:v>2291</c:v>
                </c:pt>
                <c:pt idx="3">
                  <c:v>2332</c:v>
                </c:pt>
                <c:pt idx="4">
                  <c:v>2315</c:v>
                </c:pt>
                <c:pt idx="5">
                  <c:v>1726</c:v>
                </c:pt>
                <c:pt idx="6">
                  <c:v>1815</c:v>
                </c:pt>
                <c:pt idx="7">
                  <c:v>2043</c:v>
                </c:pt>
                <c:pt idx="8">
                  <c:v>2122</c:v>
                </c:pt>
                <c:pt idx="9">
                  <c:v>3399</c:v>
                </c:pt>
                <c:pt idx="10">
                  <c:v>5298</c:v>
                </c:pt>
                <c:pt idx="11">
                  <c:v>7591</c:v>
                </c:pt>
                <c:pt idx="12">
                  <c:v>6904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11-447B-9B8E-2FE941A24127}"/>
            </c:ext>
          </c:extLst>
        </c:ser>
        <c:ser>
          <c:idx val="1"/>
          <c:order val="1"/>
          <c:tx>
            <c:strRef>
              <c:f>Tabelle1!$G$1</c:f>
              <c:strCache>
                <c:ptCount val="1"/>
                <c:pt idx="0">
                  <c:v>ohne Antigennachweis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val>
            <c:numRef>
              <c:f>Tabelle1!$G$2:$G$14</c:f>
              <c:numCache>
                <c:formatCode>#,##0;\-#,##0</c:formatCode>
                <c:ptCount val="13"/>
                <c:pt idx="0">
                  <c:v>143887</c:v>
                </c:pt>
                <c:pt idx="1">
                  <c:v>117124</c:v>
                </c:pt>
                <c:pt idx="2">
                  <c:v>93296</c:v>
                </c:pt>
                <c:pt idx="3">
                  <c:v>75913</c:v>
                </c:pt>
                <c:pt idx="4">
                  <c:v>62357</c:v>
                </c:pt>
                <c:pt idx="5">
                  <c:v>49142</c:v>
                </c:pt>
                <c:pt idx="6">
                  <c:v>50698</c:v>
                </c:pt>
                <c:pt idx="7">
                  <c:v>54448</c:v>
                </c:pt>
                <c:pt idx="8">
                  <c:v>56388</c:v>
                </c:pt>
                <c:pt idx="9">
                  <c:v>68067</c:v>
                </c:pt>
                <c:pt idx="10">
                  <c:v>87488</c:v>
                </c:pt>
                <c:pt idx="11">
                  <c:v>109063</c:v>
                </c:pt>
                <c:pt idx="12">
                  <c:v>102523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11-447B-9B8E-2FE941A241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740419880"/>
        <c:axId val="740423488"/>
      </c:barChart>
      <c:catAx>
        <c:axId val="7404198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Meldewoche 2021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40423488"/>
        <c:crosses val="autoZero"/>
        <c:auto val="1"/>
        <c:lblAlgn val="ctr"/>
        <c:lblOffset val="100"/>
        <c:noMultiLvlLbl val="0"/>
      </c:catAx>
      <c:valAx>
        <c:axId val="740423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Anteil COVID-19-Fälle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40419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07.04.2021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07.04.2021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455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07.04.2021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07.04.2021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07.04.2021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07.04.2021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07.04.2021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07.04.2021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07.04.2021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07.04.2021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07.04.2021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07.04.2021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Lage national</a:t>
            </a:r>
            <a:br>
              <a:rPr lang="de-DE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07. April 2021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0FD59BF7-2E3F-4C73-A528-AD48C796B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Anzahl COVID-19-Todesfälle nach Sterbewoche (Stand 06.04.2021)</a:t>
            </a:r>
          </a:p>
        </p:txBody>
      </p:sp>
      <p:sp>
        <p:nvSpPr>
          <p:cNvPr id="7" name="Datumsplatzhalter 1">
            <a:extLst>
              <a:ext uri="{FF2B5EF4-FFF2-40B4-BE49-F238E27FC236}">
                <a16:creationId xmlns:a16="http://schemas.microsoft.com/office/drawing/2014/main" id="{7CE52711-2088-4B75-86EC-4A840AE7ED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/>
              <a:t>07.04.2021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FC7E2F9-75C5-4180-9A1B-1600915E6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036" y="1352696"/>
            <a:ext cx="6547212" cy="355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77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9944E34-8A2C-421E-B65B-F7CFAEBF2C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197E6A5-F211-497E-B0EB-32B6BA741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07.04.2021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A56F9D5-8FB1-4203-9A21-883221E4D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Anzahl laborbestätigte COVID-19-Fälle mit und ohne Antigennachweis nach Meldewoche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A6FDCB2-B747-4ADF-A611-0D9A5F094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27541"/>
            <a:ext cx="8006853" cy="348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58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9944E34-8A2C-421E-B65B-F7CFAEBF2C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197E6A5-F211-497E-B0EB-32B6BA741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07.04.2021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A56F9D5-8FB1-4203-9A21-883221E4D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</p:spPr>
        <p:txBody>
          <a:bodyPr/>
          <a:lstStyle/>
          <a:p>
            <a:r>
              <a:rPr lang="de-DE" dirty="0"/>
              <a:t>Anteil laborbestätigte COVID-19-Fälle mit und ohne Antigennachweis nach Meldewoche</a:t>
            </a:r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F0229C23-EC0F-4988-A712-029BBA1B49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8869651"/>
              </p:ext>
            </p:extLst>
          </p:nvPr>
        </p:nvGraphicFramePr>
        <p:xfrm>
          <a:off x="457200" y="1352696"/>
          <a:ext cx="7983646" cy="3414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04393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5C70960-2FB5-49D9-A3D7-B530DEB7EB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8021859-87CA-44F7-A6E1-EE8660F17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07.04.2021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12DCFE3-F9B2-456D-9532-98935019F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Berichtete Fälle (Differenz Vortag) und Fälle nach Meldedatum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BAEFB12-F918-4A89-B82B-8E7F4D36F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06323"/>
            <a:ext cx="7859486" cy="336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23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E4FC205-8215-4312-837F-205C8B5357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3CD9AD8-CE98-4A46-9637-1DD149F97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07.04.2021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B0E1486-EC0D-4FA4-81B6-AC9FC9489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DEMIS-Meldungen und COVID-19-Fälle nach Meldedatum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F3A831E-3A19-4CBE-A188-F00194464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55700"/>
            <a:ext cx="7138556" cy="318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6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07.04.2021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 Kennzahlen</a:t>
            </a:r>
          </a:p>
        </p:txBody>
      </p: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96AD89CD-79F0-4A83-9277-D43BE0B7BF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379453"/>
              </p:ext>
            </p:extLst>
          </p:nvPr>
        </p:nvGraphicFramePr>
        <p:xfrm>
          <a:off x="473532" y="1295965"/>
          <a:ext cx="8213268" cy="3104585"/>
        </p:xfrm>
        <a:graphic>
          <a:graphicData uri="http://schemas.openxmlformats.org/drawingml/2006/table">
            <a:tbl>
              <a:tblPr firstRow="1" firstCol="1" bandRow="1"/>
              <a:tblGrid>
                <a:gridCol w="1077577">
                  <a:extLst>
                    <a:ext uri="{9D8B030D-6E8A-4147-A177-3AD203B41FA5}">
                      <a16:colId xmlns:a16="http://schemas.microsoft.com/office/drawing/2014/main" val="1848036968"/>
                    </a:ext>
                  </a:extLst>
                </a:gridCol>
                <a:gridCol w="1063468">
                  <a:extLst>
                    <a:ext uri="{9D8B030D-6E8A-4147-A177-3AD203B41FA5}">
                      <a16:colId xmlns:a16="http://schemas.microsoft.com/office/drawing/2014/main" val="1948223029"/>
                    </a:ext>
                  </a:extLst>
                </a:gridCol>
                <a:gridCol w="125190">
                  <a:extLst>
                    <a:ext uri="{9D8B030D-6E8A-4147-A177-3AD203B41FA5}">
                      <a16:colId xmlns:a16="http://schemas.microsoft.com/office/drawing/2014/main" val="3824566926"/>
                    </a:ext>
                  </a:extLst>
                </a:gridCol>
                <a:gridCol w="733537">
                  <a:extLst>
                    <a:ext uri="{9D8B030D-6E8A-4147-A177-3AD203B41FA5}">
                      <a16:colId xmlns:a16="http://schemas.microsoft.com/office/drawing/2014/main" val="2985540721"/>
                    </a:ext>
                  </a:extLst>
                </a:gridCol>
                <a:gridCol w="563472">
                  <a:extLst>
                    <a:ext uri="{9D8B030D-6E8A-4147-A177-3AD203B41FA5}">
                      <a16:colId xmlns:a16="http://schemas.microsoft.com/office/drawing/2014/main" val="781203762"/>
                    </a:ext>
                  </a:extLst>
                </a:gridCol>
                <a:gridCol w="1400457">
                  <a:extLst>
                    <a:ext uri="{9D8B030D-6E8A-4147-A177-3AD203B41FA5}">
                      <a16:colId xmlns:a16="http://schemas.microsoft.com/office/drawing/2014/main" val="3622544564"/>
                    </a:ext>
                  </a:extLst>
                </a:gridCol>
                <a:gridCol w="125190">
                  <a:extLst>
                    <a:ext uri="{9D8B030D-6E8A-4147-A177-3AD203B41FA5}">
                      <a16:colId xmlns:a16="http://schemas.microsoft.com/office/drawing/2014/main" val="2186132397"/>
                    </a:ext>
                  </a:extLst>
                </a:gridCol>
                <a:gridCol w="1444343">
                  <a:extLst>
                    <a:ext uri="{9D8B030D-6E8A-4147-A177-3AD203B41FA5}">
                      <a16:colId xmlns:a16="http://schemas.microsoft.com/office/drawing/2014/main" val="220435508"/>
                    </a:ext>
                  </a:extLst>
                </a:gridCol>
                <a:gridCol w="125190">
                  <a:extLst>
                    <a:ext uri="{9D8B030D-6E8A-4147-A177-3AD203B41FA5}">
                      <a16:colId xmlns:a16="http://schemas.microsoft.com/office/drawing/2014/main" val="1651442186"/>
                    </a:ext>
                  </a:extLst>
                </a:gridCol>
                <a:gridCol w="1554844">
                  <a:extLst>
                    <a:ext uri="{9D8B030D-6E8A-4147-A177-3AD203B41FA5}">
                      <a16:colId xmlns:a16="http://schemas.microsoft.com/office/drawing/2014/main" val="4132555358"/>
                    </a:ext>
                  </a:extLst>
                </a:gridCol>
              </a:tblGrid>
              <a:tr h="40818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DIVI-Intensivregister (Datenstand 06.04.)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818094"/>
                  </a:ext>
                </a:extLst>
              </a:tr>
              <a:tr h="824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Gesamt-Bevölkerung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50/ 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Impfungen seit dem Vortag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Veränderung zum Vortag der Fälle in intensivmedizinischer Behandlung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196072"/>
                  </a:ext>
                </a:extLst>
              </a:tr>
              <a:tr h="217215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+9.677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-8.000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-6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5565"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1. Impfung: + 227.128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de-DE" sz="10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0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mbria" panose="02040503050406030204" pitchFamily="18" charset="0"/>
                        </a:rPr>
                        <a:t>+</a:t>
                      </a:r>
                      <a:r>
                        <a:rPr lang="de-DE" sz="1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22</a:t>
                      </a: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7569054"/>
                  </a:ext>
                </a:extLst>
              </a:tr>
              <a:tr h="269407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Calibri" panose="020F0502020204030204" pitchFamily="34" charset="0"/>
                        </a:rPr>
                        <a:t>(2.910.445)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effectLst/>
                          <a:latin typeface="Calibri" panose="020F0502020204030204" pitchFamily="34" charset="0"/>
                        </a:rPr>
                        <a:t>[ca. 218.600]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000" b="1" i="0" u="none" strike="noStrike">
                          <a:effectLst/>
                          <a:latin typeface="Calibri" panose="020F0502020204030204" pitchFamily="34" charset="0"/>
                        </a:rPr>
                        <a:t>Fälle/100.000 EW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[391/412]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de-DE" sz="10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0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5565"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2. Impfung: + 94.911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[3.595]</a:t>
                      </a: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3186755"/>
                  </a:ext>
                </a:extLst>
              </a:tr>
              <a:tr h="8669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60-79 Jahre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80+ Jahre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100/ 100.000 EW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Geimpfter insgesamt mit einer/zwei Impfung/en und Anteil an Bevölkerung</a:t>
                      </a:r>
                      <a:r>
                        <a:rPr lang="de-DE" sz="10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Auf ITS verstorben zum Vortag</a:t>
                      </a:r>
                      <a:endParaRPr lang="de-DE" sz="10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966775"/>
                  </a:ext>
                </a:extLst>
              </a:tr>
              <a:tr h="242457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+17.400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+298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-48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10.800.637 (13,0 %)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+108</a:t>
                      </a:r>
                      <a:endParaRPr lang="de-DE" sz="10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5419414"/>
                  </a:ext>
                </a:extLst>
              </a:tr>
              <a:tr h="27585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effectLst/>
                          <a:latin typeface="Calibri" panose="020F0502020204030204" pitchFamily="34" charset="0"/>
                        </a:rPr>
                        <a:t>(ca. 2.614.500)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effectLst/>
                          <a:latin typeface="Calibri" panose="020F0502020204030204" pitchFamily="34" charset="0"/>
                        </a:rPr>
                        <a:t>(77.401)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effectLst/>
                          <a:latin typeface="Calibri" panose="020F0502020204030204" pitchFamily="34" charset="0"/>
                        </a:rPr>
                        <a:t>Fälle/100.000 EW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[211/412]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4.633.859 (5,6 %)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079" marR="14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23783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679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15" y="376237"/>
            <a:ext cx="7983646" cy="714291"/>
          </a:xfrm>
        </p:spPr>
        <p:txBody>
          <a:bodyPr/>
          <a:lstStyle/>
          <a:p>
            <a:r>
              <a:rPr lang="de-DE" dirty="0"/>
              <a:t>7-Tage-Inzidenz der Bundesländer nach Berichtsdatum </a:t>
            </a:r>
          </a:p>
        </p:txBody>
      </p:sp>
      <p:sp>
        <p:nvSpPr>
          <p:cNvPr id="7" name="Datumsplatzhalter 1">
            <a:extLst>
              <a:ext uri="{FF2B5EF4-FFF2-40B4-BE49-F238E27FC236}">
                <a16:creationId xmlns:a16="http://schemas.microsoft.com/office/drawing/2014/main" id="{38810780-3BF4-4BAB-9BBB-EAF931D4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/>
              <a:t>07.04.2021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FBA30A3-C823-4B51-823C-CADC9051FDE1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282" y="1090528"/>
            <a:ext cx="6801168" cy="36767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2579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91" y="142468"/>
            <a:ext cx="7114609" cy="714291"/>
          </a:xfrm>
        </p:spPr>
        <p:txBody>
          <a:bodyPr/>
          <a:lstStyle/>
          <a:p>
            <a:r>
              <a:rPr lang="de-DE" sz="2000" dirty="0"/>
              <a:t>Geografische Verteilung 7-Tage-Inzidenz nach Landkreis, N=91.539 (COVID-19)</a:t>
            </a:r>
          </a:p>
        </p:txBody>
      </p:sp>
      <p:sp>
        <p:nvSpPr>
          <p:cNvPr id="7" name="Datumsplatzhalter 1">
            <a:extLst>
              <a:ext uri="{FF2B5EF4-FFF2-40B4-BE49-F238E27FC236}">
                <a16:creationId xmlns:a16="http://schemas.microsoft.com/office/drawing/2014/main" id="{29665AC5-F71D-4FCE-9E10-8B10F2AE1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/>
              <a:t>07.04.2021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07C084D-091E-4BE6-8752-E6E04C9B4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037" y="615834"/>
            <a:ext cx="6201164" cy="438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84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8869790-3B01-48D7-972F-EB851063F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8583"/>
            <a:ext cx="7983646" cy="714291"/>
          </a:xfrm>
        </p:spPr>
        <p:txBody>
          <a:bodyPr/>
          <a:lstStyle/>
          <a:p>
            <a:r>
              <a:rPr lang="de-DE" dirty="0"/>
              <a:t>Zunehmender bzw. abnehmender Trend im Vergleich zur Vorwoche</a:t>
            </a:r>
          </a:p>
        </p:txBody>
      </p:sp>
      <p:sp>
        <p:nvSpPr>
          <p:cNvPr id="6" name="Datumsplatzhalter 1">
            <a:extLst>
              <a:ext uri="{FF2B5EF4-FFF2-40B4-BE49-F238E27FC236}">
                <a16:creationId xmlns:a16="http://schemas.microsoft.com/office/drawing/2014/main" id="{D736DA9F-70C1-4DF7-8560-DF90641235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/>
              <a:t>07.04.2021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E1E6F32-ADD2-46C5-96E2-930F9C846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778" y="883035"/>
            <a:ext cx="5879984" cy="415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97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24BD9A4-D6D6-43EF-8E92-3F607F2B8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7-Tage-Inzidenz der COVID-19-Fälle nach Altersgruppe und Meldewoche (Stand 06.04.2021)</a:t>
            </a:r>
          </a:p>
        </p:txBody>
      </p:sp>
      <p:sp>
        <p:nvSpPr>
          <p:cNvPr id="5" name="Datumsplatzhalter 1">
            <a:extLst>
              <a:ext uri="{FF2B5EF4-FFF2-40B4-BE49-F238E27FC236}">
                <a16:creationId xmlns:a16="http://schemas.microsoft.com/office/drawing/2014/main" id="{5A9383F8-8E7B-47E0-9ABC-D4F9DC8D88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/>
              <a:t>07.04.2021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1460691-AA59-4CE6-B288-961F3BA21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607" y="1443036"/>
            <a:ext cx="6268593" cy="313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24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24BD9A4-D6D6-43EF-8E92-3F607F2B8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7-Tage-Inzidenz der COVID-19-Fälle nach Altersgruppe und Meldewoche</a:t>
            </a:r>
          </a:p>
        </p:txBody>
      </p:sp>
      <p:sp>
        <p:nvSpPr>
          <p:cNvPr id="5" name="Datumsplatzhalter 1">
            <a:extLst>
              <a:ext uri="{FF2B5EF4-FFF2-40B4-BE49-F238E27FC236}">
                <a16:creationId xmlns:a16="http://schemas.microsoft.com/office/drawing/2014/main" id="{5A9383F8-8E7B-47E0-9ABC-D4F9DC8D88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/>
              <a:t>07.04.2021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CA781BE-C113-4AD0-A43B-656F772D2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4442"/>
            <a:ext cx="9144000" cy="36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577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1ED99AC-E288-4AE8-BE7B-E3DD8B639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102393"/>
            <a:ext cx="7983646" cy="714291"/>
          </a:xfrm>
        </p:spPr>
        <p:txBody>
          <a:bodyPr/>
          <a:lstStyle/>
          <a:p>
            <a:r>
              <a:rPr lang="de-DE" dirty="0"/>
              <a:t>COVID-19 Fälle, Anteil der Verstorbenen, </a:t>
            </a:r>
            <a:br>
              <a:rPr lang="de-DE" dirty="0"/>
            </a:br>
            <a:r>
              <a:rPr lang="de-DE" dirty="0"/>
              <a:t>Anteil der Hospitalisierten, (Stand 06.04.2021)</a:t>
            </a:r>
          </a:p>
        </p:txBody>
      </p:sp>
      <p:sp>
        <p:nvSpPr>
          <p:cNvPr id="5" name="Datumsplatzhalter 1">
            <a:extLst>
              <a:ext uri="{FF2B5EF4-FFF2-40B4-BE49-F238E27FC236}">
                <a16:creationId xmlns:a16="http://schemas.microsoft.com/office/drawing/2014/main" id="{76145E81-35C0-4FE4-B5E3-6F1B3CACA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/>
              <a:t>07.04.2021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AADC88E-620E-4F08-AEC8-F8B1B2AB482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942976"/>
            <a:ext cx="5381625" cy="3796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0078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D5F6428-4A02-4CD7-813B-B23C628EF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79" y="113013"/>
            <a:ext cx="7983646" cy="714291"/>
          </a:xfrm>
        </p:spPr>
        <p:txBody>
          <a:bodyPr/>
          <a:lstStyle/>
          <a:p>
            <a:r>
              <a:rPr lang="de-DE" dirty="0"/>
              <a:t>Hospitalisierte COVID-19-Fälle nach Altersgruppen </a:t>
            </a:r>
            <a:br>
              <a:rPr lang="de-DE" dirty="0"/>
            </a:br>
            <a:r>
              <a:rPr lang="de-DE" dirty="0"/>
              <a:t>(Stand 06.04.2021)</a:t>
            </a:r>
          </a:p>
        </p:txBody>
      </p:sp>
      <p:sp>
        <p:nvSpPr>
          <p:cNvPr id="6" name="Datumsplatzhalter 1">
            <a:extLst>
              <a:ext uri="{FF2B5EF4-FFF2-40B4-BE49-F238E27FC236}">
                <a16:creationId xmlns:a16="http://schemas.microsoft.com/office/drawing/2014/main" id="{BD94E583-35E4-4FF3-9177-8931BC9F93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/>
              <a:t>07.04.2021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503DB76-CD9A-487B-B29A-26E175B0A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72" y="1053714"/>
            <a:ext cx="7087923" cy="359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2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306</Words>
  <Application>Microsoft Office PowerPoint</Application>
  <PresentationFormat>Bildschirmpräsentation (16:9)</PresentationFormat>
  <Paragraphs>96</Paragraphs>
  <Slides>14</Slides>
  <Notes>3</Notes>
  <HiddenSlides>3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2" baseType="lpstr">
      <vt:lpstr>ＭＳ 明朝</vt:lpstr>
      <vt:lpstr>ＭＳ 明朝</vt:lpstr>
      <vt:lpstr>ScalaSans</vt:lpstr>
      <vt:lpstr>Arial</vt:lpstr>
      <vt:lpstr>Calibri</vt:lpstr>
      <vt:lpstr>Cambria</vt:lpstr>
      <vt:lpstr>Wingdings</vt:lpstr>
      <vt:lpstr>Office-Design</vt:lpstr>
      <vt:lpstr>Lage national </vt:lpstr>
      <vt:lpstr>Überblick Kennzahlen</vt:lpstr>
      <vt:lpstr>7-Tage-Inzidenz der Bundesländer nach Berichtsdatum </vt:lpstr>
      <vt:lpstr>Geografische Verteilung 7-Tage-Inzidenz nach Landkreis, N=91.539 (COVID-19)</vt:lpstr>
      <vt:lpstr>Zunehmender bzw. abnehmender Trend im Vergleich zur Vorwoche</vt:lpstr>
      <vt:lpstr>7-Tage-Inzidenz der COVID-19-Fälle nach Altersgruppe und Meldewoche (Stand 06.04.2021)</vt:lpstr>
      <vt:lpstr>7-Tage-Inzidenz der COVID-19-Fälle nach Altersgruppe und Meldewoche</vt:lpstr>
      <vt:lpstr>COVID-19 Fälle, Anteil der Verstorbenen,  Anteil der Hospitalisierten, (Stand 06.04.2021)</vt:lpstr>
      <vt:lpstr>Hospitalisierte COVID-19-Fälle nach Altersgruppen  (Stand 06.04.2021)</vt:lpstr>
      <vt:lpstr>Anzahl COVID-19-Todesfälle nach Sterbewoche (Stand 06.04.2021)</vt:lpstr>
      <vt:lpstr>Anzahl laborbestätigte COVID-19-Fälle mit und ohne Antigennachweis nach Meldewoche</vt:lpstr>
      <vt:lpstr>Anteil laborbestätigte COVID-19-Fälle mit und ohne Antigennachweis nach Meldewoche</vt:lpstr>
      <vt:lpstr>Berichtete Fälle (Differenz Vortag) und Fälle nach Meldedatum</vt:lpstr>
      <vt:lpstr>DEMIS-Meldungen und COVID-19-Fälle nach Meldedatum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Michaela Diercke</cp:lastModifiedBy>
  <cp:revision>214</cp:revision>
  <dcterms:created xsi:type="dcterms:W3CDTF">2015-11-02T12:29:13Z</dcterms:created>
  <dcterms:modified xsi:type="dcterms:W3CDTF">2021-04-07T08:55:24Z</dcterms:modified>
</cp:coreProperties>
</file>