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5" r:id="rId3"/>
    <p:sldId id="296" r:id="rId4"/>
    <p:sldId id="292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6301" autoAdjust="0"/>
  </p:normalViewPr>
  <p:slideViewPr>
    <p:cSldViewPr snapToGrid="0">
      <p:cViewPr>
        <p:scale>
          <a:sx n="110" d="100"/>
          <a:sy n="110" d="100"/>
        </p:scale>
        <p:origin x="552" y="36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09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07.04.2021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09.04.2020 werden </a:t>
            </a:r>
            <a:r>
              <a:rPr lang="de-DE" sz="1600" b="1" dirty="0"/>
              <a:t>4.510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Intensivstationen füllen sich aktuell exponentiell, dies ist in nahezu allen Bundesländern zu beobachten.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Todeszahlen der COVID-19-Erkrankten auf ITS sind ebenfalls steigend.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09.04.2021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5" y="2149622"/>
            <a:ext cx="6335130" cy="4072584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796538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132565" y="2346601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556603" y="2346601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096000" y="2445049"/>
            <a:ext cx="335724" cy="774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5867463" y="3251125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4.510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CA83659-043F-48EE-B4FA-9672C9C9D7C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" t="3361" r="31524" b="4869"/>
          <a:stretch/>
        </p:blipFill>
        <p:spPr>
          <a:xfrm>
            <a:off x="8090262" y="3025944"/>
            <a:ext cx="3587931" cy="303522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132EF51-ED2D-4F19-9A89-403F3BE1C6A7}"/>
              </a:ext>
            </a:extLst>
          </p:cNvPr>
          <p:cNvSpPr txBox="1"/>
          <p:nvPr/>
        </p:nvSpPr>
        <p:spPr>
          <a:xfrm>
            <a:off x="8090262" y="2596883"/>
            <a:ext cx="3403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COVID-19 ITS-Fälle Kinder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09.04.21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77B48BE-FC6B-43AA-A1FC-40E3BE7DD939}"/>
              </a:ext>
            </a:extLst>
          </p:cNvPr>
          <p:cNvSpPr/>
          <p:nvPr/>
        </p:nvSpPr>
        <p:spPr>
          <a:xfrm>
            <a:off x="4075642" y="760576"/>
            <a:ext cx="390181" cy="563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CEDFD1-AE8A-42CE-A988-3561D86AF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34" y="28637"/>
            <a:ext cx="4357231" cy="6535846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939987" y="181235"/>
            <a:ext cx="6837042" cy="624051"/>
          </a:xfrm>
        </p:spPr>
        <p:txBody>
          <a:bodyPr>
            <a:noAutofit/>
          </a:bodyPr>
          <a:lstStyle/>
          <a:p>
            <a:r>
              <a:rPr lang="de-DE" sz="1600" dirty="0"/>
              <a:t>In 8 Bundesländern liegt der Anteil von COVID-19-Patient*innen an ITS-Betten um die 20% (jedes 5.Bett) </a:t>
            </a:r>
          </a:p>
          <a:p>
            <a:r>
              <a:rPr lang="de-DE" sz="1600" dirty="0"/>
              <a:t>Die freien </a:t>
            </a:r>
            <a:r>
              <a:rPr lang="de-DE" sz="1600" u="sng" dirty="0"/>
              <a:t>betreibbaren</a:t>
            </a:r>
            <a:r>
              <a:rPr lang="de-DE" sz="1600" dirty="0"/>
              <a:t> Kapazitäten nehmen ab. Nur ca. 50% der freien ITS-Betten sind für die COVID-Behandlung einsetzbar.</a:t>
            </a:r>
          </a:p>
          <a:p>
            <a:endParaRPr lang="de-DE" sz="16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EC48340-ED01-4FA3-A309-75F567159D46}"/>
              </a:ext>
            </a:extLst>
          </p:cNvPr>
          <p:cNvSpPr/>
          <p:nvPr/>
        </p:nvSpPr>
        <p:spPr>
          <a:xfrm>
            <a:off x="4321779" y="627947"/>
            <a:ext cx="301841" cy="5681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95329C0-011C-490A-84E2-D0C6BD564732}"/>
              </a:ext>
            </a:extLst>
          </p:cNvPr>
          <p:cNvGrpSpPr/>
          <p:nvPr/>
        </p:nvGrpSpPr>
        <p:grpSpPr>
          <a:xfrm>
            <a:off x="6383500" y="1703783"/>
            <a:ext cx="5155358" cy="4860700"/>
            <a:chOff x="5660688" y="2031289"/>
            <a:chExt cx="4955058" cy="4605960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3FD52534-BD85-4CED-BAC1-9C658F27EF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60688" y="2032152"/>
              <a:ext cx="1742469" cy="4605097"/>
            </a:xfrm>
            <a:prstGeom prst="rect">
              <a:avLst/>
            </a:prstGeom>
          </p:spPr>
        </p:pic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3A96FF47-F546-4F77-ABD7-48681737B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34584" y="2031289"/>
              <a:ext cx="3181162" cy="4594386"/>
            </a:xfrm>
            <a:prstGeom prst="rect">
              <a:avLst/>
            </a:prstGeom>
          </p:spPr>
        </p:pic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DFA9F606-5862-4F26-8575-189E22D41B5C}"/>
              </a:ext>
            </a:extLst>
          </p:cNvPr>
          <p:cNvSpPr/>
          <p:nvPr/>
        </p:nvSpPr>
        <p:spPr>
          <a:xfrm>
            <a:off x="6270171" y="2299064"/>
            <a:ext cx="5355772" cy="3048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95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9D7A06B-A28C-4148-840E-ECA6293CA6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3" t="15873" r="933" b="2861"/>
          <a:stretch/>
        </p:blipFill>
        <p:spPr>
          <a:xfrm>
            <a:off x="2081349" y="148046"/>
            <a:ext cx="9754301" cy="328095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AB4271C-0973-4BCB-A997-DB9AE4CA8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349" y="3570945"/>
            <a:ext cx="9626857" cy="328705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08.04.2021</a:t>
            </a:r>
          </a:p>
        </p:txBody>
      </p: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3549" y="808771"/>
            <a:ext cx="4989729" cy="749229"/>
          </a:xfrm>
        </p:spPr>
        <p:txBody>
          <a:bodyPr>
            <a:noAutofit/>
          </a:bodyPr>
          <a:lstStyle/>
          <a:p>
            <a:r>
              <a:rPr lang="de-DE" sz="1400" dirty="0"/>
              <a:t>Über 85% der COVID-19 ITS Behandelten benötigen eine Beatmung benötigen (nicht-invasive, invasive Beatmung)</a:t>
            </a:r>
          </a:p>
          <a:p>
            <a:r>
              <a:rPr lang="de-DE" sz="1400" dirty="0"/>
              <a:t>Sehr schwere Fälle mit ECMO Behandlung nehmen besorgniserregend zu.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4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18864" y="213164"/>
            <a:ext cx="4804454" cy="387798"/>
          </a:xfrm>
        </p:spPr>
        <p:txBody>
          <a:bodyPr/>
          <a:lstStyle/>
          <a:p>
            <a:r>
              <a:rPr lang="de-DE" sz="2800" dirty="0"/>
              <a:t>Beatmungskapazität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1359113-24A6-457B-A074-49DC38CCCD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3" r="36014"/>
          <a:stretch/>
        </p:blipFill>
        <p:spPr>
          <a:xfrm>
            <a:off x="316187" y="2558777"/>
            <a:ext cx="4179971" cy="416269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7C436EFD-9A14-44ED-9AC4-A5F9B5E70C9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02" t="4923" r="699" b="47415"/>
          <a:stretch/>
        </p:blipFill>
        <p:spPr>
          <a:xfrm>
            <a:off x="4659085" y="4676502"/>
            <a:ext cx="1821349" cy="158994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2A794D7-57A0-466D-B458-3FF91920B96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9" r="48824"/>
          <a:stretch/>
        </p:blipFill>
        <p:spPr>
          <a:xfrm>
            <a:off x="7280366" y="344517"/>
            <a:ext cx="3181250" cy="259471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412EAD8-C744-4DD1-9D0E-A9CB20AA4FE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6" t="5454" r="-1135" b="76667"/>
          <a:stretch/>
        </p:blipFill>
        <p:spPr>
          <a:xfrm>
            <a:off x="9864187" y="99286"/>
            <a:ext cx="2339143" cy="551862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3CB4267-BF83-4623-93FE-320751BA329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1" r="38530"/>
          <a:stretch/>
        </p:blipFill>
        <p:spPr>
          <a:xfrm>
            <a:off x="7215322" y="3429000"/>
            <a:ext cx="3510703" cy="3265206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A562DAA-03AC-4B0E-8BF3-60D8B524278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32" t="14542" r="34338" b="73470"/>
          <a:stretch/>
        </p:blipFill>
        <p:spPr>
          <a:xfrm>
            <a:off x="10726025" y="5886994"/>
            <a:ext cx="246775" cy="469356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82E46AB7-194B-4CDC-8C1D-409129F8B5DB}"/>
              </a:ext>
            </a:extLst>
          </p:cNvPr>
          <p:cNvSpPr txBox="1"/>
          <p:nvPr/>
        </p:nvSpPr>
        <p:spPr>
          <a:xfrm>
            <a:off x="10972800" y="5799099"/>
            <a:ext cx="1175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ECMO Pat. (alle)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AD2866E-9AC1-44C0-AF83-D2F00EC1285D}"/>
              </a:ext>
            </a:extLst>
          </p:cNvPr>
          <p:cNvSpPr txBox="1"/>
          <p:nvPr/>
        </p:nvSpPr>
        <p:spPr>
          <a:xfrm>
            <a:off x="10972800" y="6021171"/>
            <a:ext cx="129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ECMO COVID Pat.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0232EEB-7F8E-4251-8995-342E6EC2DA2C}"/>
              </a:ext>
            </a:extLst>
          </p:cNvPr>
          <p:cNvSpPr txBox="1"/>
          <p:nvPr/>
        </p:nvSpPr>
        <p:spPr>
          <a:xfrm>
            <a:off x="226423" y="2220223"/>
            <a:ext cx="3671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COVID-Behandlungen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BA47CAB-33EC-46AB-81BB-646F691EE77B}"/>
              </a:ext>
            </a:extLst>
          </p:cNvPr>
          <p:cNvSpPr txBox="1"/>
          <p:nvPr/>
        </p:nvSpPr>
        <p:spPr>
          <a:xfrm>
            <a:off x="6636941" y="99286"/>
            <a:ext cx="367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Freie ECMO Kapazitäten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213FE98-C8CF-4077-99AE-DF9824C78D02}"/>
              </a:ext>
            </a:extLst>
          </p:cNvPr>
          <p:cNvSpPr txBox="1"/>
          <p:nvPr/>
        </p:nvSpPr>
        <p:spPr>
          <a:xfrm>
            <a:off x="6790231" y="3237547"/>
            <a:ext cx="3671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ECMO-Behandlung</a:t>
            </a:r>
          </a:p>
        </p:txBody>
      </p:sp>
    </p:spTree>
    <p:extLst>
      <p:ext uri="{BB962C8B-B14F-4D97-AF65-F5344CB8AC3E}">
        <p14:creationId xmlns:p14="http://schemas.microsoft.com/office/powerpoint/2010/main" val="63978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447" y="552454"/>
            <a:ext cx="3826457" cy="2342729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6" y="2288827"/>
            <a:ext cx="7393311" cy="453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Breitbild</PresentationFormat>
  <Paragraphs>33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Beatmungskapazität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181</cp:revision>
  <dcterms:created xsi:type="dcterms:W3CDTF">2021-01-13T08:46:29Z</dcterms:created>
  <dcterms:modified xsi:type="dcterms:W3CDTF">2021-04-09T08:54:33Z</dcterms:modified>
</cp:coreProperties>
</file>