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7135" autoAdjust="0"/>
  </p:normalViewPr>
  <p:slideViewPr>
    <p:cSldViewPr snapToGrid="0" snapToObjects="1">
      <p:cViewPr varScale="1">
        <p:scale>
          <a:sx n="82" d="100"/>
          <a:sy n="82" d="100"/>
        </p:scale>
        <p:origin x="108" y="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13:</a:t>
            </a:r>
          </a:p>
          <a:p>
            <a:r>
              <a:rPr lang="de-DE" sz="1000" b="0" dirty="0"/>
              <a:t>0-5 Jahre:	204.000 ARE (4.300/100.000), davon 14%</a:t>
            </a:r>
            <a:r>
              <a:rPr lang="de-DE" sz="1000" b="0" baseline="0" dirty="0"/>
              <a:t> mit Arztbesuch (rund 28.000 Kinder)</a:t>
            </a:r>
            <a:endParaRPr lang="de-DE" sz="1000" b="0" dirty="0"/>
          </a:p>
          <a:p>
            <a:r>
              <a:rPr lang="de-DE" sz="1000" b="0" dirty="0"/>
              <a:t>6-10 Jahre:	122.000</a:t>
            </a:r>
            <a:r>
              <a:rPr lang="de-DE" sz="1000" b="0" baseline="0" dirty="0"/>
              <a:t> ARE (3.300/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8%</a:t>
            </a:r>
            <a:r>
              <a:rPr lang="de-DE" sz="1000" b="0" baseline="0" dirty="0"/>
              <a:t> mit Arztbesuch (rund 10.000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33</a:t>
            </a:r>
            <a:r>
              <a:rPr lang="de-DE" sz="1000" b="0" baseline="0" dirty="0"/>
              <a:t>.</a:t>
            </a:r>
            <a:r>
              <a:rPr lang="de-DE" sz="1000" b="0" dirty="0"/>
              <a:t>000 ARE (1.100/100.000),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 (Nachmeldungen beachten)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14)		% KW 14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  85.038		4.741  (100/100.000)	4,2%		5,7%</a:t>
            </a:r>
          </a:p>
          <a:p>
            <a:r>
              <a:rPr lang="de-DE" sz="1200" dirty="0"/>
              <a:t>6-10:    88.894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4.529</a:t>
            </a:r>
            <a:r>
              <a:rPr lang="de-DE" sz="1200" dirty="0"/>
              <a:t>  (123/100.000)	4,0%		4,4%</a:t>
            </a:r>
          </a:p>
          <a:p>
            <a:r>
              <a:rPr lang="de-DE" sz="1200" dirty="0"/>
              <a:t>11-14:  83.214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3.933</a:t>
            </a:r>
            <a:r>
              <a:rPr lang="de-DE" sz="1200" dirty="0"/>
              <a:t>  (132/100.000)	3,5%		3,6%</a:t>
            </a:r>
          </a:p>
          <a:p>
            <a:r>
              <a:rPr lang="de-DE" sz="1200" dirty="0"/>
              <a:t>15-20: 210.476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9.050</a:t>
            </a:r>
            <a:r>
              <a:rPr lang="de-DE" sz="1200" dirty="0"/>
              <a:t>  (188/100.000)	8,0%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 dirty="0"/>
              <a:t>AG    n (KW 14)		% KW 14</a:t>
            </a:r>
            <a:r>
              <a:rPr lang="de-DE" sz="1050" baseline="0" dirty="0"/>
              <a:t>    </a:t>
            </a:r>
            <a:r>
              <a:rPr lang="de-DE" sz="1050" dirty="0"/>
              <a:t>Bevölkerungsanteil</a:t>
            </a:r>
          </a:p>
          <a:p>
            <a:r>
              <a:rPr lang="de-DE" sz="1050" dirty="0"/>
              <a:t>0:     592      (76/100.000)	0,5%		0,9%</a:t>
            </a:r>
          </a:p>
          <a:p>
            <a:r>
              <a:rPr lang="de-DE" sz="1050" dirty="0"/>
              <a:t>1-2:  </a:t>
            </a:r>
            <a:r>
              <a:rPr lang="de-DE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1.491</a:t>
            </a:r>
            <a:r>
              <a:rPr lang="de-DE" sz="1050" dirty="0"/>
              <a:t>   (93/100.000)	1,3%		1,9%</a:t>
            </a:r>
          </a:p>
          <a:p>
            <a:r>
              <a:rPr lang="de-DE" sz="1050" dirty="0"/>
              <a:t>3-5:  </a:t>
            </a:r>
            <a:r>
              <a:rPr lang="de-DE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2.658</a:t>
            </a:r>
            <a:r>
              <a:rPr lang="de-DE" sz="1050" dirty="0"/>
              <a:t>  (113/100.000)	2,3%		2,8%</a:t>
            </a: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151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-43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12.04.2021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12.04.2021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624C94-2B52-4E20-BD0D-76389D4A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2" y="1666875"/>
            <a:ext cx="2733675" cy="18097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228B1D-862C-4B0B-99E7-6164AC02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10" y="2012443"/>
            <a:ext cx="4419058" cy="25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06.04.2021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B5A1249-B044-40E5-B3E4-CE5D51A07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59" y="468923"/>
            <a:ext cx="6005299" cy="42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12.04.2021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DC8EB0-2D90-401C-8E4A-928B243E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" y="1352855"/>
            <a:ext cx="4509819" cy="30438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9F0B2D-A09C-4E70-9479-AD8AA83C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990" y="1352856"/>
            <a:ext cx="4316170" cy="30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0371" y="4788767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12.04.2021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032C957-D353-4C54-A356-78C12F2F1870}"/>
              </a:ext>
            </a:extLst>
          </p:cNvPr>
          <p:cNvGrpSpPr/>
          <p:nvPr/>
        </p:nvGrpSpPr>
        <p:grpSpPr>
          <a:xfrm>
            <a:off x="5163129" y="4501828"/>
            <a:ext cx="3859271" cy="543851"/>
            <a:chOff x="6884171" y="6002437"/>
            <a:chExt cx="5145695" cy="725134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AAC5D86-429B-4708-A1FA-7BDCD03CD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84171" y="6295571"/>
              <a:ext cx="5145695" cy="432000"/>
              <a:chOff x="5179387" y="6131606"/>
              <a:chExt cx="6860927" cy="576000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5E0206E1-0518-4C63-BDBB-344FA0C38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9387" y="6131606"/>
                <a:ext cx="1182968" cy="576000"/>
              </a:xfrm>
              <a:prstGeom prst="rect">
                <a:avLst/>
              </a:prstGeom>
            </p:spPr>
          </p:pic>
          <p:pic>
            <p:nvPicPr>
              <p:cNvPr id="14" name="Bild 1" descr="Logo Robert Koch-Institut">
                <a:extLst>
                  <a:ext uri="{FF2B5EF4-FFF2-40B4-BE49-F238E27FC236}">
                    <a16:creationId xmlns:a16="http://schemas.microsoft.com/office/drawing/2014/main" id="{35144B65-6580-4F38-9D0B-69A75206C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527" y="6131606"/>
                <a:ext cx="1900965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531090F8-DA18-4029-A8DD-6E6C6374C1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08" t="16129" r="10124" b="13441"/>
              <a:stretch/>
            </p:blipFill>
            <p:spPr bwMode="auto">
              <a:xfrm>
                <a:off x="9003664" y="6131606"/>
                <a:ext cx="1492617" cy="576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7D69EBC2-6600-4170-9038-D1BCF36CBD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8750" r="4225" b="5250"/>
              <a:stretch/>
            </p:blipFill>
            <p:spPr bwMode="auto">
              <a:xfrm>
                <a:off x="10866453" y="6131606"/>
                <a:ext cx="1173861" cy="576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B6FA4B9-9235-41AD-A911-6E6959ADD54E}"/>
                </a:ext>
              </a:extLst>
            </p:cNvPr>
            <p:cNvSpPr txBox="1"/>
            <p:nvPr/>
          </p:nvSpPr>
          <p:spPr>
            <a:xfrm>
              <a:off x="9692463" y="6002437"/>
              <a:ext cx="152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Gefördert durch: 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DB7186D0-01FE-46F4-B273-682A6C0FA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89179"/>
            <a:ext cx="4450127" cy="326969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8A0AFF-12B0-4E01-AA7F-44CB445B1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0465" y="1089179"/>
            <a:ext cx="4572273" cy="32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2.370 Ausbrüche in Kindergärten/Horte (&gt;= 2 Fälle) übermittelt</a:t>
            </a:r>
          </a:p>
          <a:p>
            <a:pPr lvl="1"/>
            <a:r>
              <a:rPr lang="de-DE" sz="1200" dirty="0"/>
              <a:t>1.950 (82%) Ausbrüche mit Kinderbeteiligung (&lt;15J.), 44% (6.335/14.267) der Fälle sind 0 - 5 Jahre alt</a:t>
            </a:r>
          </a:p>
          <a:p>
            <a:pPr lvl="1"/>
            <a:r>
              <a:rPr lang="de-DE" sz="1200" dirty="0"/>
              <a:t>420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12.04.2021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F0E2A5-8392-40EE-89CB-3924F7B4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" y="1569609"/>
            <a:ext cx="9000404" cy="3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062" y="1257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141077" y="1704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3801421" y="6125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12.04.2021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611858-9A9F-4206-AABB-D3839CFB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7" y="743653"/>
            <a:ext cx="3124200" cy="18097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25926B-E1D1-481C-839D-23EF36AE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512" y="1241093"/>
            <a:ext cx="4409080" cy="23642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AEBF9-3E89-4677-A594-0D10F6C57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26" y="2610138"/>
            <a:ext cx="3673959" cy="23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1.885 Ausbrüche in Schulen übermittelt (&gt;= 2 Fälle, 0-5 Jahre ausgeschlossen) </a:t>
            </a:r>
          </a:p>
          <a:p>
            <a:pPr lvl="1"/>
            <a:r>
              <a:rPr lang="de-DE" sz="1200" dirty="0"/>
              <a:t>1.750 (93%) Ausbrüche mit Fällen &lt; 21 Jahren, 28% (6-10J.), 23% (11-14J.), 28% (15-20J.), 22% (21+)</a:t>
            </a:r>
          </a:p>
          <a:p>
            <a:pPr lvl="1"/>
            <a:r>
              <a:rPr lang="de-DE" sz="1200" dirty="0"/>
              <a:t>135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12.04.2021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62001F-ABBA-47EB-AAD4-429835AA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389"/>
            <a:ext cx="9120554" cy="35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Bildschirmpräsentation (16:9)</PresentationFormat>
  <Paragraphs>97</Paragraphs>
  <Slides>10</Slides>
  <Notes>6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537</cp:revision>
  <dcterms:created xsi:type="dcterms:W3CDTF">2015-11-02T12:29:13Z</dcterms:created>
  <dcterms:modified xsi:type="dcterms:W3CDTF">2021-04-12T09:07:34Z</dcterms:modified>
</cp:coreProperties>
</file>