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84" r:id="rId2"/>
    <p:sldId id="296" r:id="rId3"/>
    <p:sldId id="295" r:id="rId4"/>
    <p:sldId id="292" r:id="rId5"/>
    <p:sldId id="259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7" userDrawn="1">
          <p15:clr>
            <a:srgbClr val="A4A3A4"/>
          </p15:clr>
        </p15:guide>
        <p15:guide id="2" pos="470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43" autoAdjust="0"/>
    <p:restoredTop sz="96301" autoAdjust="0"/>
  </p:normalViewPr>
  <p:slideViewPr>
    <p:cSldViewPr snapToGrid="0">
      <p:cViewPr varScale="1">
        <p:scale>
          <a:sx n="108" d="100"/>
          <a:sy n="108" d="100"/>
        </p:scale>
        <p:origin x="630" y="90"/>
      </p:cViewPr>
      <p:guideLst>
        <p:guide orient="horz" pos="1207"/>
        <p:guide pos="470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3FF886-B5B9-4FB6-9DED-CA36CEBFA13A}" type="datetimeFigureOut">
              <a:rPr lang="de-DE" smtClean="0"/>
              <a:t>13.04.2021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3BF1B7-7312-4C12-9FDB-B436F86FEC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7192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de-D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DB3B74-E7C2-B34F-8624-8515ACB00503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189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de-D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DB3B74-E7C2-B34F-8624-8515ACB00503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90952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de-D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DB3B74-E7C2-B34F-8624-8515ACB00503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22155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3BF1B7-7312-4C12-9FDB-B436F86FECF1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3350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08EE7F-8910-46B5-BE98-A496C93F0C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7B58FB2-ABFA-4A6F-A909-F34B8299C2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A1F2F51-BBD2-499F-8A10-847060A2D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13.04.2021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82CFC9E-2912-405A-AB43-0DBC08059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E65EAAA-CC58-4642-8ACA-F216C4E0E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6063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C112AA-580C-4879-9AEE-DD9A52F39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39E95D3-C1C0-4292-9609-C47D457913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5F898EB-0538-4019-94E8-B58E7B2C2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13.04.2021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BDB0286-7D39-46A2-A013-45E8C4F00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1356B4-1FC4-47B0-96D8-05D1DD2D7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9484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1A57E8E-AFA3-4EBD-A2FE-87851E44C6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0A44117-F5BF-4A45-81EE-9D86F0424A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AFDB7C-509B-4D2A-B6EE-8A5983289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13.04.2021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2959C64-748D-4209-8F0E-6D397D23A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2C62834-4146-417F-B68D-797D59C1C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04708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09.12.2020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COVID-19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Inhaltsplatzhalter 2"/>
          <p:cNvSpPr>
            <a:spLocks noGrp="1"/>
          </p:cNvSpPr>
          <p:nvPr>
            <p:ph sz="quarter" idx="13"/>
          </p:nvPr>
        </p:nvSpPr>
        <p:spPr>
          <a:xfrm>
            <a:off x="609599" y="1155700"/>
            <a:ext cx="10790124" cy="530225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609600" y="692696"/>
            <a:ext cx="10790123" cy="609398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889594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CA41A7-C82C-485C-A6E7-F818540F1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3AC3FA9-93CC-4EAA-A954-3AB575D122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3351714-5F24-49D7-8507-664D3C3C3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13.04.2021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9F9815B-A534-4466-B38F-D0D71767D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0BD322E-3F36-422C-9ABE-EB688BBB2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4338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413600-4E1E-40C0-82C9-21448B897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D074DA3-A7ED-4F8A-A642-50EEBAB9B7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E04E298-96C9-457F-A92A-99998A568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13.04.2021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D8C52C7-D2BB-4549-8722-5B1FAA58F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89E9D73-AD7D-4C90-860D-BC104449C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0936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BDC607-5151-4291-AB2C-8823CBC0C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12B5E91-DA33-4805-AD44-3338F7F036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8DD5363-0DBF-4E2A-A2AE-80A1117CB0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3DA6B8A-2D4E-499C-A3F1-F5C5519AA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13.04.2021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8F4EC31-BB70-47BF-B0E1-AD71E5804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11DFA81-F67E-479B-B10D-D07C65C1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7388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23D2A0-84BD-4090-89BB-CEB2E0127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A544766-50B4-425F-8BD7-193938AB21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2ECFA2B-7812-4A47-BE46-29E4CE9614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F7741EE-5D5D-4D0A-8A82-E171BCD39F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2F404E3-A8E2-4ED9-A8D4-2637B83FBD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AF663D6-5810-4966-B9F8-29422E88F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13.04.2021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903B110-3A29-4D4E-A872-37A190CE6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7DA7DD1-A6F1-4BBD-965E-157A10D44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2826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B35408-8BBE-4465-9BCA-4BC705080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31A65A6-4FCC-4C0C-86D9-CC4B23C44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13.04.2021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18E6451-C646-47FE-83FC-419C87AFD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3453269-DC48-4AFE-B6A6-C92C018BD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2330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E063097-B30A-438C-ADB2-6257210A9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13.04.2021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CD54172-FF7A-4C34-85EE-4A9F35797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B812217-FD6D-47F4-BC1C-68A616116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5555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FAAAFB-7540-465F-BAC8-EECC5C113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5F9E9B2-3025-4E8A-8BB5-C37A97DCB9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496F8C8-A20A-481B-BC37-BAE75F94F7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A3F5A58-DD47-4E3A-ADB8-73FA1D2E6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13.04.2021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E8DECE1-932E-4BB5-BBB0-14E648898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210FEA2-37BE-4794-A018-75AF138BD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609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ECF580-F166-4BD5-9823-42BC77D12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AA8889B-CB81-4FAD-8505-62589B0EE1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7A35A1B-12E3-4A65-B7A6-54FDD99B49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9E38374-3FD4-40A3-AAD8-1E8A26A59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13.04.2021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CA814C7-8239-4EFE-81AE-DB08CA58F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E81DAF9-FAF6-45B7-B84E-47DBB606A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6518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69F4455-75A6-4097-A78C-4DBC619D8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4517C78-2FAA-489C-8932-1F768E0E3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8841ADC-68B7-461E-BD1F-F512E550FF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34D07-CF14-49B9-9B67-E733C7E65F38}" type="datetimeFigureOut">
              <a:rPr lang="de-DE" smtClean="0"/>
              <a:t>13.04.2021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8221EA0-13E1-4A1A-8CE5-4AB3C97A60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353BEB-A983-4FDB-AFC0-9648770A38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0073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224461" y="718241"/>
            <a:ext cx="11822513" cy="1261345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de-DE" sz="1600" dirty="0"/>
              <a:t>Mit Stand 14.04.2020 werden </a:t>
            </a:r>
            <a:r>
              <a:rPr lang="de-DE" sz="1600" b="1" dirty="0"/>
              <a:t>4.681  </a:t>
            </a:r>
            <a:r>
              <a:rPr lang="de-DE" sz="1600" dirty="0"/>
              <a:t>COVID-19-Patienten auf Intensivstationen (der ca. 1.300 Akutkrankenhäuser) behandelt. </a:t>
            </a:r>
          </a:p>
          <a:p>
            <a:pPr>
              <a:spcBef>
                <a:spcPts val="600"/>
              </a:spcBef>
            </a:pPr>
            <a:r>
              <a:rPr lang="de-DE" sz="1600" dirty="0"/>
              <a:t>Die Intensivstationen füllen sich aktuell exponentiell, dies ist in nahezu allen Bundesländern zu beobachten. </a:t>
            </a:r>
          </a:p>
          <a:p>
            <a:pPr>
              <a:spcBef>
                <a:spcPts val="600"/>
              </a:spcBef>
            </a:pPr>
            <a:r>
              <a:rPr lang="de-DE" sz="1600" dirty="0"/>
              <a:t>Die Todeszahlen der COVID-19-Erkrankten auf ITS sind ebenfalls steigend.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189"/>
            <a:fld id="{162A217B-ED1C-D84B-8478-63C77FA79618}" type="slidenum">
              <a:rPr lang="de-DE">
                <a:latin typeface="Calibri"/>
              </a:rPr>
              <a:pPr defTabSz="457189"/>
              <a:t>1</a:t>
            </a:fld>
            <a:endParaRPr lang="de-DE" dirty="0">
              <a:latin typeface="Calibri"/>
            </a:endParaRP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258233" y="160408"/>
            <a:ext cx="7983646" cy="387798"/>
          </a:xfrm>
        </p:spPr>
        <p:txBody>
          <a:bodyPr/>
          <a:lstStyle/>
          <a:p>
            <a:r>
              <a:rPr lang="de-DE" sz="2800" dirty="0"/>
              <a:t>DIVI-Intensivregister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200297" y="6518818"/>
            <a:ext cx="15101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189"/>
            <a:r>
              <a:rPr lang="de-DE" sz="1050" dirty="0">
                <a:solidFill>
                  <a:prstClr val="black"/>
                </a:solidFill>
                <a:latin typeface="Calibri"/>
              </a:rPr>
              <a:t>Datenstand: 14.04.2021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8B209C2B-C649-47CF-9B15-0F2B88950A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955" y="2149622"/>
            <a:ext cx="6335130" cy="4072583"/>
          </a:xfrm>
          <a:prstGeom prst="rect">
            <a:avLst/>
          </a:prstGeom>
        </p:spPr>
      </p:pic>
      <p:sp>
        <p:nvSpPr>
          <p:cNvPr id="26" name="Textfeld 25">
            <a:extLst>
              <a:ext uri="{FF2B5EF4-FFF2-40B4-BE49-F238E27FC236}">
                <a16:creationId xmlns:a16="http://schemas.microsoft.com/office/drawing/2014/main" id="{D73E6659-02B7-4105-A782-708515D3013E}"/>
              </a:ext>
            </a:extLst>
          </p:cNvPr>
          <p:cNvSpPr txBox="1"/>
          <p:nvPr/>
        </p:nvSpPr>
        <p:spPr>
          <a:xfrm>
            <a:off x="3796538" y="2346601"/>
            <a:ext cx="7771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solidFill>
                  <a:srgbClr val="FF0000"/>
                </a:solidFill>
              </a:rPr>
              <a:t>Lock-Down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78E05476-1B7D-42B7-B693-607D1AAFF78E}"/>
              </a:ext>
            </a:extLst>
          </p:cNvPr>
          <p:cNvSpPr txBox="1"/>
          <p:nvPr/>
        </p:nvSpPr>
        <p:spPr>
          <a:xfrm>
            <a:off x="3132565" y="2346601"/>
            <a:ext cx="7771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solidFill>
                  <a:srgbClr val="FF0000"/>
                </a:solidFill>
              </a:rPr>
              <a:t>Lock-Down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DD94FA65-78BB-490E-93D3-A41CCE0BC88E}"/>
              </a:ext>
            </a:extLst>
          </p:cNvPr>
          <p:cNvSpPr txBox="1"/>
          <p:nvPr/>
        </p:nvSpPr>
        <p:spPr>
          <a:xfrm>
            <a:off x="4556603" y="2346601"/>
            <a:ext cx="6456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bg2">
                    <a:lumMod val="50000"/>
                  </a:schemeClr>
                </a:solidFill>
              </a:rPr>
              <a:t>5.762</a:t>
            </a:r>
          </a:p>
        </p:txBody>
      </p: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21BC29F1-248A-43B5-91BB-6499CD29C5E5}"/>
              </a:ext>
            </a:extLst>
          </p:cNvPr>
          <p:cNvCxnSpPr>
            <a:cxnSpLocks/>
          </p:cNvCxnSpPr>
          <p:nvPr/>
        </p:nvCxnSpPr>
        <p:spPr>
          <a:xfrm flipH="1">
            <a:off x="6150867" y="2280946"/>
            <a:ext cx="335724" cy="7745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feld 17">
            <a:extLst>
              <a:ext uri="{FF2B5EF4-FFF2-40B4-BE49-F238E27FC236}">
                <a16:creationId xmlns:a16="http://schemas.microsoft.com/office/drawing/2014/main" id="{5785B65B-14EA-4574-853C-A004843C0E4E}"/>
              </a:ext>
            </a:extLst>
          </p:cNvPr>
          <p:cNvSpPr txBox="1"/>
          <p:nvPr/>
        </p:nvSpPr>
        <p:spPr>
          <a:xfrm>
            <a:off x="5972789" y="3096170"/>
            <a:ext cx="6456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bg2">
                    <a:lumMod val="50000"/>
                  </a:schemeClr>
                </a:solidFill>
              </a:rPr>
              <a:t>4.681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0CA83659-043F-48EE-B4FA-9672C9C9D7C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2880" y="2982897"/>
            <a:ext cx="4738865" cy="3096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505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3B4ADC84-E69C-48C0-A0C8-E3B81A78DC55}"/>
              </a:ext>
            </a:extLst>
          </p:cNvPr>
          <p:cNvSpPr txBox="1"/>
          <p:nvPr/>
        </p:nvSpPr>
        <p:spPr>
          <a:xfrm>
            <a:off x="119473" y="148045"/>
            <a:ext cx="170932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>
                <a:latin typeface="+mj-lt"/>
              </a:rPr>
              <a:t>Anteil der COVID-19-Patient*innen an der Gesamtzahl betreibbarer </a:t>
            </a:r>
            <a:br>
              <a:rPr lang="de-DE" sz="2000" b="1" dirty="0">
                <a:latin typeface="+mj-lt"/>
              </a:rPr>
            </a:br>
            <a:r>
              <a:rPr lang="de-DE" sz="2000" b="1" dirty="0">
                <a:latin typeface="+mj-lt"/>
              </a:rPr>
              <a:t>ITS-Betten 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ABC6B324-7386-4982-97A9-CBF160342B9A}"/>
              </a:ext>
            </a:extLst>
          </p:cNvPr>
          <p:cNvSpPr txBox="1"/>
          <p:nvPr/>
        </p:nvSpPr>
        <p:spPr>
          <a:xfrm>
            <a:off x="200297" y="6518818"/>
            <a:ext cx="15101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189"/>
            <a:r>
              <a:rPr lang="de-DE" sz="1050" dirty="0">
                <a:solidFill>
                  <a:prstClr val="black"/>
                </a:solidFill>
                <a:latin typeface="Calibri"/>
              </a:rPr>
              <a:t>Datenstand: 13.04.2021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6BEC7B37-7AF6-4380-803F-2A0F49757E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6555" y="119687"/>
            <a:ext cx="9261150" cy="6738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2901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88550" y="6538912"/>
            <a:ext cx="2743200" cy="365125"/>
          </a:xfrm>
        </p:spPr>
        <p:txBody>
          <a:bodyPr/>
          <a:lstStyle/>
          <a:p>
            <a:pPr defTabSz="457189"/>
            <a:r>
              <a:rPr lang="de-DE" dirty="0">
                <a:latin typeface="Calibri"/>
              </a:rPr>
              <a:t>09.04.21</a:t>
            </a: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2928AC30-3EAD-4B9D-8F5B-6AEC9AF36E59}"/>
              </a:ext>
            </a:extLst>
          </p:cNvPr>
          <p:cNvSpPr/>
          <p:nvPr/>
        </p:nvSpPr>
        <p:spPr>
          <a:xfrm>
            <a:off x="4075642" y="692931"/>
            <a:ext cx="324908" cy="6310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377B48BE-FC6B-43AA-A1FC-40E3BE7DD939}"/>
              </a:ext>
            </a:extLst>
          </p:cNvPr>
          <p:cNvSpPr/>
          <p:nvPr/>
        </p:nvSpPr>
        <p:spPr>
          <a:xfrm>
            <a:off x="4075642" y="760576"/>
            <a:ext cx="390181" cy="5633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E3CEDFD1-AE8A-42CE-A988-3561D86AFD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934" y="36952"/>
            <a:ext cx="4357231" cy="6519216"/>
          </a:xfrm>
          <a:prstGeom prst="rect">
            <a:avLst/>
          </a:prstGeom>
        </p:spPr>
      </p:pic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4845056" y="205160"/>
            <a:ext cx="6837042" cy="624051"/>
          </a:xfrm>
        </p:spPr>
        <p:txBody>
          <a:bodyPr>
            <a:noAutofit/>
          </a:bodyPr>
          <a:lstStyle/>
          <a:p>
            <a:r>
              <a:rPr lang="de-DE" sz="1600" dirty="0"/>
              <a:t>In 8 Bundesländern liegt der Anteil von COVID-19-Patient*innen an ITS-Betten über 20% (jedes 5.Bett) </a:t>
            </a:r>
          </a:p>
          <a:p>
            <a:r>
              <a:rPr lang="de-DE" sz="1600" dirty="0"/>
              <a:t>Die freien </a:t>
            </a:r>
            <a:r>
              <a:rPr lang="de-DE" sz="1600" u="sng" dirty="0"/>
              <a:t>betreibbaren</a:t>
            </a:r>
            <a:r>
              <a:rPr lang="de-DE" sz="1600" dirty="0"/>
              <a:t> Kapazitäten nehmen ab. Nur ca. 50% der freien ITS-Betten sind für die COVID-Behandlung einsetzbar.</a:t>
            </a:r>
          </a:p>
          <a:p>
            <a:r>
              <a:rPr lang="de-DE" sz="1600" dirty="0"/>
              <a:t>60% der Intensivbereiche melden Einschränkung im Betrieb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DEC48340-ED01-4FA3-A309-75F567159D46}"/>
              </a:ext>
            </a:extLst>
          </p:cNvPr>
          <p:cNvSpPr/>
          <p:nvPr/>
        </p:nvSpPr>
        <p:spPr>
          <a:xfrm>
            <a:off x="4321779" y="627947"/>
            <a:ext cx="301841" cy="56815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DDB49A76-17F4-452E-A3F1-2310A22FC1D5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9" t="4341" r="28378" b="479"/>
          <a:stretch/>
        </p:blipFill>
        <p:spPr>
          <a:xfrm>
            <a:off x="6276513" y="2459681"/>
            <a:ext cx="4776187" cy="4079231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0FF7F3D7-5BE8-4134-A185-BC2D86A692BB}"/>
              </a:ext>
            </a:extLst>
          </p:cNvPr>
          <p:cNvSpPr txBox="1"/>
          <p:nvPr/>
        </p:nvSpPr>
        <p:spPr>
          <a:xfrm>
            <a:off x="6276513" y="2151904"/>
            <a:ext cx="26277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/>
              <a:t>Betriebseinschränkung</a:t>
            </a:r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992385EC-FAEA-4790-808E-74CFAF019C6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136" t="4820" b="70349"/>
          <a:stretch/>
        </p:blipFill>
        <p:spPr>
          <a:xfrm>
            <a:off x="10232595" y="2835661"/>
            <a:ext cx="1782252" cy="921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9958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223549" y="808771"/>
            <a:ext cx="4989729" cy="749229"/>
          </a:xfrm>
        </p:spPr>
        <p:txBody>
          <a:bodyPr>
            <a:noAutofit/>
          </a:bodyPr>
          <a:lstStyle/>
          <a:p>
            <a:r>
              <a:rPr lang="de-DE" sz="1400" dirty="0"/>
              <a:t>Über 85% der COVID-19 ITS Behandelten benötigen eine Beatmung benötigen (nicht-invasive, invasive Beatmung)</a:t>
            </a:r>
          </a:p>
          <a:p>
            <a:r>
              <a:rPr lang="de-DE" sz="1400" dirty="0"/>
              <a:t>Sehr schwere Fälle mit ECMO Behandlung nehmen besorgniserregend zu.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189"/>
            <a:fld id="{162A217B-ED1C-D84B-8478-63C77FA79618}" type="slidenum">
              <a:rPr lang="de-DE">
                <a:latin typeface="Calibri"/>
              </a:rPr>
              <a:pPr defTabSz="457189"/>
              <a:t>4</a:t>
            </a:fld>
            <a:endParaRPr lang="de-DE" dirty="0">
              <a:latin typeface="Calibri"/>
            </a:endParaRP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218864" y="213164"/>
            <a:ext cx="4804454" cy="387798"/>
          </a:xfrm>
        </p:spPr>
        <p:txBody>
          <a:bodyPr/>
          <a:lstStyle/>
          <a:p>
            <a:r>
              <a:rPr lang="de-DE" sz="2800" dirty="0"/>
              <a:t>Beatmungskapazität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D1359113-24A6-457B-A074-49DC38CCCD3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29" r="35565"/>
          <a:stretch/>
        </p:blipFill>
        <p:spPr>
          <a:xfrm>
            <a:off x="58320" y="2698969"/>
            <a:ext cx="4163335" cy="3949003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7C436EFD-9A14-44ED-9AC4-A5F9B5E70C91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202" t="4923" r="699" b="47415"/>
          <a:stretch/>
        </p:blipFill>
        <p:spPr>
          <a:xfrm>
            <a:off x="4336260" y="4692832"/>
            <a:ext cx="1821349" cy="1589949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82A794D7-57A0-466D-B458-3FF91920B964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49" r="49129"/>
          <a:stretch/>
        </p:blipFill>
        <p:spPr>
          <a:xfrm>
            <a:off x="7031054" y="426520"/>
            <a:ext cx="3194114" cy="2689541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F412EAD8-C744-4DD1-9D0E-A9CB20AA4FEE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16" t="5454" r="-1135" b="76667"/>
          <a:stretch/>
        </p:blipFill>
        <p:spPr>
          <a:xfrm>
            <a:off x="9864187" y="99286"/>
            <a:ext cx="2339143" cy="551862"/>
          </a:xfrm>
          <a:prstGeom prst="rect">
            <a:avLst/>
          </a:prstGeom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83CB4267-BF83-4623-93FE-320751BA3296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6" r="38381"/>
          <a:stretch/>
        </p:blipFill>
        <p:spPr>
          <a:xfrm>
            <a:off x="7156251" y="3619443"/>
            <a:ext cx="3305365" cy="3102032"/>
          </a:xfrm>
          <a:prstGeom prst="rect">
            <a:avLst/>
          </a:prstGeom>
        </p:spPr>
      </p:pic>
      <p:pic>
        <p:nvPicPr>
          <p:cNvPr id="18" name="Grafik 17">
            <a:extLst>
              <a:ext uri="{FF2B5EF4-FFF2-40B4-BE49-F238E27FC236}">
                <a16:creationId xmlns:a16="http://schemas.microsoft.com/office/drawing/2014/main" id="{3A562DAA-03AC-4B0E-8BF3-60D8B5242784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432" t="14542" r="34338" b="73470"/>
          <a:stretch/>
        </p:blipFill>
        <p:spPr>
          <a:xfrm>
            <a:off x="10726025" y="5886994"/>
            <a:ext cx="246775" cy="469356"/>
          </a:xfrm>
          <a:prstGeom prst="rect">
            <a:avLst/>
          </a:prstGeom>
        </p:spPr>
      </p:pic>
      <p:sp>
        <p:nvSpPr>
          <p:cNvPr id="17" name="Textfeld 16">
            <a:extLst>
              <a:ext uri="{FF2B5EF4-FFF2-40B4-BE49-F238E27FC236}">
                <a16:creationId xmlns:a16="http://schemas.microsoft.com/office/drawing/2014/main" id="{82E46AB7-194B-4CDC-8C1D-409129F8B5DB}"/>
              </a:ext>
            </a:extLst>
          </p:cNvPr>
          <p:cNvSpPr txBox="1"/>
          <p:nvPr/>
        </p:nvSpPr>
        <p:spPr>
          <a:xfrm>
            <a:off x="10972800" y="5799099"/>
            <a:ext cx="117565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/>
              <a:t>ECMO Pat. (alle)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4AD2866E-9AC1-44C0-AF83-D2F00EC1285D}"/>
              </a:ext>
            </a:extLst>
          </p:cNvPr>
          <p:cNvSpPr txBox="1"/>
          <p:nvPr/>
        </p:nvSpPr>
        <p:spPr>
          <a:xfrm>
            <a:off x="10972800" y="6021171"/>
            <a:ext cx="12932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/>
              <a:t>ECMO COVID Pat. 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F0232EEB-7F8E-4251-8995-342E6EC2DA2C}"/>
              </a:ext>
            </a:extLst>
          </p:cNvPr>
          <p:cNvSpPr txBox="1"/>
          <p:nvPr/>
        </p:nvSpPr>
        <p:spPr>
          <a:xfrm>
            <a:off x="226423" y="2220223"/>
            <a:ext cx="36713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COVID-Behandlungen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ABA47CAB-33EC-46AB-81BB-646F691EE77B}"/>
              </a:ext>
            </a:extLst>
          </p:cNvPr>
          <p:cNvSpPr txBox="1"/>
          <p:nvPr/>
        </p:nvSpPr>
        <p:spPr>
          <a:xfrm>
            <a:off x="6636941" y="99286"/>
            <a:ext cx="3671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Freie ECMO Kapazitäten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6213FE98-C8CF-4077-99AE-DF9824C78D02}"/>
              </a:ext>
            </a:extLst>
          </p:cNvPr>
          <p:cNvSpPr txBox="1"/>
          <p:nvPr/>
        </p:nvSpPr>
        <p:spPr>
          <a:xfrm>
            <a:off x="6774907" y="3342067"/>
            <a:ext cx="3671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ECMO-Behandlung</a:t>
            </a:r>
          </a:p>
        </p:txBody>
      </p:sp>
    </p:spTree>
    <p:extLst>
      <p:ext uri="{BB962C8B-B14F-4D97-AF65-F5344CB8AC3E}">
        <p14:creationId xmlns:p14="http://schemas.microsoft.com/office/powerpoint/2010/main" val="639783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>
            <a:extLst>
              <a:ext uri="{FF2B5EF4-FFF2-40B4-BE49-F238E27FC236}">
                <a16:creationId xmlns:a16="http://schemas.microsoft.com/office/drawing/2014/main" id="{B14323FE-0245-4C7B-83CD-E6C9908F9391}"/>
              </a:ext>
            </a:extLst>
          </p:cNvPr>
          <p:cNvSpPr txBox="1">
            <a:spLocks/>
          </p:cNvSpPr>
          <p:nvPr/>
        </p:nvSpPr>
        <p:spPr>
          <a:xfrm>
            <a:off x="59378" y="0"/>
            <a:ext cx="12085122" cy="56317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DE" sz="2400" b="1" dirty="0">
                <a:solidFill>
                  <a:srgbClr val="0070C0"/>
                </a:solidFill>
              </a:rPr>
              <a:t> </a:t>
            </a:r>
            <a:r>
              <a:rPr lang="de-DE" sz="2400" b="1" dirty="0" err="1">
                <a:solidFill>
                  <a:srgbClr val="0070C0"/>
                </a:solidFill>
              </a:rPr>
              <a:t>SPoCK</a:t>
            </a:r>
            <a:r>
              <a:rPr lang="de-DE" sz="2400" b="1" dirty="0">
                <a:solidFill>
                  <a:srgbClr val="0070C0"/>
                </a:solidFill>
              </a:rPr>
              <a:t>: Prognosen intensivpflichtiger COVID-19-Patient*innen</a:t>
            </a:r>
            <a:endParaRPr lang="de-DE" sz="2400" dirty="0">
              <a:solidFill>
                <a:srgbClr val="0070C0"/>
              </a:solidFill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6D316A3-AAC9-4090-A57A-7FD12D8B0A41}"/>
              </a:ext>
            </a:extLst>
          </p:cNvPr>
          <p:cNvSpPr txBox="1"/>
          <p:nvPr/>
        </p:nvSpPr>
        <p:spPr>
          <a:xfrm>
            <a:off x="181886" y="1893169"/>
            <a:ext cx="5334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Länder (nach Kleeblättern) mit Kapazitäts-Prognosen: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293051AC-CDBB-4F45-A416-A1763C928651}"/>
              </a:ext>
            </a:extLst>
          </p:cNvPr>
          <p:cNvSpPr/>
          <p:nvPr/>
        </p:nvSpPr>
        <p:spPr>
          <a:xfrm>
            <a:off x="5710844" y="1387921"/>
            <a:ext cx="1678706" cy="1346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1BB67F89-C932-455D-A624-9369B62AD9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886" y="736314"/>
            <a:ext cx="7534275" cy="885825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632F46F8-91F6-44BC-9FD1-30BA5CABA547}"/>
              </a:ext>
            </a:extLst>
          </p:cNvPr>
          <p:cNvSpPr txBox="1"/>
          <p:nvPr/>
        </p:nvSpPr>
        <p:spPr>
          <a:xfrm>
            <a:off x="8085923" y="135650"/>
            <a:ext cx="13727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Deutschland</a:t>
            </a:r>
          </a:p>
        </p:txBody>
      </p:sp>
      <p:pic>
        <p:nvPicPr>
          <p:cNvPr id="27" name="Grafik 26">
            <a:extLst>
              <a:ext uri="{FF2B5EF4-FFF2-40B4-BE49-F238E27FC236}">
                <a16:creationId xmlns:a16="http://schemas.microsoft.com/office/drawing/2014/main" id="{B5BB7390-FD8F-488E-96F7-13B9597D65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69350" y="3017299"/>
            <a:ext cx="2956717" cy="3794600"/>
          </a:xfrm>
          <a:prstGeom prst="rect">
            <a:avLst/>
          </a:prstGeom>
        </p:spPr>
      </p:pic>
      <p:sp>
        <p:nvSpPr>
          <p:cNvPr id="29" name="Textfeld 28">
            <a:extLst>
              <a:ext uri="{FF2B5EF4-FFF2-40B4-BE49-F238E27FC236}">
                <a16:creationId xmlns:a16="http://schemas.microsoft.com/office/drawing/2014/main" id="{72D84F85-3FF1-40EF-9A5C-17EA3996C8E2}"/>
              </a:ext>
            </a:extLst>
          </p:cNvPr>
          <p:cNvSpPr txBox="1"/>
          <p:nvPr/>
        </p:nvSpPr>
        <p:spPr>
          <a:xfrm>
            <a:off x="10815043" y="5114586"/>
            <a:ext cx="1626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Kleeblatt Zuordnungen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476C3AAA-C578-41FA-8266-F4AEC06CD4A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095" y="552454"/>
            <a:ext cx="3811161" cy="2342729"/>
          </a:xfrm>
          <a:prstGeom prst="rect">
            <a:avLst/>
          </a:prstGeom>
          <a:ln w="28575">
            <a:solidFill>
              <a:srgbClr val="0070C0"/>
            </a:solidFill>
          </a:ln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EFC02606-9BE5-4E95-8427-1915A7E914E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886" y="2305428"/>
            <a:ext cx="7393311" cy="449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5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185</Words>
  <Application>Microsoft Office PowerPoint</Application>
  <PresentationFormat>Breitbild</PresentationFormat>
  <Paragraphs>34</Paragraphs>
  <Slides>5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</vt:lpstr>
      <vt:lpstr>DIVI-Intensivregister</vt:lpstr>
      <vt:lpstr>PowerPoint-Präsentation</vt:lpstr>
      <vt:lpstr>PowerPoint-Präsentation</vt:lpstr>
      <vt:lpstr>Beatmungskapazität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Infektionssituation in Schulen</dc:title>
  <dc:creator>Lehfeld, Ann-Sophie</dc:creator>
  <cp:lastModifiedBy>Fischer, Martina</cp:lastModifiedBy>
  <cp:revision>187</cp:revision>
  <dcterms:created xsi:type="dcterms:W3CDTF">2021-01-13T08:46:29Z</dcterms:created>
  <dcterms:modified xsi:type="dcterms:W3CDTF">2021-04-14T08:55:03Z</dcterms:modified>
</cp:coreProperties>
</file>