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96" r:id="rId3"/>
    <p:sldId id="295" r:id="rId4"/>
    <p:sldId id="292" r:id="rId5"/>
    <p:sldId id="259" r:id="rId6"/>
    <p:sldId id="29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6301" autoAdjust="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095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14.04.2020 werden </a:t>
            </a:r>
            <a:r>
              <a:rPr lang="de-DE" sz="1600" b="1" dirty="0"/>
              <a:t>4.681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Intensivstationen füllen sich aktuell exponentiell, dies ist in nahezu allen Bundesländern zu beobachten.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Todeszahlen der COVID-19-Erkrankten auf ITS sind ebenfalls steigend.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14.04.2021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5" y="2149622"/>
            <a:ext cx="6335130" cy="4072583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796538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132565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556603" y="2346601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150867" y="2280946"/>
            <a:ext cx="335724" cy="774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5972789" y="3096170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4.681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CA83659-043F-48EE-B4FA-9672C9C9D7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16288" y="3055486"/>
            <a:ext cx="4797758" cy="3084273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328861D7-D542-4080-88FE-AD729A1A9936}"/>
              </a:ext>
            </a:extLst>
          </p:cNvPr>
          <p:cNvSpPr txBox="1"/>
          <p:nvPr/>
        </p:nvSpPr>
        <p:spPr>
          <a:xfrm>
            <a:off x="7567052" y="2280946"/>
            <a:ext cx="2855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Kinder COVID ITS-Fälle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2B2599F-9AE3-4F89-83C6-4A55F3B7E98F}"/>
              </a:ext>
            </a:extLst>
          </p:cNvPr>
          <p:cNvSpPr txBox="1"/>
          <p:nvPr/>
        </p:nvSpPr>
        <p:spPr>
          <a:xfrm>
            <a:off x="11408090" y="2926893"/>
            <a:ext cx="1139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27 Fälle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13.04.2021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555" y="119687"/>
            <a:ext cx="9261150" cy="673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09.04.21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928AC30-3EAD-4B9D-8F5B-6AEC9AF36E59}"/>
              </a:ext>
            </a:extLst>
          </p:cNvPr>
          <p:cNvSpPr/>
          <p:nvPr/>
        </p:nvSpPr>
        <p:spPr>
          <a:xfrm>
            <a:off x="4075642" y="692931"/>
            <a:ext cx="324908" cy="631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77B48BE-FC6B-43AA-A1FC-40E3BE7DD939}"/>
              </a:ext>
            </a:extLst>
          </p:cNvPr>
          <p:cNvSpPr/>
          <p:nvPr/>
        </p:nvSpPr>
        <p:spPr>
          <a:xfrm>
            <a:off x="4075642" y="760576"/>
            <a:ext cx="390181" cy="563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CEDFD1-AE8A-42CE-A988-3561D86AF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34" y="36952"/>
            <a:ext cx="4357231" cy="6519216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845056" y="205160"/>
            <a:ext cx="6837042" cy="624051"/>
          </a:xfrm>
        </p:spPr>
        <p:txBody>
          <a:bodyPr>
            <a:noAutofit/>
          </a:bodyPr>
          <a:lstStyle/>
          <a:p>
            <a:r>
              <a:rPr lang="de-DE" sz="1600" dirty="0"/>
              <a:t>In 8 Bundesländern liegt der Anteil von COVID-19-Patient*innen an ITS-Betten über 20% (jedes 5.Bett) </a:t>
            </a:r>
          </a:p>
          <a:p>
            <a:r>
              <a:rPr lang="de-DE" sz="1600" dirty="0"/>
              <a:t>Die freien </a:t>
            </a:r>
            <a:r>
              <a:rPr lang="de-DE" sz="1600" u="sng" dirty="0"/>
              <a:t>betreibbaren</a:t>
            </a:r>
            <a:r>
              <a:rPr lang="de-DE" sz="1600" dirty="0"/>
              <a:t> Kapazitäten nehmen ab. Nur ca. 50% der freien ITS-Betten sind für die COVID-Behandlung einsetzbar.</a:t>
            </a:r>
          </a:p>
          <a:p>
            <a:r>
              <a:rPr lang="de-DE" sz="1600" dirty="0"/>
              <a:t>60% der Intensivbereiche melden Einschränkung im Betrieb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EC48340-ED01-4FA3-A309-75F567159D46}"/>
              </a:ext>
            </a:extLst>
          </p:cNvPr>
          <p:cNvSpPr/>
          <p:nvPr/>
        </p:nvSpPr>
        <p:spPr>
          <a:xfrm>
            <a:off x="4321779" y="627947"/>
            <a:ext cx="301841" cy="568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DB49A76-17F4-452E-A3F1-2310A22FC1D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" t="4341" r="28378" b="479"/>
          <a:stretch/>
        </p:blipFill>
        <p:spPr>
          <a:xfrm>
            <a:off x="6276513" y="2459681"/>
            <a:ext cx="4776187" cy="407923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FF7F3D7-5BE8-4134-A185-BC2D86A692BB}"/>
              </a:ext>
            </a:extLst>
          </p:cNvPr>
          <p:cNvSpPr txBox="1"/>
          <p:nvPr/>
        </p:nvSpPr>
        <p:spPr>
          <a:xfrm>
            <a:off x="6276513" y="2151904"/>
            <a:ext cx="2627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Betriebseinschränkung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992385EC-FAEA-4790-808E-74CFAF019C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36" t="4820" b="70349"/>
          <a:stretch/>
        </p:blipFill>
        <p:spPr>
          <a:xfrm>
            <a:off x="10232595" y="2835661"/>
            <a:ext cx="1782252" cy="92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5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3549" y="808771"/>
            <a:ext cx="4989729" cy="749229"/>
          </a:xfrm>
        </p:spPr>
        <p:txBody>
          <a:bodyPr>
            <a:noAutofit/>
          </a:bodyPr>
          <a:lstStyle/>
          <a:p>
            <a:r>
              <a:rPr lang="de-DE" sz="1400" dirty="0"/>
              <a:t>Über 85% der COVID-19 ITS Behandelten benötigen eine Beatmung benötigen (nicht-invasive, invasive Beatmung)</a:t>
            </a:r>
          </a:p>
          <a:p>
            <a:r>
              <a:rPr lang="de-DE" sz="1400" dirty="0"/>
              <a:t>Sehr schwere Fälle mit ECMO Behandlung nehmen besorgniserregend zu.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4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18864" y="213164"/>
            <a:ext cx="4804454" cy="387798"/>
          </a:xfrm>
        </p:spPr>
        <p:txBody>
          <a:bodyPr/>
          <a:lstStyle/>
          <a:p>
            <a:r>
              <a:rPr lang="de-DE" sz="2800" dirty="0"/>
              <a:t>Beatmungskapazität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1359113-24A6-457B-A074-49DC38CCCD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9" r="35565"/>
          <a:stretch/>
        </p:blipFill>
        <p:spPr>
          <a:xfrm>
            <a:off x="58320" y="2698969"/>
            <a:ext cx="4163335" cy="394900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7C436EFD-9A14-44ED-9AC4-A5F9B5E70C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02" t="4923" r="699" b="47415"/>
          <a:stretch/>
        </p:blipFill>
        <p:spPr>
          <a:xfrm>
            <a:off x="4336260" y="4692832"/>
            <a:ext cx="1821349" cy="158994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2A794D7-57A0-466D-B458-3FF91920B96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9" r="49129"/>
          <a:stretch/>
        </p:blipFill>
        <p:spPr>
          <a:xfrm>
            <a:off x="7031054" y="426520"/>
            <a:ext cx="3194114" cy="268954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412EAD8-C744-4DD1-9D0E-A9CB20AA4FE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6" t="5454" r="-1135" b="76667"/>
          <a:stretch/>
        </p:blipFill>
        <p:spPr>
          <a:xfrm>
            <a:off x="9864187" y="99286"/>
            <a:ext cx="2339143" cy="551862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3CB4267-BF83-4623-93FE-320751BA329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6" r="38381"/>
          <a:stretch/>
        </p:blipFill>
        <p:spPr>
          <a:xfrm>
            <a:off x="7156251" y="3619443"/>
            <a:ext cx="3305365" cy="3102032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3A562DAA-03AC-4B0E-8BF3-60D8B524278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32" t="14542" r="34338" b="73470"/>
          <a:stretch/>
        </p:blipFill>
        <p:spPr>
          <a:xfrm>
            <a:off x="10726025" y="5886994"/>
            <a:ext cx="246775" cy="469356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82E46AB7-194B-4CDC-8C1D-409129F8B5DB}"/>
              </a:ext>
            </a:extLst>
          </p:cNvPr>
          <p:cNvSpPr txBox="1"/>
          <p:nvPr/>
        </p:nvSpPr>
        <p:spPr>
          <a:xfrm>
            <a:off x="10972800" y="5799099"/>
            <a:ext cx="1175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ECMO Pat. (alle)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AD2866E-9AC1-44C0-AF83-D2F00EC1285D}"/>
              </a:ext>
            </a:extLst>
          </p:cNvPr>
          <p:cNvSpPr txBox="1"/>
          <p:nvPr/>
        </p:nvSpPr>
        <p:spPr>
          <a:xfrm>
            <a:off x="10972800" y="6021171"/>
            <a:ext cx="129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ECMO COVID Pat.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0232EEB-7F8E-4251-8995-342E6EC2DA2C}"/>
              </a:ext>
            </a:extLst>
          </p:cNvPr>
          <p:cNvSpPr txBox="1"/>
          <p:nvPr/>
        </p:nvSpPr>
        <p:spPr>
          <a:xfrm>
            <a:off x="226423" y="2220223"/>
            <a:ext cx="3671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COVID-Behandlungen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BA47CAB-33EC-46AB-81BB-646F691EE77B}"/>
              </a:ext>
            </a:extLst>
          </p:cNvPr>
          <p:cNvSpPr txBox="1"/>
          <p:nvPr/>
        </p:nvSpPr>
        <p:spPr>
          <a:xfrm>
            <a:off x="6636941" y="99286"/>
            <a:ext cx="367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Freie ECMO Kapazitäten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213FE98-C8CF-4077-99AE-DF9824C78D02}"/>
              </a:ext>
            </a:extLst>
          </p:cNvPr>
          <p:cNvSpPr txBox="1"/>
          <p:nvPr/>
        </p:nvSpPr>
        <p:spPr>
          <a:xfrm>
            <a:off x="6774907" y="3342067"/>
            <a:ext cx="367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ECMO-Behandlung</a:t>
            </a:r>
          </a:p>
        </p:txBody>
      </p:sp>
    </p:spTree>
    <p:extLst>
      <p:ext uri="{BB962C8B-B14F-4D97-AF65-F5344CB8AC3E}">
        <p14:creationId xmlns:p14="http://schemas.microsoft.com/office/powerpoint/2010/main" val="63978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095" y="552454"/>
            <a:ext cx="3811161" cy="2342729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6" y="2305428"/>
            <a:ext cx="7393311" cy="449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9ECC87-E8D7-4B81-A016-8C441AA4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72" y="249716"/>
            <a:ext cx="10515600" cy="673562"/>
          </a:xfrm>
        </p:spPr>
        <p:txBody>
          <a:bodyPr>
            <a:normAutofit/>
          </a:bodyPr>
          <a:lstStyle/>
          <a:p>
            <a:r>
              <a:rPr lang="de-DE" sz="2800" dirty="0"/>
              <a:t>Zusatzfolie:   ITS COVID-19 Todesfälle: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073DBEB-A971-4696-BAA2-769AAA82F5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533" y="1384915"/>
            <a:ext cx="7472358" cy="488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Breitbild</PresentationFormat>
  <Paragraphs>37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Beatmungskapazität</vt:lpstr>
      <vt:lpstr>PowerPoint-Präsentation</vt:lpstr>
      <vt:lpstr>Zusatzfolie:   ITS COVID-19 Todesfälle: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190</cp:revision>
  <dcterms:created xsi:type="dcterms:W3CDTF">2021-01-13T08:46:29Z</dcterms:created>
  <dcterms:modified xsi:type="dcterms:W3CDTF">2021-04-14T10:17:40Z</dcterms:modified>
</cp:coreProperties>
</file>