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1" r:id="rId2"/>
    <p:sldId id="727" r:id="rId3"/>
    <p:sldId id="728" r:id="rId4"/>
    <p:sldId id="264" r:id="rId5"/>
    <p:sldId id="266" r:id="rId6"/>
    <p:sldId id="742" r:id="rId7"/>
    <p:sldId id="739" r:id="rId8"/>
    <p:sldId id="740" r:id="rId9"/>
    <p:sldId id="741" r:id="rId10"/>
    <p:sldId id="734" r:id="rId11"/>
    <p:sldId id="729" r:id="rId1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6924" autoAdjust="0"/>
  </p:normalViewPr>
  <p:slideViewPr>
    <p:cSldViewPr snapToGrid="0" snapToObjects="1">
      <p:cViewPr varScale="1">
        <p:scale>
          <a:sx n="88" d="100"/>
          <a:sy n="88" d="100"/>
        </p:scale>
        <p:origin x="1308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14.04.2021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14.04.2021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14.04.2021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14. April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9944E34-8A2C-421E-B65B-F7CFAEBF2C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97E6A5-F211-497E-B0EB-32B6BA74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A56F9D5-8FB1-4203-9A21-883221E4D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</p:spPr>
        <p:txBody>
          <a:bodyPr/>
          <a:lstStyle/>
          <a:p>
            <a:r>
              <a:rPr lang="de-DE" dirty="0"/>
              <a:t>Anteil laborbestätigte COVID-19-Fälle mit und ohne Antigennachweis nach Meldewoche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04C62F-020A-45BF-8DDD-1966AFAA1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94174"/>
            <a:ext cx="7124390" cy="32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93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217F90-2F23-4D4E-B8CC-93FEBE8E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9466988-F332-44CB-9856-110D3FB1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26" y="211154"/>
            <a:ext cx="7983646" cy="714291"/>
          </a:xfrm>
        </p:spPr>
        <p:txBody>
          <a:bodyPr/>
          <a:lstStyle/>
          <a:p>
            <a:r>
              <a:rPr lang="de-DE" dirty="0"/>
              <a:t>DIVI-Intensivregister: 13.04.2021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CBBF4B7-9FF9-4749-9517-5BD92B15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56" y="1090293"/>
            <a:ext cx="7117687" cy="35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42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319F1D08-6A84-4F0D-AFD1-62AA419EF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457501"/>
              </p:ext>
            </p:extLst>
          </p:nvPr>
        </p:nvGraphicFramePr>
        <p:xfrm>
          <a:off x="561866" y="1358346"/>
          <a:ext cx="7983647" cy="3237467"/>
        </p:xfrm>
        <a:graphic>
          <a:graphicData uri="http://schemas.openxmlformats.org/drawingml/2006/table">
            <a:tbl>
              <a:tblPr firstRow="1" firstCol="1" bandRow="1"/>
              <a:tblGrid>
                <a:gridCol w="1060835">
                  <a:extLst>
                    <a:ext uri="{9D8B030D-6E8A-4147-A177-3AD203B41FA5}">
                      <a16:colId xmlns:a16="http://schemas.microsoft.com/office/drawing/2014/main" val="3706946923"/>
                    </a:ext>
                  </a:extLst>
                </a:gridCol>
                <a:gridCol w="1046948">
                  <a:extLst>
                    <a:ext uri="{9D8B030D-6E8A-4147-A177-3AD203B41FA5}">
                      <a16:colId xmlns:a16="http://schemas.microsoft.com/office/drawing/2014/main" val="952625128"/>
                    </a:ext>
                  </a:extLst>
                </a:gridCol>
                <a:gridCol w="79467">
                  <a:extLst>
                    <a:ext uri="{9D8B030D-6E8A-4147-A177-3AD203B41FA5}">
                      <a16:colId xmlns:a16="http://schemas.microsoft.com/office/drawing/2014/main" val="1000814299"/>
                    </a:ext>
                  </a:extLst>
                </a:gridCol>
                <a:gridCol w="722139">
                  <a:extLst>
                    <a:ext uri="{9D8B030D-6E8A-4147-A177-3AD203B41FA5}">
                      <a16:colId xmlns:a16="http://schemas.microsoft.com/office/drawing/2014/main" val="2556837567"/>
                    </a:ext>
                  </a:extLst>
                </a:gridCol>
                <a:gridCol w="554720">
                  <a:extLst>
                    <a:ext uri="{9D8B030D-6E8A-4147-A177-3AD203B41FA5}">
                      <a16:colId xmlns:a16="http://schemas.microsoft.com/office/drawing/2014/main" val="2688445506"/>
                    </a:ext>
                  </a:extLst>
                </a:gridCol>
                <a:gridCol w="1378698">
                  <a:extLst>
                    <a:ext uri="{9D8B030D-6E8A-4147-A177-3AD203B41FA5}">
                      <a16:colId xmlns:a16="http://schemas.microsoft.com/office/drawing/2014/main" val="2806615344"/>
                    </a:ext>
                  </a:extLst>
                </a:gridCol>
                <a:gridCol w="78695">
                  <a:extLst>
                    <a:ext uri="{9D8B030D-6E8A-4147-A177-3AD203B41FA5}">
                      <a16:colId xmlns:a16="http://schemas.microsoft.com/office/drawing/2014/main" val="3896562415"/>
                    </a:ext>
                  </a:extLst>
                </a:gridCol>
                <a:gridCol w="1421903">
                  <a:extLst>
                    <a:ext uri="{9D8B030D-6E8A-4147-A177-3AD203B41FA5}">
                      <a16:colId xmlns:a16="http://schemas.microsoft.com/office/drawing/2014/main" val="2250587964"/>
                    </a:ext>
                  </a:extLst>
                </a:gridCol>
                <a:gridCol w="109555">
                  <a:extLst>
                    <a:ext uri="{9D8B030D-6E8A-4147-A177-3AD203B41FA5}">
                      <a16:colId xmlns:a16="http://schemas.microsoft.com/office/drawing/2014/main" val="613555187"/>
                    </a:ext>
                  </a:extLst>
                </a:gridCol>
                <a:gridCol w="1530687">
                  <a:extLst>
                    <a:ext uri="{9D8B030D-6E8A-4147-A177-3AD203B41FA5}">
                      <a16:colId xmlns:a16="http://schemas.microsoft.com/office/drawing/2014/main" val="2182143956"/>
                    </a:ext>
                  </a:extLst>
                </a:gridCol>
              </a:tblGrid>
              <a:tr h="235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DIVI-Intensivregister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(Datenstand 13.04.21)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815955"/>
                  </a:ext>
                </a:extLst>
              </a:tr>
              <a:tr h="812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100" b="1" baseline="3000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100" b="1" baseline="3000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&gt; 50/ 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Anzahl Impfungen seit dem Vortag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Veränderung, Fälle in intensivmedizinischer Behandlung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444311"/>
                  </a:ext>
                </a:extLst>
              </a:tr>
              <a:tr h="23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+21.693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+2.900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 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153</a:t>
                      </a:r>
                      <a:endParaRPr lang="de-DE" sz="1200" dirty="0">
                        <a:effectLst/>
                        <a:latin typeface="+mn-lt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-5</a:t>
                      </a:r>
                      <a:endParaRPr lang="de-DE" sz="1200" dirty="0">
                        <a:effectLst/>
                        <a:latin typeface="+mn-lt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1. Impfung: + 464.701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+26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160050"/>
                  </a:ext>
                </a:extLst>
              </a:tr>
              <a:tr h="23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(3.044.016)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[ca. 246.200]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de-DE" sz="12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 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200" dirty="0"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200" dirty="0">
                        <a:effectLst/>
                        <a:latin typeface="+mn-lt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[403/412]</a:t>
                      </a:r>
                      <a:endParaRPr lang="de-DE" sz="1200" dirty="0">
                        <a:effectLst/>
                        <a:latin typeface="+mn-lt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2. Impfung: +65.836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4.688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972140"/>
                  </a:ext>
                </a:extLst>
              </a:tr>
              <a:tr h="1110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100" b="1" baseline="300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100" b="1" baseline="300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60-79 Jahre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80+ Jahre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&gt; 100/ 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Anzahl Geimpfter insgesamt mit einer/zwei Impfung/en und Anteil an Bevölkerung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Auf ITS verstorben </a:t>
                      </a:r>
                      <a:b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</a:b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zum Vortag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654754"/>
                  </a:ext>
                </a:extLst>
              </a:tr>
              <a:tr h="23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+18.500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+342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98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69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+19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N1: 14.058.329 (16,9%)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+122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98132"/>
                  </a:ext>
                </a:extLst>
              </a:tr>
              <a:tr h="23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(ca. 2.718.700)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(79.088)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[344/412]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N2: 5.186.135 (6,2%)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119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DB1FAE7-D771-4ED7-AAF6-CD0CC5E0B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53" y="1021948"/>
            <a:ext cx="6730294" cy="36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N=127.424 (COVID-19)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E45E47-D543-4A13-9611-9FB6585CF07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9407" y="658495"/>
            <a:ext cx="5925185" cy="4123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13.04.2021)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5A9383F8-8E7B-47E0-9ABC-D4F9DC8D8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14.04.2021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D78276-9726-436C-8DE0-95124FCC1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50" y="1458151"/>
            <a:ext cx="6608346" cy="330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4560515-74B3-40A5-85D8-7D631B135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75A9C83-CF0C-4FC2-80B1-0E4BAD8D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5D264D-21FD-4C20-BB92-3AA7AE32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COVID-19-Fälle/100.000 Einwohner nach Altersgruppe und Meldewoche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ECC323-57DA-45A0-9202-0526D4CEF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15" y="1426319"/>
            <a:ext cx="6711672" cy="371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5F6428-4A02-4CD7-813B-B23C628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" y="113013"/>
            <a:ext cx="7983646" cy="714291"/>
          </a:xfrm>
        </p:spPr>
        <p:txBody>
          <a:bodyPr/>
          <a:lstStyle/>
          <a:p>
            <a:r>
              <a:rPr lang="de-DE" dirty="0"/>
              <a:t>Hospitalisierte COVID-19-Fälle nach Altersgruppen </a:t>
            </a:r>
            <a:br>
              <a:rPr lang="de-DE" dirty="0"/>
            </a:br>
            <a:r>
              <a:rPr lang="de-DE" dirty="0"/>
              <a:t>(Stand 13.04.2021)</a:t>
            </a:r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BD94E583-35E4-4FF3-9177-8931BC9F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14.04.2021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A716B1-31BB-40F1-B4B9-566430D6C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43" y="890212"/>
            <a:ext cx="7039282" cy="38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 (Stand 13.04.2021)</a:t>
            </a:r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7CE52711-2088-4B75-86EC-4A840AE7E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14.04.2021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94A4A3-3E4C-4B12-A2BC-470A61A08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11" y="1302513"/>
            <a:ext cx="6209578" cy="36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9944E34-8A2C-421E-B65B-F7CFAEBF2C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97E6A5-F211-497E-B0EB-32B6BA74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14.04.2021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A56F9D5-8FB1-4203-9A21-883221E4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laborbestätigte COVID-19-Fälle mit und ohne Antigennachweis nach Meldewoche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72D7CC-71E3-450D-964A-F505555CE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4283"/>
            <a:ext cx="6950218" cy="319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58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Microsoft Office PowerPoint</Application>
  <PresentationFormat>Bildschirmpräsentation (16:9)</PresentationFormat>
  <Paragraphs>91</Paragraphs>
  <Slides>11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20" baseType="lpstr">
      <vt:lpstr>MS Mincho</vt:lpstr>
      <vt:lpstr>MS Mincho</vt:lpstr>
      <vt:lpstr>ScalaSans</vt:lpstr>
      <vt:lpstr>Arial</vt:lpstr>
      <vt:lpstr>Calibri</vt:lpstr>
      <vt:lpstr>Cambria</vt:lpstr>
      <vt:lpstr>Times New Roman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Landkreis, N=127.424 (COVID-19)</vt:lpstr>
      <vt:lpstr>7-Tage-Inzidenz der COVID-19-Fälle nach Altersgruppe und Meldewoche (Stand 13.04.2021)</vt:lpstr>
      <vt:lpstr>COVID-19-Fälle/100.000 Einwohner nach Altersgruppe und Meldewoche</vt:lpstr>
      <vt:lpstr>Hospitalisierte COVID-19-Fälle nach Altersgruppen  (Stand 13.04.2021)</vt:lpstr>
      <vt:lpstr>Anzahl COVID-19-Todesfälle nach Sterbewoche (Stand 13.04.2021)</vt:lpstr>
      <vt:lpstr>Anzahl laborbestätigte COVID-19-Fälle mit und ohne Antigennachweis nach Meldewoche</vt:lpstr>
      <vt:lpstr>Anteil laborbestätigte COVID-19-Fälle mit und ohne Antigennachweis nach Meldewoche</vt:lpstr>
      <vt:lpstr>DIVI-Intensivregister: 13.04.2021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234</cp:revision>
  <dcterms:created xsi:type="dcterms:W3CDTF">2015-11-02T12:29:13Z</dcterms:created>
  <dcterms:modified xsi:type="dcterms:W3CDTF">2021-04-14T08:42:34Z</dcterms:modified>
</cp:coreProperties>
</file>